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9327" y="2060848"/>
            <a:ext cx="813684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Философия сестринского 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ела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Этика. Деонтология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390769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Министерство здравоохранения республики Татарстан.</a:t>
            </a:r>
          </a:p>
          <a:p>
            <a:pPr algn="ctr"/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ГАПОУ «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Набережночелнинский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медицинский колледж»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53512" y="623731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Набережные Челны 2018 г.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016" y="4149080"/>
            <a:ext cx="40057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Выполнил: преподаватель ПМ 04</a:t>
            </a:r>
            <a:br>
              <a:rPr lang="ru-RU" sz="2000" b="1" i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Сафина </a:t>
            </a:r>
            <a:r>
              <a:rPr lang="ru-RU" sz="2000" b="1" i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Ризаля</a:t>
            </a:r>
            <a:r>
              <a:rPr lang="ru-RU" sz="2000" b="1" i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Рашитовна</a:t>
            </a:r>
            <a:endParaRPr lang="ru-RU" sz="2000" b="1" i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4163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88640"/>
            <a:ext cx="64807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Философия СД </a:t>
            </a:r>
            <a:r>
              <a:rPr lang="ru-RU" sz="2800" b="1" dirty="0" smtClean="0">
                <a:solidFill>
                  <a:srgbClr val="FF0000"/>
                </a:solidFill>
              </a:rPr>
              <a:t>– </a:t>
            </a:r>
            <a:r>
              <a:rPr lang="ru-RU" sz="2800" b="1" dirty="0" smtClean="0">
                <a:solidFill>
                  <a:srgbClr val="FFFF00"/>
                </a:solidFill>
              </a:rPr>
              <a:t>часть общей философии,  которая раскрывает смысл  СД, определяет значимость СД в обществе и представляет систему взглядов, принципов на которых базируется СД</a:t>
            </a:r>
            <a:endParaRPr lang="ru-RU" sz="2800" b="1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2762908"/>
            <a:ext cx="3287746" cy="33051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276872"/>
            <a:ext cx="3371850" cy="427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3728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260648"/>
            <a:ext cx="607268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Философия СД базируется</a:t>
            </a:r>
          </a:p>
          <a:p>
            <a:pPr algn="ctr"/>
            <a:r>
              <a:rPr lang="ru-RU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нескольких  понятиях </a:t>
            </a:r>
            <a:endParaRPr lang="ru-RU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6144" y="1786107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</a:rPr>
              <a:t>1) Пациент - здоровый или больное человек нуждающийся в медицинском или сестринском уходе и получающий его.  </a:t>
            </a:r>
            <a:endParaRPr lang="ru-RU" sz="2000" b="1" dirty="0">
              <a:solidFill>
                <a:srgbClr val="FFFF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98163" y="3645024"/>
            <a:ext cx="2094317" cy="23900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2440317"/>
            <a:ext cx="647463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</a:rPr>
              <a:t>2) Здоровье - состояние физического, психического и социального благополучия, а не только отсутствие болезни и физических дефектов.</a:t>
            </a:r>
          </a:p>
          <a:p>
            <a:r>
              <a:rPr lang="ru-RU" sz="2000" b="1" dirty="0" smtClean="0">
                <a:solidFill>
                  <a:srgbClr val="FFFF00"/>
                </a:solidFill>
              </a:rPr>
              <a:t>3) Медсестра -  специалист обладающий специальным образованием  разделяющий философию СД и допущенный к сестринскому процессу.</a:t>
            </a:r>
          </a:p>
          <a:p>
            <a:r>
              <a:rPr lang="ru-RU" sz="2000" b="1" dirty="0" smtClean="0">
                <a:solidFill>
                  <a:srgbClr val="FFFF00"/>
                </a:solidFill>
              </a:rPr>
              <a:t>4)Окружающая среда - совокупность физиологических, социальных, духовных факторов в которых живет и развивается человек.</a:t>
            </a:r>
          </a:p>
          <a:p>
            <a:r>
              <a:rPr lang="ru-RU" sz="2000" b="1" dirty="0" smtClean="0">
                <a:solidFill>
                  <a:srgbClr val="FFFF00"/>
                </a:solidFill>
              </a:rPr>
              <a:t>5) Сестринское дело - часть мед-</a:t>
            </a:r>
            <a:r>
              <a:rPr lang="ru-RU" sz="2000" b="1" dirty="0" err="1" smtClean="0">
                <a:solidFill>
                  <a:srgbClr val="FFFF00"/>
                </a:solidFill>
              </a:rPr>
              <a:t>го</a:t>
            </a:r>
            <a:r>
              <a:rPr lang="ru-RU" sz="2000" b="1" dirty="0" smtClean="0">
                <a:solidFill>
                  <a:srgbClr val="FFFF00"/>
                </a:solidFill>
              </a:rPr>
              <a:t> ухода за пациентом, наука и искусство направленное на решение проблем со здоровьем в условиях окружающей среды     </a:t>
            </a:r>
            <a:endParaRPr lang="ru-RU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0752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Этические элементы СД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161" y="1340768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FF00"/>
                </a:solidFill>
              </a:rPr>
              <a:t>Этика – наука о марали и нравственности, область философии, которая определяет в поведении человека, что хорошо, а что плохо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2636912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FF00"/>
                </a:solidFill>
              </a:rPr>
              <a:t>Этические обязанности: 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FFFF00"/>
                </a:solidFill>
              </a:rPr>
              <a:t>Делать добро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FFFF00"/>
                </a:solidFill>
              </a:rPr>
              <a:t>Не навредить 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FFFF00"/>
                </a:solidFill>
              </a:rPr>
              <a:t>Уважать права пациента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FFFF00"/>
                </a:solidFill>
              </a:rPr>
              <a:t>Быть преданным профессии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FFFF00"/>
                </a:solidFill>
              </a:rPr>
              <a:t>Держать слово  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64416" y="3212976"/>
            <a:ext cx="2328064" cy="21840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4725144"/>
            <a:ext cx="1892841" cy="188810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3928" y="3944959"/>
            <a:ext cx="2438400" cy="227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2681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188640"/>
            <a:ext cx="62254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Этические ценности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медсестры: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2204864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1) Профессионализм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2) Здоровье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3) Здоровье окружающей среды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4) Независимость 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5)</a:t>
            </a:r>
            <a:r>
              <a:rPr lang="ru-RU" sz="2400" dirty="0" smtClean="0"/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Человеческое достоинство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6) Забота, уход  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5" r="-135" b="7577"/>
          <a:stretch/>
        </p:blipFill>
        <p:spPr>
          <a:xfrm>
            <a:off x="5535069" y="2060849"/>
            <a:ext cx="3343586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30869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65056" y="188640"/>
            <a:ext cx="7156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Этические качества МС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340768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ru-RU" sz="2400" b="1" dirty="0" smtClean="0">
                <a:solidFill>
                  <a:srgbClr val="FFFF00"/>
                </a:solidFill>
              </a:rPr>
              <a:t>Сострадание</a:t>
            </a:r>
          </a:p>
          <a:p>
            <a:pPr marL="457200" indent="-457200">
              <a:buAutoNum type="arabicParenR"/>
            </a:pPr>
            <a:r>
              <a:rPr lang="ru-RU" sz="2400" b="1" dirty="0" smtClean="0">
                <a:solidFill>
                  <a:srgbClr val="FFFF00"/>
                </a:solidFill>
              </a:rPr>
              <a:t>Милосердие</a:t>
            </a:r>
          </a:p>
          <a:p>
            <a:pPr marL="457200" indent="-457200">
              <a:buAutoNum type="arabicParenR"/>
            </a:pPr>
            <a:r>
              <a:rPr lang="ru-RU" sz="2400" b="1" dirty="0" smtClean="0">
                <a:solidFill>
                  <a:srgbClr val="FFFF00"/>
                </a:solidFill>
              </a:rPr>
              <a:t>Аккуратность </a:t>
            </a:r>
          </a:p>
          <a:p>
            <a:pPr marL="457200" indent="-457200">
              <a:buAutoNum type="arabicParenR"/>
            </a:pPr>
            <a:r>
              <a:rPr lang="ru-RU" sz="2400" b="1" dirty="0" smtClean="0">
                <a:solidFill>
                  <a:srgbClr val="FFFF00"/>
                </a:solidFill>
              </a:rPr>
              <a:t>Пунктуальность</a:t>
            </a:r>
          </a:p>
          <a:p>
            <a:pPr marL="457200" indent="-457200">
              <a:buAutoNum type="arabicParenR"/>
            </a:pPr>
            <a:r>
              <a:rPr lang="ru-RU" sz="2400" b="1" dirty="0" smtClean="0">
                <a:solidFill>
                  <a:srgbClr val="FFFF00"/>
                </a:solidFill>
              </a:rPr>
              <a:t>Чистоплотность</a:t>
            </a:r>
          </a:p>
          <a:p>
            <a:pPr marL="457200" indent="-457200">
              <a:buAutoNum type="arabicParenR"/>
            </a:pPr>
            <a:r>
              <a:rPr lang="ru-RU" sz="2400" b="1" dirty="0" smtClean="0">
                <a:solidFill>
                  <a:srgbClr val="FFFF00"/>
                </a:solidFill>
              </a:rPr>
              <a:t>Отзывчивость 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3888567"/>
            <a:ext cx="3924301" cy="261770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1208876"/>
            <a:ext cx="3858162" cy="25721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55976" y="4005064"/>
            <a:ext cx="43622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Деонтология</a:t>
            </a:r>
            <a:r>
              <a:rPr lang="ru-RU" dirty="0" smtClean="0"/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– часть этики, наука о долге перед пациентом и обществом, а также о профессиональном поведении мед работника, в конкретных ситуациях возникших в процессе его </a:t>
            </a:r>
            <a:r>
              <a:rPr lang="ru-RU" sz="2000" dirty="0" err="1" smtClean="0">
                <a:solidFill>
                  <a:srgbClr val="FFFF00"/>
                </a:solidFill>
              </a:rPr>
              <a:t>проф</a:t>
            </a:r>
            <a:r>
              <a:rPr lang="ru-RU" sz="2000" dirty="0" smtClean="0">
                <a:solidFill>
                  <a:srgbClr val="FFFF00"/>
                </a:solidFill>
              </a:rPr>
              <a:t>-ной деятельности </a:t>
            </a:r>
            <a:endParaRPr lang="ru-RU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145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260648"/>
            <a:ext cx="6552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Субординация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</a:rPr>
              <a:t>– система служебного подчинения младшего по должности более старшему, основанное на правилах служебной дисциплине </a:t>
            </a:r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2635154"/>
            <a:ext cx="3960440" cy="316835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616628"/>
            <a:ext cx="4101614" cy="324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1327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23649" y="2505670"/>
            <a:ext cx="78967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 !!!!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6580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287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Этические элементы СД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Игнатьев</dc:creator>
  <cp:lastModifiedBy>Пользователь Windows</cp:lastModifiedBy>
  <cp:revision>28</cp:revision>
  <dcterms:created xsi:type="dcterms:W3CDTF">2018-09-18T14:00:42Z</dcterms:created>
  <dcterms:modified xsi:type="dcterms:W3CDTF">2019-12-04T17:57:49Z</dcterms:modified>
</cp:coreProperties>
</file>