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60" r:id="rId3"/>
    <p:sldId id="257" r:id="rId4"/>
    <p:sldId id="267" r:id="rId5"/>
    <p:sldId id="258" r:id="rId6"/>
    <p:sldId id="259" r:id="rId7"/>
    <p:sldId id="262" r:id="rId8"/>
    <p:sldId id="263" r:id="rId9"/>
    <p:sldId id="264" r:id="rId10"/>
    <p:sldId id="268" r:id="rId11"/>
    <p:sldId id="269" r:id="rId12"/>
    <p:sldId id="275" r:id="rId13"/>
    <p:sldId id="270" r:id="rId14"/>
    <p:sldId id="271" r:id="rId15"/>
    <p:sldId id="272" r:id="rId16"/>
    <p:sldId id="265" r:id="rId17"/>
    <p:sldId id="273" r:id="rId18"/>
    <p:sldId id="274"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90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848E5-6E8B-4BE1-8DE3-59A2DF7E891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F183559A-8F27-48DB-9043-AF129516C4AA}">
      <dgm:prSet custT="1"/>
      <dgm:spPr/>
      <dgm:t>
        <a:bodyPr/>
        <a:lstStyle/>
        <a:p>
          <a:pPr rtl="0"/>
          <a:r>
            <a:rPr lang="ru-RU" sz="1800" b="1" dirty="0" smtClean="0"/>
            <a:t>Характеристика умственного труда</a:t>
          </a:r>
          <a:endParaRPr lang="ru-RU" sz="1800" dirty="0"/>
        </a:p>
      </dgm:t>
    </dgm:pt>
    <dgm:pt modelId="{EEDD79BA-EF80-429C-A3F2-D27172939A51}" type="parTrans" cxnId="{642A6C34-72FA-40FC-B9D1-B0C4C61EE6B4}">
      <dgm:prSet/>
      <dgm:spPr/>
      <dgm:t>
        <a:bodyPr/>
        <a:lstStyle/>
        <a:p>
          <a:endParaRPr lang="ru-RU"/>
        </a:p>
      </dgm:t>
    </dgm:pt>
    <dgm:pt modelId="{58CC0982-5D53-4A0C-93AC-7DCB6767DCF8}" type="sibTrans" cxnId="{642A6C34-72FA-40FC-B9D1-B0C4C61EE6B4}">
      <dgm:prSet/>
      <dgm:spPr/>
      <dgm:t>
        <a:bodyPr/>
        <a:lstStyle/>
        <a:p>
          <a:endParaRPr lang="ru-RU"/>
        </a:p>
      </dgm:t>
    </dgm:pt>
    <dgm:pt modelId="{6CEB9165-0963-4593-82A8-2887CBC88902}">
      <dgm:prSet custT="1"/>
      <dgm:spPr/>
      <dgm:t>
        <a:bodyPr/>
        <a:lstStyle/>
        <a:p>
          <a:pPr rtl="0"/>
          <a:r>
            <a:rPr lang="ru-RU" sz="1800" b="1" dirty="0" smtClean="0"/>
            <a:t>Правила и основы гигиены умственного труда</a:t>
          </a:r>
          <a:endParaRPr lang="ru-RU" sz="1800" dirty="0"/>
        </a:p>
      </dgm:t>
    </dgm:pt>
    <dgm:pt modelId="{A51018B0-4B62-4DF7-8185-3386DD5D880B}" type="parTrans" cxnId="{3D071B5E-DA9A-4E22-9457-A662084023C6}">
      <dgm:prSet/>
      <dgm:spPr/>
      <dgm:t>
        <a:bodyPr/>
        <a:lstStyle/>
        <a:p>
          <a:endParaRPr lang="ru-RU"/>
        </a:p>
      </dgm:t>
    </dgm:pt>
    <dgm:pt modelId="{13154F23-0D9F-4ECB-B92A-0E8D940D3CF6}" type="sibTrans" cxnId="{3D071B5E-DA9A-4E22-9457-A662084023C6}">
      <dgm:prSet/>
      <dgm:spPr/>
      <dgm:t>
        <a:bodyPr/>
        <a:lstStyle/>
        <a:p>
          <a:endParaRPr lang="ru-RU"/>
        </a:p>
      </dgm:t>
    </dgm:pt>
    <dgm:pt modelId="{945E8695-4F12-4097-B161-88E0A29B674B}">
      <dgm:prSet custT="1"/>
      <dgm:spPr/>
      <dgm:t>
        <a:bodyPr/>
        <a:lstStyle/>
        <a:p>
          <a:pPr rtl="0"/>
          <a:r>
            <a:rPr lang="ru-RU" sz="1800" b="1" dirty="0" smtClean="0"/>
            <a:t>Требования к гигиене умственного </a:t>
          </a:r>
        </a:p>
        <a:p>
          <a:pPr rtl="0"/>
          <a:r>
            <a:rPr lang="ru-RU" sz="1800" b="1" dirty="0" smtClean="0"/>
            <a:t>труда</a:t>
          </a:r>
          <a:endParaRPr lang="ru-RU" sz="1800" dirty="0"/>
        </a:p>
      </dgm:t>
    </dgm:pt>
    <dgm:pt modelId="{DDE16CE4-42A4-4F06-BCBF-8C864DCC6869}" type="parTrans" cxnId="{5854A63B-0895-443C-8B61-033030D527DF}">
      <dgm:prSet/>
      <dgm:spPr/>
      <dgm:t>
        <a:bodyPr/>
        <a:lstStyle/>
        <a:p>
          <a:endParaRPr lang="ru-RU"/>
        </a:p>
      </dgm:t>
    </dgm:pt>
    <dgm:pt modelId="{7F64FB86-DA10-4661-9D2F-725E93B40AAE}" type="sibTrans" cxnId="{5854A63B-0895-443C-8B61-033030D527DF}">
      <dgm:prSet/>
      <dgm:spPr/>
      <dgm:t>
        <a:bodyPr/>
        <a:lstStyle/>
        <a:p>
          <a:endParaRPr lang="ru-RU"/>
        </a:p>
      </dgm:t>
    </dgm:pt>
    <dgm:pt modelId="{5C249129-B11F-4818-8410-392A7DEB78C2}" type="pres">
      <dgm:prSet presAssocID="{392848E5-6E8B-4BE1-8DE3-59A2DF7E891B}" presName="Name0" presStyleCnt="0">
        <dgm:presLayoutVars>
          <dgm:chMax val="7"/>
          <dgm:chPref val="7"/>
          <dgm:dir/>
        </dgm:presLayoutVars>
      </dgm:prSet>
      <dgm:spPr/>
      <dgm:t>
        <a:bodyPr/>
        <a:lstStyle/>
        <a:p>
          <a:endParaRPr lang="ru-RU"/>
        </a:p>
      </dgm:t>
    </dgm:pt>
    <dgm:pt modelId="{C954DEED-19D3-40C4-AE62-C57FD64A3C6E}" type="pres">
      <dgm:prSet presAssocID="{392848E5-6E8B-4BE1-8DE3-59A2DF7E891B}" presName="Name1" presStyleCnt="0"/>
      <dgm:spPr/>
    </dgm:pt>
    <dgm:pt modelId="{7A61B775-5E0F-4754-8C6D-6572028F989E}" type="pres">
      <dgm:prSet presAssocID="{392848E5-6E8B-4BE1-8DE3-59A2DF7E891B}" presName="cycle" presStyleCnt="0"/>
      <dgm:spPr/>
    </dgm:pt>
    <dgm:pt modelId="{4CFFA828-F09F-4358-A8D2-FC9826A98493}" type="pres">
      <dgm:prSet presAssocID="{392848E5-6E8B-4BE1-8DE3-59A2DF7E891B}" presName="srcNode" presStyleLbl="node1" presStyleIdx="0" presStyleCnt="3"/>
      <dgm:spPr/>
    </dgm:pt>
    <dgm:pt modelId="{0D1A649D-BC69-4B62-9ED5-EEC9D2059387}" type="pres">
      <dgm:prSet presAssocID="{392848E5-6E8B-4BE1-8DE3-59A2DF7E891B}" presName="conn" presStyleLbl="parChTrans1D2" presStyleIdx="0" presStyleCnt="1"/>
      <dgm:spPr/>
      <dgm:t>
        <a:bodyPr/>
        <a:lstStyle/>
        <a:p>
          <a:endParaRPr lang="ru-RU"/>
        </a:p>
      </dgm:t>
    </dgm:pt>
    <dgm:pt modelId="{A8624155-452B-47D8-BE0D-3C771AD77A9D}" type="pres">
      <dgm:prSet presAssocID="{392848E5-6E8B-4BE1-8DE3-59A2DF7E891B}" presName="extraNode" presStyleLbl="node1" presStyleIdx="0" presStyleCnt="3"/>
      <dgm:spPr/>
    </dgm:pt>
    <dgm:pt modelId="{5233757D-01DF-4CAB-A84E-5EF05B5B47ED}" type="pres">
      <dgm:prSet presAssocID="{392848E5-6E8B-4BE1-8DE3-59A2DF7E891B}" presName="dstNode" presStyleLbl="node1" presStyleIdx="0" presStyleCnt="3"/>
      <dgm:spPr/>
    </dgm:pt>
    <dgm:pt modelId="{CA232048-E3C1-4B7E-85B5-BBA01FC8F713}" type="pres">
      <dgm:prSet presAssocID="{F183559A-8F27-48DB-9043-AF129516C4AA}" presName="text_1" presStyleLbl="node1" presStyleIdx="0" presStyleCnt="3">
        <dgm:presLayoutVars>
          <dgm:bulletEnabled val="1"/>
        </dgm:presLayoutVars>
      </dgm:prSet>
      <dgm:spPr/>
      <dgm:t>
        <a:bodyPr/>
        <a:lstStyle/>
        <a:p>
          <a:endParaRPr lang="ru-RU"/>
        </a:p>
      </dgm:t>
    </dgm:pt>
    <dgm:pt modelId="{9438C4EB-C342-486F-95D3-D46D4A96F7A1}" type="pres">
      <dgm:prSet presAssocID="{F183559A-8F27-48DB-9043-AF129516C4AA}" presName="accent_1" presStyleCnt="0"/>
      <dgm:spPr/>
    </dgm:pt>
    <dgm:pt modelId="{AADD299B-15A3-4D40-A548-908C1775B390}" type="pres">
      <dgm:prSet presAssocID="{F183559A-8F27-48DB-9043-AF129516C4AA}" presName="accentRepeatNode" presStyleLbl="solidFgAcc1" presStyleIdx="0" presStyleCnt="3"/>
      <dgm:spPr/>
    </dgm:pt>
    <dgm:pt modelId="{54CD132F-6ACC-496B-9149-8CCCADAA68CA}" type="pres">
      <dgm:prSet presAssocID="{6CEB9165-0963-4593-82A8-2887CBC88902}" presName="text_2" presStyleLbl="node1" presStyleIdx="1" presStyleCnt="3" custLinFactNeighborX="397" custLinFactNeighborY="2609">
        <dgm:presLayoutVars>
          <dgm:bulletEnabled val="1"/>
        </dgm:presLayoutVars>
      </dgm:prSet>
      <dgm:spPr/>
      <dgm:t>
        <a:bodyPr/>
        <a:lstStyle/>
        <a:p>
          <a:endParaRPr lang="ru-RU"/>
        </a:p>
      </dgm:t>
    </dgm:pt>
    <dgm:pt modelId="{4F14A18D-1515-44B2-BA24-3427263FE107}" type="pres">
      <dgm:prSet presAssocID="{6CEB9165-0963-4593-82A8-2887CBC88902}" presName="accent_2" presStyleCnt="0"/>
      <dgm:spPr/>
    </dgm:pt>
    <dgm:pt modelId="{6824F7D5-66BE-4CB9-93A6-7ED8B19C90C9}" type="pres">
      <dgm:prSet presAssocID="{6CEB9165-0963-4593-82A8-2887CBC88902}" presName="accentRepeatNode" presStyleLbl="solidFgAcc1" presStyleIdx="1" presStyleCnt="3"/>
      <dgm:spPr/>
    </dgm:pt>
    <dgm:pt modelId="{26F5F4A3-5978-4E68-8D24-0B5272BB8F01}" type="pres">
      <dgm:prSet presAssocID="{945E8695-4F12-4097-B161-88E0A29B674B}" presName="text_3" presStyleLbl="node1" presStyleIdx="2" presStyleCnt="3" custScaleY="152888">
        <dgm:presLayoutVars>
          <dgm:bulletEnabled val="1"/>
        </dgm:presLayoutVars>
      </dgm:prSet>
      <dgm:spPr/>
      <dgm:t>
        <a:bodyPr/>
        <a:lstStyle/>
        <a:p>
          <a:endParaRPr lang="ru-RU"/>
        </a:p>
      </dgm:t>
    </dgm:pt>
    <dgm:pt modelId="{29FC6FDB-3102-4514-B456-5055D00036E4}" type="pres">
      <dgm:prSet presAssocID="{945E8695-4F12-4097-B161-88E0A29B674B}" presName="accent_3" presStyleCnt="0"/>
      <dgm:spPr/>
    </dgm:pt>
    <dgm:pt modelId="{82D25E9D-187D-4760-86B6-E73E4FD29366}" type="pres">
      <dgm:prSet presAssocID="{945E8695-4F12-4097-B161-88E0A29B674B}" presName="accentRepeatNode" presStyleLbl="solidFgAcc1" presStyleIdx="2" presStyleCnt="3"/>
      <dgm:spPr/>
    </dgm:pt>
  </dgm:ptLst>
  <dgm:cxnLst>
    <dgm:cxn modelId="{C88CD129-B978-476B-BBB4-8607816946CC}" type="presOf" srcId="{6CEB9165-0963-4593-82A8-2887CBC88902}" destId="{54CD132F-6ACC-496B-9149-8CCCADAA68CA}" srcOrd="0" destOrd="0" presId="urn:microsoft.com/office/officeart/2008/layout/VerticalCurvedList"/>
    <dgm:cxn modelId="{5854A63B-0895-443C-8B61-033030D527DF}" srcId="{392848E5-6E8B-4BE1-8DE3-59A2DF7E891B}" destId="{945E8695-4F12-4097-B161-88E0A29B674B}" srcOrd="2" destOrd="0" parTransId="{DDE16CE4-42A4-4F06-BCBF-8C864DCC6869}" sibTransId="{7F64FB86-DA10-4661-9D2F-725E93B40AAE}"/>
    <dgm:cxn modelId="{3D071B5E-DA9A-4E22-9457-A662084023C6}" srcId="{392848E5-6E8B-4BE1-8DE3-59A2DF7E891B}" destId="{6CEB9165-0963-4593-82A8-2887CBC88902}" srcOrd="1" destOrd="0" parTransId="{A51018B0-4B62-4DF7-8185-3386DD5D880B}" sibTransId="{13154F23-0D9F-4ECB-B92A-0E8D940D3CF6}"/>
    <dgm:cxn modelId="{DE5987F1-92EB-4A39-BD59-30A5E6AB1E26}" type="presOf" srcId="{945E8695-4F12-4097-B161-88E0A29B674B}" destId="{26F5F4A3-5978-4E68-8D24-0B5272BB8F01}" srcOrd="0" destOrd="0" presId="urn:microsoft.com/office/officeart/2008/layout/VerticalCurvedList"/>
    <dgm:cxn modelId="{A6305B5B-16C7-409D-8756-E24A749D6092}" type="presOf" srcId="{58CC0982-5D53-4A0C-93AC-7DCB6767DCF8}" destId="{0D1A649D-BC69-4B62-9ED5-EEC9D2059387}" srcOrd="0" destOrd="0" presId="urn:microsoft.com/office/officeart/2008/layout/VerticalCurvedList"/>
    <dgm:cxn modelId="{2ECBE29E-E90D-426E-B236-92069653E3E0}" type="presOf" srcId="{392848E5-6E8B-4BE1-8DE3-59A2DF7E891B}" destId="{5C249129-B11F-4818-8410-392A7DEB78C2}" srcOrd="0" destOrd="0" presId="urn:microsoft.com/office/officeart/2008/layout/VerticalCurvedList"/>
    <dgm:cxn modelId="{642A6C34-72FA-40FC-B9D1-B0C4C61EE6B4}" srcId="{392848E5-6E8B-4BE1-8DE3-59A2DF7E891B}" destId="{F183559A-8F27-48DB-9043-AF129516C4AA}" srcOrd="0" destOrd="0" parTransId="{EEDD79BA-EF80-429C-A3F2-D27172939A51}" sibTransId="{58CC0982-5D53-4A0C-93AC-7DCB6767DCF8}"/>
    <dgm:cxn modelId="{7F85DFE3-BF55-4880-A20B-46742273285E}" type="presOf" srcId="{F183559A-8F27-48DB-9043-AF129516C4AA}" destId="{CA232048-E3C1-4B7E-85B5-BBA01FC8F713}" srcOrd="0" destOrd="0" presId="urn:microsoft.com/office/officeart/2008/layout/VerticalCurvedList"/>
    <dgm:cxn modelId="{7611E247-6CC3-4605-92A1-E6B966160BDE}" type="presParOf" srcId="{5C249129-B11F-4818-8410-392A7DEB78C2}" destId="{C954DEED-19D3-40C4-AE62-C57FD64A3C6E}" srcOrd="0" destOrd="0" presId="urn:microsoft.com/office/officeart/2008/layout/VerticalCurvedList"/>
    <dgm:cxn modelId="{67E63DAA-66C5-4982-91FE-D443B2EB3B58}" type="presParOf" srcId="{C954DEED-19D3-40C4-AE62-C57FD64A3C6E}" destId="{7A61B775-5E0F-4754-8C6D-6572028F989E}" srcOrd="0" destOrd="0" presId="urn:microsoft.com/office/officeart/2008/layout/VerticalCurvedList"/>
    <dgm:cxn modelId="{66579060-D28F-45C1-B1BE-09A18ED1E935}" type="presParOf" srcId="{7A61B775-5E0F-4754-8C6D-6572028F989E}" destId="{4CFFA828-F09F-4358-A8D2-FC9826A98493}" srcOrd="0" destOrd="0" presId="urn:microsoft.com/office/officeart/2008/layout/VerticalCurvedList"/>
    <dgm:cxn modelId="{1F0E4D35-1E6E-4FF6-ADC9-1D9F06FC4E74}" type="presParOf" srcId="{7A61B775-5E0F-4754-8C6D-6572028F989E}" destId="{0D1A649D-BC69-4B62-9ED5-EEC9D2059387}" srcOrd="1" destOrd="0" presId="urn:microsoft.com/office/officeart/2008/layout/VerticalCurvedList"/>
    <dgm:cxn modelId="{53F1F94E-5D6D-49DD-8506-DF9C70C96D0B}" type="presParOf" srcId="{7A61B775-5E0F-4754-8C6D-6572028F989E}" destId="{A8624155-452B-47D8-BE0D-3C771AD77A9D}" srcOrd="2" destOrd="0" presId="urn:microsoft.com/office/officeart/2008/layout/VerticalCurvedList"/>
    <dgm:cxn modelId="{361EE7AC-405F-4AF3-936D-82128D82FF07}" type="presParOf" srcId="{7A61B775-5E0F-4754-8C6D-6572028F989E}" destId="{5233757D-01DF-4CAB-A84E-5EF05B5B47ED}" srcOrd="3" destOrd="0" presId="urn:microsoft.com/office/officeart/2008/layout/VerticalCurvedList"/>
    <dgm:cxn modelId="{5D3A404D-18C1-4734-8BD7-954662B7F2E0}" type="presParOf" srcId="{C954DEED-19D3-40C4-AE62-C57FD64A3C6E}" destId="{CA232048-E3C1-4B7E-85B5-BBA01FC8F713}" srcOrd="1" destOrd="0" presId="urn:microsoft.com/office/officeart/2008/layout/VerticalCurvedList"/>
    <dgm:cxn modelId="{03AD150F-1B84-490E-8CB4-A07D2A5AF395}" type="presParOf" srcId="{C954DEED-19D3-40C4-AE62-C57FD64A3C6E}" destId="{9438C4EB-C342-486F-95D3-D46D4A96F7A1}" srcOrd="2" destOrd="0" presId="urn:microsoft.com/office/officeart/2008/layout/VerticalCurvedList"/>
    <dgm:cxn modelId="{8015C399-9974-4508-9BD3-3B844BFAA47B}" type="presParOf" srcId="{9438C4EB-C342-486F-95D3-D46D4A96F7A1}" destId="{AADD299B-15A3-4D40-A548-908C1775B390}" srcOrd="0" destOrd="0" presId="urn:microsoft.com/office/officeart/2008/layout/VerticalCurvedList"/>
    <dgm:cxn modelId="{CC104639-8AD6-425B-B232-466B54805155}" type="presParOf" srcId="{C954DEED-19D3-40C4-AE62-C57FD64A3C6E}" destId="{54CD132F-6ACC-496B-9149-8CCCADAA68CA}" srcOrd="3" destOrd="0" presId="urn:microsoft.com/office/officeart/2008/layout/VerticalCurvedList"/>
    <dgm:cxn modelId="{66F9FC79-4B56-4B65-82A6-EE3392E54787}" type="presParOf" srcId="{C954DEED-19D3-40C4-AE62-C57FD64A3C6E}" destId="{4F14A18D-1515-44B2-BA24-3427263FE107}" srcOrd="4" destOrd="0" presId="urn:microsoft.com/office/officeart/2008/layout/VerticalCurvedList"/>
    <dgm:cxn modelId="{94058C55-E84B-4F17-AD82-9443C9F85F75}" type="presParOf" srcId="{4F14A18D-1515-44B2-BA24-3427263FE107}" destId="{6824F7D5-66BE-4CB9-93A6-7ED8B19C90C9}" srcOrd="0" destOrd="0" presId="urn:microsoft.com/office/officeart/2008/layout/VerticalCurvedList"/>
    <dgm:cxn modelId="{DF15090A-4A12-4BE6-9622-F7CB67CC784E}" type="presParOf" srcId="{C954DEED-19D3-40C4-AE62-C57FD64A3C6E}" destId="{26F5F4A3-5978-4E68-8D24-0B5272BB8F01}" srcOrd="5" destOrd="0" presId="urn:microsoft.com/office/officeart/2008/layout/VerticalCurvedList"/>
    <dgm:cxn modelId="{2C716430-40F2-4C32-8E65-C7263D333907}" type="presParOf" srcId="{C954DEED-19D3-40C4-AE62-C57FD64A3C6E}" destId="{29FC6FDB-3102-4514-B456-5055D00036E4}" srcOrd="6" destOrd="0" presId="urn:microsoft.com/office/officeart/2008/layout/VerticalCurvedList"/>
    <dgm:cxn modelId="{DCB778F1-7764-4499-B6A5-1CBD1364F464}" type="presParOf" srcId="{29FC6FDB-3102-4514-B456-5055D00036E4}" destId="{82D25E9D-187D-4760-86B6-E73E4FD293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A649D-BC69-4B62-9ED5-EEC9D2059387}">
      <dsp:nvSpPr>
        <dsp:cNvPr id="0" name=""/>
        <dsp:cNvSpPr/>
      </dsp:nvSpPr>
      <dsp:spPr>
        <a:xfrm>
          <a:off x="-2364247" y="-365375"/>
          <a:ext cx="2823632" cy="2823632"/>
        </a:xfrm>
        <a:prstGeom prst="blockArc">
          <a:avLst>
            <a:gd name="adj1" fmla="val 18900000"/>
            <a:gd name="adj2" fmla="val 2700000"/>
            <a:gd name="adj3" fmla="val 7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32048-E3C1-4B7E-85B5-BBA01FC8F713}">
      <dsp:nvSpPr>
        <dsp:cNvPr id="0" name=""/>
        <dsp:cNvSpPr/>
      </dsp:nvSpPr>
      <dsp:spPr>
        <a:xfrm>
          <a:off x="295318" y="209288"/>
          <a:ext cx="6053335" cy="418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245" tIns="45720" rIns="45720" bIns="45720" numCol="1" spcCol="1270" anchor="ctr" anchorCtr="0">
          <a:noAutofit/>
        </a:bodyPr>
        <a:lstStyle/>
        <a:p>
          <a:pPr lvl="0" algn="l" defTabSz="800100" rtl="0">
            <a:lnSpc>
              <a:spcPct val="90000"/>
            </a:lnSpc>
            <a:spcBef>
              <a:spcPct val="0"/>
            </a:spcBef>
            <a:spcAft>
              <a:spcPct val="35000"/>
            </a:spcAft>
          </a:pPr>
          <a:r>
            <a:rPr lang="ru-RU" sz="1800" b="1" kern="1200" dirty="0" smtClean="0"/>
            <a:t>Характеристика умственного труда</a:t>
          </a:r>
          <a:endParaRPr lang="ru-RU" sz="1800" kern="1200" dirty="0"/>
        </a:p>
      </dsp:txBody>
      <dsp:txXfrm>
        <a:off x="295318" y="209288"/>
        <a:ext cx="6053335" cy="418576"/>
      </dsp:txXfrm>
    </dsp:sp>
    <dsp:sp modelId="{AADD299B-15A3-4D40-A548-908C1775B390}">
      <dsp:nvSpPr>
        <dsp:cNvPr id="0" name=""/>
        <dsp:cNvSpPr/>
      </dsp:nvSpPr>
      <dsp:spPr>
        <a:xfrm>
          <a:off x="33708" y="156966"/>
          <a:ext cx="523220" cy="5232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CD132F-6ACC-496B-9149-8CCCADAA68CA}">
      <dsp:nvSpPr>
        <dsp:cNvPr id="0" name=""/>
        <dsp:cNvSpPr/>
      </dsp:nvSpPr>
      <dsp:spPr>
        <a:xfrm>
          <a:off x="470898" y="848073"/>
          <a:ext cx="5901182" cy="418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245" tIns="45720" rIns="45720" bIns="45720" numCol="1" spcCol="1270" anchor="ctr" anchorCtr="0">
          <a:noAutofit/>
        </a:bodyPr>
        <a:lstStyle/>
        <a:p>
          <a:pPr lvl="0" algn="l" defTabSz="800100" rtl="0">
            <a:lnSpc>
              <a:spcPct val="90000"/>
            </a:lnSpc>
            <a:spcBef>
              <a:spcPct val="0"/>
            </a:spcBef>
            <a:spcAft>
              <a:spcPct val="35000"/>
            </a:spcAft>
          </a:pPr>
          <a:r>
            <a:rPr lang="ru-RU" sz="1800" b="1" kern="1200" dirty="0" smtClean="0"/>
            <a:t>Правила и основы гигиены умственного труда</a:t>
          </a:r>
          <a:endParaRPr lang="ru-RU" sz="1800" kern="1200" dirty="0"/>
        </a:p>
      </dsp:txBody>
      <dsp:txXfrm>
        <a:off x="470898" y="848073"/>
        <a:ext cx="5901182" cy="418576"/>
      </dsp:txXfrm>
    </dsp:sp>
    <dsp:sp modelId="{6824F7D5-66BE-4CB9-93A6-7ED8B19C90C9}">
      <dsp:nvSpPr>
        <dsp:cNvPr id="0" name=""/>
        <dsp:cNvSpPr/>
      </dsp:nvSpPr>
      <dsp:spPr>
        <a:xfrm>
          <a:off x="185861" y="784830"/>
          <a:ext cx="523220" cy="5232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5F4A3-5978-4E68-8D24-0B5272BB8F01}">
      <dsp:nvSpPr>
        <dsp:cNvPr id="0" name=""/>
        <dsp:cNvSpPr/>
      </dsp:nvSpPr>
      <dsp:spPr>
        <a:xfrm>
          <a:off x="295318" y="1354328"/>
          <a:ext cx="6053335" cy="63995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2245" tIns="45720" rIns="45720" bIns="45720" numCol="1" spcCol="1270" anchor="ctr" anchorCtr="0">
          <a:noAutofit/>
        </a:bodyPr>
        <a:lstStyle/>
        <a:p>
          <a:pPr lvl="0" algn="l" defTabSz="800100" rtl="0">
            <a:lnSpc>
              <a:spcPct val="90000"/>
            </a:lnSpc>
            <a:spcBef>
              <a:spcPct val="0"/>
            </a:spcBef>
            <a:spcAft>
              <a:spcPct val="35000"/>
            </a:spcAft>
          </a:pPr>
          <a:r>
            <a:rPr lang="ru-RU" sz="1800" b="1" kern="1200" dirty="0" smtClean="0"/>
            <a:t>Требования к гигиене умственного </a:t>
          </a:r>
        </a:p>
        <a:p>
          <a:pPr lvl="0" algn="l" defTabSz="800100" rtl="0">
            <a:lnSpc>
              <a:spcPct val="90000"/>
            </a:lnSpc>
            <a:spcBef>
              <a:spcPct val="0"/>
            </a:spcBef>
            <a:spcAft>
              <a:spcPct val="35000"/>
            </a:spcAft>
          </a:pPr>
          <a:r>
            <a:rPr lang="ru-RU" sz="1800" b="1" kern="1200" dirty="0" smtClean="0"/>
            <a:t>труда</a:t>
          </a:r>
          <a:endParaRPr lang="ru-RU" sz="1800" kern="1200" dirty="0"/>
        </a:p>
      </dsp:txBody>
      <dsp:txXfrm>
        <a:off x="295318" y="1354328"/>
        <a:ext cx="6053335" cy="639952"/>
      </dsp:txXfrm>
    </dsp:sp>
    <dsp:sp modelId="{82D25E9D-187D-4760-86B6-E73E4FD29366}">
      <dsp:nvSpPr>
        <dsp:cNvPr id="0" name=""/>
        <dsp:cNvSpPr/>
      </dsp:nvSpPr>
      <dsp:spPr>
        <a:xfrm>
          <a:off x="33708" y="1412694"/>
          <a:ext cx="523220" cy="5232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0523BD0-31FC-4429-894B-5232739746E7}" type="datetimeFigureOut">
              <a:rPr lang="ru-RU" smtClean="0"/>
              <a:t>30.11.2019</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99424DF-AED3-4348-9598-0C145BA76294}"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0523BD0-31FC-4429-894B-5232739746E7}" type="datetimeFigureOut">
              <a:rPr lang="ru-RU" smtClean="0"/>
              <a:t>30.11.2019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9424DF-AED3-4348-9598-0C145BA76294}"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0523BD0-31FC-4429-894B-5232739746E7}" type="datetimeFigureOut">
              <a:rPr lang="ru-RU" smtClean="0"/>
              <a:t>30.11.2019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9424DF-AED3-4348-9598-0C145BA76294}"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0523BD0-31FC-4429-894B-5232739746E7}" type="datetimeFigureOut">
              <a:rPr lang="ru-RU" smtClean="0"/>
              <a:t>30.11.2019</a:t>
            </a:fld>
            <a:endParaRPr lang="ru-RU"/>
          </a:p>
        </p:txBody>
      </p:sp>
      <p:sp>
        <p:nvSpPr>
          <p:cNvPr id="9" name="Номер слайда 8"/>
          <p:cNvSpPr>
            <a:spLocks noGrp="1"/>
          </p:cNvSpPr>
          <p:nvPr>
            <p:ph type="sldNum" sz="quarter" idx="15"/>
          </p:nvPr>
        </p:nvSpPr>
        <p:spPr/>
        <p:txBody>
          <a:bodyPr rtlCol="0"/>
          <a:lstStyle/>
          <a:p>
            <a:fld id="{499424DF-AED3-4348-9598-0C145BA76294}"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0523BD0-31FC-4429-894B-5232739746E7}" type="datetimeFigureOut">
              <a:rPr lang="ru-RU" smtClean="0"/>
              <a:t>30.11.2019</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99424DF-AED3-4348-9598-0C145BA76294}"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0523BD0-31FC-4429-894B-5232739746E7}" type="datetimeFigureOut">
              <a:rPr lang="ru-RU" smtClean="0"/>
              <a:t>30.11.2019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9424DF-AED3-4348-9598-0C145BA76294}"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0523BD0-31FC-4429-894B-5232739746E7}" type="datetimeFigureOut">
              <a:rPr lang="ru-RU" smtClean="0"/>
              <a:t>30.11.2019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9424DF-AED3-4348-9598-0C145BA76294}"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0523BD0-31FC-4429-894B-5232739746E7}" type="datetimeFigureOut">
              <a:rPr lang="ru-RU" smtClean="0"/>
              <a:t>30.11.2019</a:t>
            </a:fld>
            <a:endParaRPr lang="ru-RU"/>
          </a:p>
        </p:txBody>
      </p:sp>
      <p:sp>
        <p:nvSpPr>
          <p:cNvPr id="7" name="Номер слайда 6"/>
          <p:cNvSpPr>
            <a:spLocks noGrp="1"/>
          </p:cNvSpPr>
          <p:nvPr>
            <p:ph type="sldNum" sz="quarter" idx="11"/>
          </p:nvPr>
        </p:nvSpPr>
        <p:spPr/>
        <p:txBody>
          <a:bodyPr rtlCol="0"/>
          <a:lstStyle/>
          <a:p>
            <a:fld id="{499424DF-AED3-4348-9598-0C145BA76294}"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523BD0-31FC-4429-894B-5232739746E7}" type="datetimeFigureOut">
              <a:rPr lang="ru-RU" smtClean="0"/>
              <a:t>30.11.2019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9424DF-AED3-4348-9598-0C145BA76294}"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0523BD0-31FC-4429-894B-5232739746E7}" type="datetimeFigureOut">
              <a:rPr lang="ru-RU" smtClean="0"/>
              <a:t>30.11.2019</a:t>
            </a:fld>
            <a:endParaRPr lang="ru-RU"/>
          </a:p>
        </p:txBody>
      </p:sp>
      <p:sp>
        <p:nvSpPr>
          <p:cNvPr id="22" name="Номер слайда 21"/>
          <p:cNvSpPr>
            <a:spLocks noGrp="1"/>
          </p:cNvSpPr>
          <p:nvPr>
            <p:ph type="sldNum" sz="quarter" idx="15"/>
          </p:nvPr>
        </p:nvSpPr>
        <p:spPr/>
        <p:txBody>
          <a:bodyPr rtlCol="0"/>
          <a:lstStyle/>
          <a:p>
            <a:fld id="{499424DF-AED3-4348-9598-0C145BA76294}"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0523BD0-31FC-4429-894B-5232739746E7}" type="datetimeFigureOut">
              <a:rPr lang="ru-RU" smtClean="0"/>
              <a:t>30.11.2019</a:t>
            </a:fld>
            <a:endParaRPr lang="ru-RU"/>
          </a:p>
        </p:txBody>
      </p:sp>
      <p:sp>
        <p:nvSpPr>
          <p:cNvPr id="18" name="Номер слайда 17"/>
          <p:cNvSpPr>
            <a:spLocks noGrp="1"/>
          </p:cNvSpPr>
          <p:nvPr>
            <p:ph type="sldNum" sz="quarter" idx="11"/>
          </p:nvPr>
        </p:nvSpPr>
        <p:spPr/>
        <p:txBody>
          <a:bodyPr rtlCol="0"/>
          <a:lstStyle/>
          <a:p>
            <a:fld id="{499424DF-AED3-4348-9598-0C145BA76294}"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0523BD0-31FC-4429-894B-5232739746E7}" type="datetimeFigureOut">
              <a:rPr lang="ru-RU" smtClean="0"/>
              <a:t>30.11.2019</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99424DF-AED3-4348-9598-0C145BA7629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jpeg"/><Relationship Id="rId4" Type="http://schemas.openxmlformats.org/officeDocument/2006/relationships/diagramQuickStyle" Target="../diagrams/quickStyle1.xml"/><Relationship Id="rId9"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620688"/>
            <a:ext cx="6172200" cy="576064"/>
          </a:xfrm>
        </p:spPr>
        <p:txBody>
          <a:bodyPr>
            <a:normAutofit/>
          </a:bodyPr>
          <a:lstStyle/>
          <a:p>
            <a:r>
              <a:rPr lang="ru-RU" sz="2600" dirty="0" smtClean="0">
                <a:solidFill>
                  <a:schemeClr val="accent1">
                    <a:lumMod val="75000"/>
                  </a:schemeClr>
                </a:solidFill>
                <a:latin typeface="Times New Roman" panose="02020603050405020304" pitchFamily="18" charset="0"/>
                <a:cs typeface="Times New Roman" panose="02020603050405020304" pitchFamily="18" charset="0"/>
              </a:rPr>
              <a:t>ГИГИЕНА УМСТВЕННОГО ТРУДА</a:t>
            </a:r>
            <a:endParaRPr lang="ru-RU" sz="26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9" y="1340769"/>
            <a:ext cx="5832648" cy="4680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123729" y="6021288"/>
            <a:ext cx="5688631" cy="830997"/>
          </a:xfrm>
          <a:prstGeom prst="rect">
            <a:avLst/>
          </a:prstGeom>
          <a:noFill/>
        </p:spPr>
        <p:txBody>
          <a:bodyPr wrap="square" rtlCol="0">
            <a:spAutoFit/>
          </a:bodyPr>
          <a:lstStyle/>
          <a:p>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Выполнила обучающаяся 194группы </a:t>
            </a:r>
          </a:p>
          <a:p>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Костюк Диана Викторовна </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711001"/>
      </p:ext>
    </p:extLst>
  </p:cSld>
  <p:clrMapOvr>
    <a:masterClrMapping/>
  </p:clrMapOvr>
  <mc:AlternateContent xmlns:mc="http://schemas.openxmlformats.org/markup-compatibility/2006" xmlns:p14="http://schemas.microsoft.com/office/powerpoint/2010/main">
    <mc:Choice Requires="p14">
      <p:transition spd="slow" p14:dur="3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5000"/>
                            </p:stCondLst>
                            <p:childTnLst>
                              <p:par>
                                <p:cTn id="22" presetID="2" presetClass="entr" presetSubtype="4"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505" y="2916732"/>
            <a:ext cx="6569395" cy="1200329"/>
          </a:xfrm>
          <a:prstGeom prst="rect">
            <a:avLst/>
          </a:prstGeom>
          <a:noFill/>
        </p:spPr>
        <p:txBody>
          <a:bodyPr wrap="square" rtlCol="0">
            <a:spAutoFit/>
          </a:bodyPr>
          <a:lstStyle/>
          <a:p>
            <a:pPr marL="342900" indent="-342900">
              <a:buFont typeface="Wingdings" panose="05000000000000000000" pitchFamily="2" charset="2"/>
              <a:buChar char="v"/>
            </a:pPr>
            <a:r>
              <a:rPr lang="ru-RU" sz="2400" dirty="0">
                <a:solidFill>
                  <a:schemeClr val="accent1">
                    <a:lumMod val="75000"/>
                  </a:schemeClr>
                </a:solidFill>
                <a:latin typeface="Times New Roman" panose="02020603050405020304" pitchFamily="18" charset="0"/>
                <a:cs typeface="Times New Roman" panose="02020603050405020304" pitchFamily="18" charset="0"/>
              </a:rPr>
              <a:t>Шестое правило гигиены умственного труда – необходимость полноценного сна (7,5 – 8 часов в сутки</a:t>
            </a: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ru-RU" dirty="0"/>
          </a:p>
        </p:txBody>
      </p:sp>
      <p:sp>
        <p:nvSpPr>
          <p:cNvPr id="4" name="TextBox 3"/>
          <p:cNvSpPr txBox="1"/>
          <p:nvPr/>
        </p:nvSpPr>
        <p:spPr>
          <a:xfrm>
            <a:off x="1127512" y="620688"/>
            <a:ext cx="6569395" cy="2308324"/>
          </a:xfrm>
          <a:prstGeom prst="rect">
            <a:avLst/>
          </a:prstGeom>
          <a:noFill/>
        </p:spPr>
        <p:txBody>
          <a:bodyPr wrap="square" rtlCol="0">
            <a:spAutoFit/>
          </a:bodyPr>
          <a:lstStyle/>
          <a:p>
            <a:pPr marL="285750" indent="-285750">
              <a:buFont typeface="Wingdings" panose="05000000000000000000" pitchFamily="2" charset="2"/>
              <a:buChar char="v"/>
            </a:pPr>
            <a:r>
              <a:rPr lang="ru-RU" sz="2400" dirty="0">
                <a:solidFill>
                  <a:schemeClr val="accent1">
                    <a:lumMod val="75000"/>
                  </a:schemeClr>
                </a:solidFill>
                <a:latin typeface="Times New Roman" panose="02020603050405020304" pitchFamily="18" charset="0"/>
                <a:cs typeface="Times New Roman" panose="02020603050405020304" pitchFamily="18" charset="0"/>
              </a:rPr>
              <a:t>Пятое правило гигиены умственного труда – регулярность питания. Питаться следует в одно и то же время, желательно с перерывами не больше 4 часов. Ужин легкий (молочные продукты, овощи) не позже, чем за 2 часа до сна</a:t>
            </a: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ru-RU" sz="2400" dirty="0"/>
          </a:p>
        </p:txBody>
      </p:sp>
      <p:pic>
        <p:nvPicPr>
          <p:cNvPr id="5122" name="Picture 2" descr="C:\Users\SETI\Desktop\РЕФЕРАТ\28.11.2019\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159082"/>
            <a:ext cx="6264696" cy="2078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3058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3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style.rotation</p:attrName>
                                        </p:attrNameLst>
                                      </p:cBhvr>
                                      <p:tavLst>
                                        <p:tav tm="0">
                                          <p:val>
                                            <p:fltVal val="720"/>
                                          </p:val>
                                        </p:tav>
                                        <p:tav tm="100000">
                                          <p:val>
                                            <p:fltVal val="0"/>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ppt_w</p:attrName>
                                        </p:attrNameLst>
                                      </p:cBhvr>
                                      <p:tavLst>
                                        <p:tav tm="0">
                                          <p:val>
                                            <p:fltVal val="0"/>
                                          </p:val>
                                        </p:tav>
                                        <p:tav tm="100000">
                                          <p:val>
                                            <p:strVal val="#ppt_w"/>
                                          </p:val>
                                        </p:tav>
                                      </p:tavLst>
                                    </p:anim>
                                  </p:childTnLst>
                                </p:cTn>
                              </p:par>
                              <p:par>
                                <p:cTn id="17" presetID="45"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fade">
                                      <p:cBhvr>
                                        <p:cTn id="19" dur="2000"/>
                                        <p:tgtEl>
                                          <p:spTgt spid="5122"/>
                                        </p:tgtEl>
                                      </p:cBhvr>
                                    </p:animEffect>
                                    <p:anim calcmode="lin" valueType="num">
                                      <p:cBhvr>
                                        <p:cTn id="20" dur="2000" fill="hold"/>
                                        <p:tgtEl>
                                          <p:spTgt spid="5122"/>
                                        </p:tgtEl>
                                        <p:attrNameLst>
                                          <p:attrName>ppt_w</p:attrName>
                                        </p:attrNameLst>
                                      </p:cBhvr>
                                      <p:tavLst>
                                        <p:tav tm="0" fmla="#ppt_w*sin(2.5*pi*$)">
                                          <p:val>
                                            <p:fltVal val="0"/>
                                          </p:val>
                                        </p:tav>
                                        <p:tav tm="100000">
                                          <p:val>
                                            <p:fltVal val="1"/>
                                          </p:val>
                                        </p:tav>
                                      </p:tavLst>
                                    </p:anim>
                                    <p:anim calcmode="lin" valueType="num">
                                      <p:cBhvr>
                                        <p:cTn id="21"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548680"/>
            <a:ext cx="6768751" cy="2677656"/>
          </a:xfrm>
          <a:prstGeom prst="rect">
            <a:avLst/>
          </a:prstGeom>
          <a:noFill/>
        </p:spPr>
        <p:txBody>
          <a:bodyPr wrap="square" rtlCol="0">
            <a:spAutoFit/>
          </a:bodyPr>
          <a:lstStyle/>
          <a:p>
            <a:pPr marL="342900" indent="-342900">
              <a:buFont typeface="Wingdings" panose="05000000000000000000" pitchFamily="2" charset="2"/>
              <a:buChar char="v"/>
            </a:pPr>
            <a:r>
              <a:rPr lang="ru-RU" sz="2400" dirty="0">
                <a:solidFill>
                  <a:schemeClr val="accent1">
                    <a:lumMod val="75000"/>
                  </a:schemeClr>
                </a:solidFill>
                <a:latin typeface="Times New Roman" panose="02020603050405020304" pitchFamily="18" charset="0"/>
                <a:cs typeface="Times New Roman" panose="02020603050405020304" pitchFamily="18" charset="0"/>
              </a:rPr>
              <a:t>Седьмое правило гигиены умственного труда – знать индивидуальный «пик формы». Работоспособность изменяется в течение суток. У многих людей наблюдаются пики примерно с 9.00 до 14.00 часов и с 18.00 до 22.00 часов, во время которых умственная деятельность наиболее продуктивна. </a:t>
            </a: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90775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SETI\Desktop\РЕФЕРАТ\28.11.2019\brain-time.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04664"/>
            <a:ext cx="7344816" cy="5400600"/>
          </a:xfrm>
          <a:prstGeom prst="rect">
            <a:avLst/>
          </a:prstGeom>
          <a:noFill/>
          <a:ln>
            <a:noFill/>
          </a:ln>
        </p:spPr>
      </p:pic>
    </p:spTree>
    <p:extLst>
      <p:ext uri="{BB962C8B-B14F-4D97-AF65-F5344CB8AC3E}">
        <p14:creationId xmlns:p14="http://schemas.microsoft.com/office/powerpoint/2010/main" val="173515818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ETI\Desktop\РЕФЕРАТ\Рисунки к реферату\Рисунок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200800" cy="559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828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ETI\Desktop\РЕФЕРАТ\28.11.2019\11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4122"/>
            <a:ext cx="7488832"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99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heckerboard(across)">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ETI\Desktop\РЕФЕРАТ\28.11.2019\10581-img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194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style.rotation</p:attrName>
                                        </p:attrNameLst>
                                      </p:cBhvr>
                                      <p:tavLst>
                                        <p:tav tm="0">
                                          <p:val>
                                            <p:fltVal val="720"/>
                                          </p:val>
                                        </p:tav>
                                        <p:tav tm="100000">
                                          <p:val>
                                            <p:fltVal val="0"/>
                                          </p:val>
                                        </p:tav>
                                      </p:tavLst>
                                    </p:anim>
                                    <p:anim calcmode="lin" valueType="num">
                                      <p:cBhvr>
                                        <p:cTn id="9" dur="2000" fill="hold"/>
                                        <p:tgtEl>
                                          <p:spTgt spid="6146"/>
                                        </p:tgtEl>
                                        <p:attrNameLst>
                                          <p:attrName>ppt_h</p:attrName>
                                        </p:attrNameLst>
                                      </p:cBhvr>
                                      <p:tavLst>
                                        <p:tav tm="0">
                                          <p:val>
                                            <p:fltVal val="0"/>
                                          </p:val>
                                        </p:tav>
                                        <p:tav tm="100000">
                                          <p:val>
                                            <p:strVal val="#ppt_h"/>
                                          </p:val>
                                        </p:tav>
                                      </p:tavLst>
                                    </p:anim>
                                    <p:anim calcmode="lin" valueType="num">
                                      <p:cBhvr>
                                        <p:cTn id="10" dur="2000" fill="hold"/>
                                        <p:tgtEl>
                                          <p:spTgt spid="614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71" y="692696"/>
            <a:ext cx="7704855" cy="3693319"/>
          </a:xfrm>
          <a:prstGeom prst="rect">
            <a:avLst/>
          </a:prstGeom>
          <a:noFill/>
        </p:spPr>
        <p:txBody>
          <a:bodyPr wrap="square" rtlCol="0">
            <a:spAutoFit/>
          </a:bodyPr>
          <a:lstStyle/>
          <a:p>
            <a:r>
              <a:rPr lang="ru-RU" sz="2400" dirty="0">
                <a:solidFill>
                  <a:schemeClr val="accent1">
                    <a:lumMod val="75000"/>
                  </a:schemeClr>
                </a:solidFill>
                <a:latin typeface="Times New Roman" panose="02020603050405020304" pitchFamily="18" charset="0"/>
                <a:cs typeface="Times New Roman" panose="02020603050405020304" pitchFamily="18" charset="0"/>
              </a:rPr>
              <a:t>Труд умственный - это, прежде всего, интеллектуальный труд. Опасен ли для здоровья человека умственный труд? Если им заниматься, соблюдая правила гигиены умственного труда, то он даже способствует поддержанию высокого уровня, загрузки других систем организма. Лучший пример тому - жизнь многих великих ученых, доживших в полном здравии до глубокой старости и сохранивших при этом до последних дней способность к напряженному умственному труду.</a:t>
            </a:r>
          </a:p>
          <a:p>
            <a:endParaRPr lang="ru-RU" dirty="0"/>
          </a:p>
        </p:txBody>
      </p:sp>
      <p:sp>
        <p:nvSpPr>
          <p:cNvPr id="4" name="TextBox 3"/>
          <p:cNvSpPr txBox="1"/>
          <p:nvPr/>
        </p:nvSpPr>
        <p:spPr>
          <a:xfrm>
            <a:off x="719571" y="4149080"/>
            <a:ext cx="7704855" cy="1200329"/>
          </a:xfrm>
          <a:prstGeom prst="rect">
            <a:avLst/>
          </a:prstGeom>
          <a:noFill/>
        </p:spPr>
        <p:txBody>
          <a:bodyPr wrap="square" rtlCol="0">
            <a:spAutoFit/>
          </a:bodyPr>
          <a:lstStyle/>
          <a:p>
            <a:r>
              <a:rPr lang="ru-RU" dirty="0"/>
              <a:t> </a:t>
            </a:r>
            <a:r>
              <a:rPr lang="ru-RU" sz="2400" dirty="0">
                <a:solidFill>
                  <a:schemeClr val="accent1">
                    <a:lumMod val="75000"/>
                  </a:schemeClr>
                </a:solidFill>
                <a:latin typeface="Times New Roman" panose="02020603050405020304" pitchFamily="18" charset="0"/>
                <a:cs typeface="Times New Roman" panose="02020603050405020304" pitchFamily="18" charset="0"/>
              </a:rPr>
              <a:t>Существуют закономерности, от которых зависит производительность труда. Эти закономерности еще в начале века описал известный физиолог Н.Е. Введенский</a:t>
            </a: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9539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grpId="0" nodeType="afterEffect">
                                  <p:stCondLst>
                                    <p:cond delay="0"/>
                                  </p:stCondLst>
                                  <p:childTnLst>
                                    <p:animEffect transition="out" filter="circle(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000"/>
                            </p:stCondLst>
                            <p:childTnLst>
                              <p:par>
                                <p:cTn id="9" presetID="45" presetClass="entr" presetSubtype="0"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Users\SETI\Desktop\РЕФЕРАТ\Рисунки к реферату\lektsia_7_fiziologia_gigiena_i_organizatsia_umstvennogo_truda_v_sovremennom_obrazovanii_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586" y="619200"/>
            <a:ext cx="7452828" cy="5474096"/>
          </a:xfrm>
          <a:prstGeom prst="rect">
            <a:avLst/>
          </a:prstGeom>
          <a:noFill/>
          <a:ln>
            <a:noFill/>
          </a:ln>
        </p:spPr>
      </p:pic>
    </p:spTree>
    <p:extLst>
      <p:ext uri="{BB962C8B-B14F-4D97-AF65-F5344CB8AC3E}">
        <p14:creationId xmlns:p14="http://schemas.microsoft.com/office/powerpoint/2010/main" val="2219318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5"/>
            <a:ext cx="7632848" cy="5262979"/>
          </a:xfrm>
          <a:prstGeom prst="rect">
            <a:avLst/>
          </a:prstGeom>
          <a:noFill/>
        </p:spPr>
        <p:txBody>
          <a:bodyPr wrap="square" rtlCol="0">
            <a:spAutoFit/>
          </a:bodyPr>
          <a:lstStyle/>
          <a:p>
            <a:r>
              <a:rPr lang="ru-RU" sz="2400" dirty="0">
                <a:solidFill>
                  <a:schemeClr val="accent1">
                    <a:lumMod val="75000"/>
                  </a:schemeClr>
                </a:solidFill>
                <a:latin typeface="Times New Roman" panose="02020603050405020304" pitchFamily="18" charset="0"/>
                <a:cs typeface="Times New Roman" panose="02020603050405020304" pitchFamily="18" charset="0"/>
              </a:rPr>
              <a:t>Правильное чередование ритма труда и отдыха - наиболее рациональный метод организации умственной деятельности, который способствует сохранению на долгие годы творческих сил человека и его физических возможностей.</a:t>
            </a:r>
          </a:p>
          <a:p>
            <a:r>
              <a:rPr lang="ru-RU" sz="2400" dirty="0">
                <a:solidFill>
                  <a:schemeClr val="accent1">
                    <a:lumMod val="75000"/>
                  </a:schemeClr>
                </a:solidFill>
                <a:latin typeface="Times New Roman" panose="02020603050405020304" pitchFamily="18" charset="0"/>
                <a:cs typeface="Times New Roman" panose="02020603050405020304" pitchFamily="18" charset="0"/>
              </a:rPr>
              <a:t>     Выполнение всех этих несложных рекомендаций будет способствовать увеличению продуктивности умственного труда и поможет избежать нарушений в состоянии здоровья человека, связанных с его утомлением в процессе умственной деятельности</a:t>
            </a: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a:t>
            </a:r>
          </a:p>
          <a:p>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a:p>
            <a:endParaRPr lang="ru-RU" sz="2400" dirty="0" smtClean="0">
              <a:solidFill>
                <a:schemeClr val="accent1">
                  <a:lumMod val="75000"/>
                </a:schemeClr>
              </a:solidFill>
              <a:latin typeface="Times New Roman" panose="02020603050405020304" pitchFamily="18" charset="0"/>
              <a:cs typeface="Times New Roman" panose="02020603050405020304" pitchFamily="18" charset="0"/>
            </a:endParaRPr>
          </a:p>
          <a:p>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a:p>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71535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6" presetClass="entr" presetSubtype="21" fill="hold" grpId="1"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ETI\Desktop\РЕФЕРАТ\28.11.2019\rez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6429"/>
            <a:ext cx="7416824" cy="42087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0892" y="5471864"/>
            <a:ext cx="4582216" cy="523220"/>
          </a:xfrm>
          <a:prstGeom prst="rect">
            <a:avLst/>
          </a:prstGeom>
          <a:noFill/>
        </p:spPr>
        <p:txBody>
          <a:bodyPr wrap="none" rtlCol="0">
            <a:spAutoFit/>
          </a:bodyPr>
          <a:lstStyle/>
          <a:p>
            <a:r>
              <a:rPr lang="ru-RU" sz="2800" dirty="0" smtClean="0">
                <a:solidFill>
                  <a:schemeClr val="accent1">
                    <a:lumMod val="75000"/>
                  </a:schemeClr>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42573284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3" y="764704"/>
            <a:ext cx="4680520" cy="1661993"/>
          </a:xfrm>
          <a:prstGeom prst="rect">
            <a:avLst/>
          </a:prstGeom>
          <a:noFill/>
        </p:spPr>
        <p:txBody>
          <a:bodyPr wrap="square" rtlCol="0">
            <a:spAutoFit/>
          </a:bodyPr>
          <a:lstStyle/>
          <a:p>
            <a:r>
              <a:rPr lang="ru-RU" sz="2800" b="1" i="1" dirty="0" smtClean="0">
                <a:solidFill>
                  <a:schemeClr val="accent1">
                    <a:lumMod val="75000"/>
                  </a:schemeClr>
                </a:solidFill>
                <a:latin typeface="Times New Roman" panose="02020603050405020304" pitchFamily="18" charset="0"/>
                <a:cs typeface="Times New Roman" panose="02020603050405020304" pitchFamily="18" charset="0"/>
              </a:rPr>
              <a:t>«Мозг – это та повозка, на которой едет все»</a:t>
            </a:r>
          </a:p>
          <a:p>
            <a:r>
              <a:rPr lang="ru-RU" sz="2800" b="1" i="1" dirty="0" smtClean="0">
                <a:solidFill>
                  <a:schemeClr val="accent1">
                    <a:lumMod val="75000"/>
                  </a:schemeClr>
                </a:solidFill>
                <a:latin typeface="Times New Roman" panose="02020603050405020304" pitchFamily="18" charset="0"/>
                <a:cs typeface="Times New Roman" panose="02020603050405020304" pitchFamily="18" charset="0"/>
              </a:rPr>
              <a:t>Уорд Холстед </a:t>
            </a:r>
          </a:p>
          <a:p>
            <a:endParaRPr lang="ru-RU" dirty="0"/>
          </a:p>
        </p:txBody>
      </p:sp>
      <p:graphicFrame>
        <p:nvGraphicFramePr>
          <p:cNvPr id="22" name="Схема 21"/>
          <p:cNvGraphicFramePr/>
          <p:nvPr>
            <p:extLst>
              <p:ext uri="{D42A27DB-BD31-4B8C-83A1-F6EECF244321}">
                <p14:modId xmlns:p14="http://schemas.microsoft.com/office/powerpoint/2010/main" val="4091508458"/>
              </p:ext>
            </p:extLst>
          </p:nvPr>
        </p:nvGraphicFramePr>
        <p:xfrm>
          <a:off x="575555" y="2492896"/>
          <a:ext cx="6372709" cy="2092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C:\Users\SETI\Desktop\РЕФЕРАТ\28.11.2019\images (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3738230"/>
            <a:ext cx="2756321" cy="2601203"/>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3" y="3212976"/>
            <a:ext cx="864097" cy="674563"/>
          </a:xfrm>
          <a:prstGeom prst="rect">
            <a:avLst/>
          </a:prstGeom>
        </p:spPr>
      </p:pic>
      <p:pic>
        <p:nvPicPr>
          <p:cNvPr id="25" name="Рисунок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539" y="2564904"/>
            <a:ext cx="756085" cy="576064"/>
          </a:xfrm>
          <a:prstGeom prst="rect">
            <a:avLst/>
          </a:prstGeom>
        </p:spPr>
      </p:pic>
      <p:pic>
        <p:nvPicPr>
          <p:cNvPr id="26" name="Рисунок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7543" y="3911110"/>
            <a:ext cx="720081" cy="576064"/>
          </a:xfrm>
          <a:prstGeom prst="rect">
            <a:avLst/>
          </a:prstGeom>
        </p:spPr>
      </p:pic>
    </p:spTree>
    <p:extLst>
      <p:ext uri="{BB962C8B-B14F-4D97-AF65-F5344CB8AC3E}">
        <p14:creationId xmlns:p14="http://schemas.microsoft.com/office/powerpoint/2010/main" val="16141464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2000"/>
                                        <p:tgtEl>
                                          <p:spTgt spid="2052"/>
                                        </p:tgtEl>
                                      </p:cBhvr>
                                    </p:animEffect>
                                    <p:anim calcmode="lin" valueType="num">
                                      <p:cBhvr>
                                        <p:cTn id="12" dur="2000" fill="hold"/>
                                        <p:tgtEl>
                                          <p:spTgt spid="2052"/>
                                        </p:tgtEl>
                                        <p:attrNameLst>
                                          <p:attrName>ppt_w</p:attrName>
                                        </p:attrNameLst>
                                      </p:cBhvr>
                                      <p:tavLst>
                                        <p:tav tm="0" fmla="#ppt_w*sin(2.5*pi*$)">
                                          <p:val>
                                            <p:fltVal val="0"/>
                                          </p:val>
                                        </p:tav>
                                        <p:tav tm="100000">
                                          <p:val>
                                            <p:fltVal val="1"/>
                                          </p:val>
                                        </p:tav>
                                      </p:tavLst>
                                    </p:anim>
                                    <p:anim calcmode="lin" valueType="num">
                                      <p:cBhvr>
                                        <p:cTn id="13" dur="2000" fill="hold"/>
                                        <p:tgtEl>
                                          <p:spTgt spid="2052"/>
                                        </p:tgtEl>
                                        <p:attrNameLst>
                                          <p:attrName>ppt_h</p:attrName>
                                        </p:attrNameLst>
                                      </p:cBhvr>
                                      <p:tavLst>
                                        <p:tav tm="0">
                                          <p:val>
                                            <p:strVal val="#ppt_h"/>
                                          </p:val>
                                        </p:tav>
                                        <p:tav tm="100000">
                                          <p:val>
                                            <p:strVal val="#ppt_h"/>
                                          </p:val>
                                        </p:tav>
                                      </p:tavLst>
                                    </p:anim>
                                  </p:childTnLst>
                                </p:cTn>
                              </p:par>
                            </p:childTnLst>
                          </p:cTn>
                        </p:par>
                        <p:par>
                          <p:cTn id="14" fill="hold">
                            <p:stCondLst>
                              <p:cond delay="4000"/>
                            </p:stCondLst>
                            <p:childTnLst>
                              <p:par>
                                <p:cTn id="15" presetID="21"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8)">
                                      <p:cBhvr>
                                        <p:cTn id="17" dur="2000"/>
                                        <p:tgtEl>
                                          <p:spTgt spid="2"/>
                                        </p:tgtEl>
                                      </p:cBhvr>
                                    </p:animEffect>
                                  </p:childTnLst>
                                </p:cTn>
                              </p:par>
                            </p:childTnLst>
                          </p:cTn>
                        </p:par>
                        <p:par>
                          <p:cTn id="18" fill="hold">
                            <p:stCondLst>
                              <p:cond delay="6000"/>
                            </p:stCondLst>
                            <p:childTnLst>
                              <p:par>
                                <p:cTn id="19" presetID="45" presetClass="entr" presetSubtype="0" fill="hold" grpId="1"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par>
                          <p:cTn id="24" fill="hold">
                            <p:stCondLst>
                              <p:cond delay="8000"/>
                            </p:stCondLst>
                            <p:childTnLst>
                              <p:par>
                                <p:cTn id="25" presetID="47" presetClass="entr" presetSubtype="0" fill="hold" grpId="0" nodeType="afterEffect">
                                  <p:stCondLst>
                                    <p:cond delay="0"/>
                                  </p:stCondLst>
                                  <p:childTnLst>
                                    <p:set>
                                      <p:cBhvr>
                                        <p:cTn id="26" dur="1" fill="hold">
                                          <p:stCondLst>
                                            <p:cond delay="0"/>
                                          </p:stCondLst>
                                        </p:cTn>
                                        <p:tgtEl>
                                          <p:spTgt spid="22">
                                            <p:graphicEl>
                                              <a:dgm id="{0D1A649D-BC69-4B62-9ED5-EEC9D2059387}"/>
                                            </p:graphicEl>
                                          </p:spTgt>
                                        </p:tgtEl>
                                        <p:attrNameLst>
                                          <p:attrName>style.visibility</p:attrName>
                                        </p:attrNameLst>
                                      </p:cBhvr>
                                      <p:to>
                                        <p:strVal val="visible"/>
                                      </p:to>
                                    </p:set>
                                    <p:animEffect transition="in" filter="fade">
                                      <p:cBhvr>
                                        <p:cTn id="27" dur="1000"/>
                                        <p:tgtEl>
                                          <p:spTgt spid="22">
                                            <p:graphicEl>
                                              <a:dgm id="{0D1A649D-BC69-4B62-9ED5-EEC9D2059387}"/>
                                            </p:graphicEl>
                                          </p:spTgt>
                                        </p:tgtEl>
                                      </p:cBhvr>
                                    </p:animEffect>
                                    <p:anim calcmode="lin" valueType="num">
                                      <p:cBhvr>
                                        <p:cTn id="28" dur="1000" fill="hold"/>
                                        <p:tgtEl>
                                          <p:spTgt spid="22">
                                            <p:graphicEl>
                                              <a:dgm id="{0D1A649D-BC69-4B62-9ED5-EEC9D2059387}"/>
                                            </p:graphicEl>
                                          </p:spTgt>
                                        </p:tgtEl>
                                        <p:attrNameLst>
                                          <p:attrName>ppt_x</p:attrName>
                                        </p:attrNameLst>
                                      </p:cBhvr>
                                      <p:tavLst>
                                        <p:tav tm="0">
                                          <p:val>
                                            <p:strVal val="#ppt_x"/>
                                          </p:val>
                                        </p:tav>
                                        <p:tav tm="100000">
                                          <p:val>
                                            <p:strVal val="#ppt_x"/>
                                          </p:val>
                                        </p:tav>
                                      </p:tavLst>
                                    </p:anim>
                                    <p:anim calcmode="lin" valueType="num">
                                      <p:cBhvr>
                                        <p:cTn id="29" dur="1000" fill="hold"/>
                                        <p:tgtEl>
                                          <p:spTgt spid="22">
                                            <p:graphicEl>
                                              <a:dgm id="{0D1A649D-BC69-4B62-9ED5-EEC9D2059387}"/>
                                            </p:graphic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2">
                                            <p:graphicEl>
                                              <a:dgm id="{AADD299B-15A3-4D40-A548-908C1775B390}"/>
                                            </p:graphicEl>
                                          </p:spTgt>
                                        </p:tgtEl>
                                        <p:attrNameLst>
                                          <p:attrName>style.visibility</p:attrName>
                                        </p:attrNameLst>
                                      </p:cBhvr>
                                      <p:to>
                                        <p:strVal val="visible"/>
                                      </p:to>
                                    </p:set>
                                    <p:animEffect transition="in" filter="fade">
                                      <p:cBhvr>
                                        <p:cTn id="32" dur="1000"/>
                                        <p:tgtEl>
                                          <p:spTgt spid="22">
                                            <p:graphicEl>
                                              <a:dgm id="{AADD299B-15A3-4D40-A548-908C1775B390}"/>
                                            </p:graphicEl>
                                          </p:spTgt>
                                        </p:tgtEl>
                                      </p:cBhvr>
                                    </p:animEffect>
                                    <p:anim calcmode="lin" valueType="num">
                                      <p:cBhvr>
                                        <p:cTn id="33" dur="1000" fill="hold"/>
                                        <p:tgtEl>
                                          <p:spTgt spid="22">
                                            <p:graphicEl>
                                              <a:dgm id="{AADD299B-15A3-4D40-A548-908C1775B390}"/>
                                            </p:graphicEl>
                                          </p:spTgt>
                                        </p:tgtEl>
                                        <p:attrNameLst>
                                          <p:attrName>ppt_x</p:attrName>
                                        </p:attrNameLst>
                                      </p:cBhvr>
                                      <p:tavLst>
                                        <p:tav tm="0">
                                          <p:val>
                                            <p:strVal val="#ppt_x"/>
                                          </p:val>
                                        </p:tav>
                                        <p:tav tm="100000">
                                          <p:val>
                                            <p:strVal val="#ppt_x"/>
                                          </p:val>
                                        </p:tav>
                                      </p:tavLst>
                                    </p:anim>
                                    <p:anim calcmode="lin" valueType="num">
                                      <p:cBhvr>
                                        <p:cTn id="34" dur="1000" fill="hold"/>
                                        <p:tgtEl>
                                          <p:spTgt spid="22">
                                            <p:graphicEl>
                                              <a:dgm id="{AADD299B-15A3-4D40-A548-908C1775B390}"/>
                                            </p:graphic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2">
                                            <p:graphicEl>
                                              <a:dgm id="{CA232048-E3C1-4B7E-85B5-BBA01FC8F713}"/>
                                            </p:graphicEl>
                                          </p:spTgt>
                                        </p:tgtEl>
                                        <p:attrNameLst>
                                          <p:attrName>style.visibility</p:attrName>
                                        </p:attrNameLst>
                                      </p:cBhvr>
                                      <p:to>
                                        <p:strVal val="visible"/>
                                      </p:to>
                                    </p:set>
                                    <p:animEffect transition="in" filter="fade">
                                      <p:cBhvr>
                                        <p:cTn id="37" dur="1000"/>
                                        <p:tgtEl>
                                          <p:spTgt spid="22">
                                            <p:graphicEl>
                                              <a:dgm id="{CA232048-E3C1-4B7E-85B5-BBA01FC8F713}"/>
                                            </p:graphicEl>
                                          </p:spTgt>
                                        </p:tgtEl>
                                      </p:cBhvr>
                                    </p:animEffect>
                                    <p:anim calcmode="lin" valueType="num">
                                      <p:cBhvr>
                                        <p:cTn id="38" dur="1000" fill="hold"/>
                                        <p:tgtEl>
                                          <p:spTgt spid="22">
                                            <p:graphicEl>
                                              <a:dgm id="{CA232048-E3C1-4B7E-85B5-BBA01FC8F713}"/>
                                            </p:graphicEl>
                                          </p:spTgt>
                                        </p:tgtEl>
                                        <p:attrNameLst>
                                          <p:attrName>ppt_x</p:attrName>
                                        </p:attrNameLst>
                                      </p:cBhvr>
                                      <p:tavLst>
                                        <p:tav tm="0">
                                          <p:val>
                                            <p:strVal val="#ppt_x"/>
                                          </p:val>
                                        </p:tav>
                                        <p:tav tm="100000">
                                          <p:val>
                                            <p:strVal val="#ppt_x"/>
                                          </p:val>
                                        </p:tav>
                                      </p:tavLst>
                                    </p:anim>
                                    <p:anim calcmode="lin" valueType="num">
                                      <p:cBhvr>
                                        <p:cTn id="39" dur="1000" fill="hold"/>
                                        <p:tgtEl>
                                          <p:spTgt spid="22">
                                            <p:graphicEl>
                                              <a:dgm id="{CA232048-E3C1-4B7E-85B5-BBA01FC8F713}"/>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47" presetClass="entr" presetSubtype="0" fill="hold" grpId="0" nodeType="afterEffect">
                                  <p:stCondLst>
                                    <p:cond delay="0"/>
                                  </p:stCondLst>
                                  <p:childTnLst>
                                    <p:set>
                                      <p:cBhvr>
                                        <p:cTn id="42" dur="1" fill="hold">
                                          <p:stCondLst>
                                            <p:cond delay="0"/>
                                          </p:stCondLst>
                                        </p:cTn>
                                        <p:tgtEl>
                                          <p:spTgt spid="22">
                                            <p:graphicEl>
                                              <a:dgm id="{6824F7D5-66BE-4CB9-93A6-7ED8B19C90C9}"/>
                                            </p:graphicEl>
                                          </p:spTgt>
                                        </p:tgtEl>
                                        <p:attrNameLst>
                                          <p:attrName>style.visibility</p:attrName>
                                        </p:attrNameLst>
                                      </p:cBhvr>
                                      <p:to>
                                        <p:strVal val="visible"/>
                                      </p:to>
                                    </p:set>
                                    <p:animEffect transition="in" filter="fade">
                                      <p:cBhvr>
                                        <p:cTn id="43" dur="1000"/>
                                        <p:tgtEl>
                                          <p:spTgt spid="22">
                                            <p:graphicEl>
                                              <a:dgm id="{6824F7D5-66BE-4CB9-93A6-7ED8B19C90C9}"/>
                                            </p:graphicEl>
                                          </p:spTgt>
                                        </p:tgtEl>
                                      </p:cBhvr>
                                    </p:animEffect>
                                    <p:anim calcmode="lin" valueType="num">
                                      <p:cBhvr>
                                        <p:cTn id="44" dur="1000" fill="hold"/>
                                        <p:tgtEl>
                                          <p:spTgt spid="22">
                                            <p:graphicEl>
                                              <a:dgm id="{6824F7D5-66BE-4CB9-93A6-7ED8B19C90C9}"/>
                                            </p:graphicEl>
                                          </p:spTgt>
                                        </p:tgtEl>
                                        <p:attrNameLst>
                                          <p:attrName>ppt_x</p:attrName>
                                        </p:attrNameLst>
                                      </p:cBhvr>
                                      <p:tavLst>
                                        <p:tav tm="0">
                                          <p:val>
                                            <p:strVal val="#ppt_x"/>
                                          </p:val>
                                        </p:tav>
                                        <p:tav tm="100000">
                                          <p:val>
                                            <p:strVal val="#ppt_x"/>
                                          </p:val>
                                        </p:tav>
                                      </p:tavLst>
                                    </p:anim>
                                    <p:anim calcmode="lin" valueType="num">
                                      <p:cBhvr>
                                        <p:cTn id="45" dur="1000" fill="hold"/>
                                        <p:tgtEl>
                                          <p:spTgt spid="22">
                                            <p:graphicEl>
                                              <a:dgm id="{6824F7D5-66BE-4CB9-93A6-7ED8B19C90C9}"/>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2">
                                            <p:graphicEl>
                                              <a:dgm id="{54CD132F-6ACC-496B-9149-8CCCADAA68CA}"/>
                                            </p:graphicEl>
                                          </p:spTgt>
                                        </p:tgtEl>
                                        <p:attrNameLst>
                                          <p:attrName>style.visibility</p:attrName>
                                        </p:attrNameLst>
                                      </p:cBhvr>
                                      <p:to>
                                        <p:strVal val="visible"/>
                                      </p:to>
                                    </p:set>
                                    <p:animEffect transition="in" filter="fade">
                                      <p:cBhvr>
                                        <p:cTn id="48" dur="1000"/>
                                        <p:tgtEl>
                                          <p:spTgt spid="22">
                                            <p:graphicEl>
                                              <a:dgm id="{54CD132F-6ACC-496B-9149-8CCCADAA68CA}"/>
                                            </p:graphicEl>
                                          </p:spTgt>
                                        </p:tgtEl>
                                      </p:cBhvr>
                                    </p:animEffect>
                                    <p:anim calcmode="lin" valueType="num">
                                      <p:cBhvr>
                                        <p:cTn id="49" dur="1000" fill="hold"/>
                                        <p:tgtEl>
                                          <p:spTgt spid="22">
                                            <p:graphicEl>
                                              <a:dgm id="{54CD132F-6ACC-496B-9149-8CCCADAA68CA}"/>
                                            </p:graphicEl>
                                          </p:spTgt>
                                        </p:tgtEl>
                                        <p:attrNameLst>
                                          <p:attrName>ppt_x</p:attrName>
                                        </p:attrNameLst>
                                      </p:cBhvr>
                                      <p:tavLst>
                                        <p:tav tm="0">
                                          <p:val>
                                            <p:strVal val="#ppt_x"/>
                                          </p:val>
                                        </p:tav>
                                        <p:tav tm="100000">
                                          <p:val>
                                            <p:strVal val="#ppt_x"/>
                                          </p:val>
                                        </p:tav>
                                      </p:tavLst>
                                    </p:anim>
                                    <p:anim calcmode="lin" valueType="num">
                                      <p:cBhvr>
                                        <p:cTn id="50" dur="1000" fill="hold"/>
                                        <p:tgtEl>
                                          <p:spTgt spid="22">
                                            <p:graphicEl>
                                              <a:dgm id="{54CD132F-6ACC-496B-9149-8CCCADAA68CA}"/>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10000"/>
                            </p:stCondLst>
                            <p:childTnLst>
                              <p:par>
                                <p:cTn id="52" presetID="47" presetClass="entr" presetSubtype="0" fill="hold" grpId="0" nodeType="afterEffect">
                                  <p:stCondLst>
                                    <p:cond delay="0"/>
                                  </p:stCondLst>
                                  <p:childTnLst>
                                    <p:set>
                                      <p:cBhvr>
                                        <p:cTn id="53" dur="1" fill="hold">
                                          <p:stCondLst>
                                            <p:cond delay="0"/>
                                          </p:stCondLst>
                                        </p:cTn>
                                        <p:tgtEl>
                                          <p:spTgt spid="22">
                                            <p:graphicEl>
                                              <a:dgm id="{82D25E9D-187D-4760-86B6-E73E4FD29366}"/>
                                            </p:graphicEl>
                                          </p:spTgt>
                                        </p:tgtEl>
                                        <p:attrNameLst>
                                          <p:attrName>style.visibility</p:attrName>
                                        </p:attrNameLst>
                                      </p:cBhvr>
                                      <p:to>
                                        <p:strVal val="visible"/>
                                      </p:to>
                                    </p:set>
                                    <p:animEffect transition="in" filter="fade">
                                      <p:cBhvr>
                                        <p:cTn id="54" dur="1000"/>
                                        <p:tgtEl>
                                          <p:spTgt spid="22">
                                            <p:graphicEl>
                                              <a:dgm id="{82D25E9D-187D-4760-86B6-E73E4FD29366}"/>
                                            </p:graphicEl>
                                          </p:spTgt>
                                        </p:tgtEl>
                                      </p:cBhvr>
                                    </p:animEffect>
                                    <p:anim calcmode="lin" valueType="num">
                                      <p:cBhvr>
                                        <p:cTn id="55" dur="1000" fill="hold"/>
                                        <p:tgtEl>
                                          <p:spTgt spid="22">
                                            <p:graphicEl>
                                              <a:dgm id="{82D25E9D-187D-4760-86B6-E73E4FD29366}"/>
                                            </p:graphicEl>
                                          </p:spTgt>
                                        </p:tgtEl>
                                        <p:attrNameLst>
                                          <p:attrName>ppt_x</p:attrName>
                                        </p:attrNameLst>
                                      </p:cBhvr>
                                      <p:tavLst>
                                        <p:tav tm="0">
                                          <p:val>
                                            <p:strVal val="#ppt_x"/>
                                          </p:val>
                                        </p:tav>
                                        <p:tav tm="100000">
                                          <p:val>
                                            <p:strVal val="#ppt_x"/>
                                          </p:val>
                                        </p:tav>
                                      </p:tavLst>
                                    </p:anim>
                                    <p:anim calcmode="lin" valueType="num">
                                      <p:cBhvr>
                                        <p:cTn id="56" dur="1000" fill="hold"/>
                                        <p:tgtEl>
                                          <p:spTgt spid="22">
                                            <p:graphicEl>
                                              <a:dgm id="{82D25E9D-187D-4760-86B6-E73E4FD29366}"/>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graphicEl>
                                              <a:dgm id="{26F5F4A3-5978-4E68-8D24-0B5272BB8F01}"/>
                                            </p:graphicEl>
                                          </p:spTgt>
                                        </p:tgtEl>
                                        <p:attrNameLst>
                                          <p:attrName>style.visibility</p:attrName>
                                        </p:attrNameLst>
                                      </p:cBhvr>
                                      <p:to>
                                        <p:strVal val="visible"/>
                                      </p:to>
                                    </p:set>
                                    <p:animEffect transition="in" filter="fade">
                                      <p:cBhvr>
                                        <p:cTn id="59" dur="1000"/>
                                        <p:tgtEl>
                                          <p:spTgt spid="22">
                                            <p:graphicEl>
                                              <a:dgm id="{26F5F4A3-5978-4E68-8D24-0B5272BB8F01}"/>
                                            </p:graphicEl>
                                          </p:spTgt>
                                        </p:tgtEl>
                                      </p:cBhvr>
                                    </p:animEffect>
                                    <p:anim calcmode="lin" valueType="num">
                                      <p:cBhvr>
                                        <p:cTn id="60" dur="1000" fill="hold"/>
                                        <p:tgtEl>
                                          <p:spTgt spid="22">
                                            <p:graphicEl>
                                              <a:dgm id="{26F5F4A3-5978-4E68-8D24-0B5272BB8F01}"/>
                                            </p:graphicEl>
                                          </p:spTgt>
                                        </p:tgtEl>
                                        <p:attrNameLst>
                                          <p:attrName>ppt_x</p:attrName>
                                        </p:attrNameLst>
                                      </p:cBhvr>
                                      <p:tavLst>
                                        <p:tav tm="0">
                                          <p:val>
                                            <p:strVal val="#ppt_x"/>
                                          </p:val>
                                        </p:tav>
                                        <p:tav tm="100000">
                                          <p:val>
                                            <p:strVal val="#ppt_x"/>
                                          </p:val>
                                        </p:tav>
                                      </p:tavLst>
                                    </p:anim>
                                    <p:anim calcmode="lin" valueType="num">
                                      <p:cBhvr>
                                        <p:cTn id="61" dur="1000" fill="hold"/>
                                        <p:tgtEl>
                                          <p:spTgt spid="22">
                                            <p:graphicEl>
                                              <a:dgm id="{26F5F4A3-5978-4E68-8D24-0B5272BB8F01}"/>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11000"/>
                            </p:stCondLst>
                            <p:childTnLst>
                              <p:par>
                                <p:cTn id="63" presetID="45" presetClass="entr" presetSubtype="0" fill="hold" grpId="1" nodeType="afterEffect">
                                  <p:stCondLst>
                                    <p:cond delay="0"/>
                                  </p:stCondLst>
                                  <p:childTnLst>
                                    <p:set>
                                      <p:cBhvr>
                                        <p:cTn id="64" dur="1" fill="hold">
                                          <p:stCondLst>
                                            <p:cond delay="0"/>
                                          </p:stCondLst>
                                        </p:cTn>
                                        <p:tgtEl>
                                          <p:spTgt spid="22">
                                            <p:graphicEl>
                                              <a:dgm id="{0D1A649D-BC69-4B62-9ED5-EEC9D2059387}"/>
                                            </p:graphicEl>
                                          </p:spTgt>
                                        </p:tgtEl>
                                        <p:attrNameLst>
                                          <p:attrName>style.visibility</p:attrName>
                                        </p:attrNameLst>
                                      </p:cBhvr>
                                      <p:to>
                                        <p:strVal val="visible"/>
                                      </p:to>
                                    </p:set>
                                    <p:animEffect transition="in" filter="fade">
                                      <p:cBhvr>
                                        <p:cTn id="65" dur="2000"/>
                                        <p:tgtEl>
                                          <p:spTgt spid="22">
                                            <p:graphicEl>
                                              <a:dgm id="{0D1A649D-BC69-4B62-9ED5-EEC9D2059387}"/>
                                            </p:graphicEl>
                                          </p:spTgt>
                                        </p:tgtEl>
                                      </p:cBhvr>
                                    </p:animEffect>
                                    <p:anim calcmode="lin" valueType="num">
                                      <p:cBhvr>
                                        <p:cTn id="66" dur="2000" fill="hold"/>
                                        <p:tgtEl>
                                          <p:spTgt spid="22">
                                            <p:graphicEl>
                                              <a:dgm id="{0D1A649D-BC69-4B62-9ED5-EEC9D2059387}"/>
                                            </p:graphicEl>
                                          </p:spTgt>
                                        </p:tgtEl>
                                        <p:attrNameLst>
                                          <p:attrName>ppt_w</p:attrName>
                                        </p:attrNameLst>
                                      </p:cBhvr>
                                      <p:tavLst>
                                        <p:tav tm="0" fmla="#ppt_w*sin(2.5*pi*$)">
                                          <p:val>
                                            <p:fltVal val="0"/>
                                          </p:val>
                                        </p:tav>
                                        <p:tav tm="100000">
                                          <p:val>
                                            <p:fltVal val="1"/>
                                          </p:val>
                                        </p:tav>
                                      </p:tavLst>
                                    </p:anim>
                                    <p:anim calcmode="lin" valueType="num">
                                      <p:cBhvr>
                                        <p:cTn id="67" dur="2000" fill="hold"/>
                                        <p:tgtEl>
                                          <p:spTgt spid="22">
                                            <p:graphicEl>
                                              <a:dgm id="{0D1A649D-BC69-4B62-9ED5-EEC9D2059387}"/>
                                            </p:graphicEl>
                                          </p:spTgt>
                                        </p:tgtEl>
                                        <p:attrNameLst>
                                          <p:attrName>ppt_h</p:attrName>
                                        </p:attrNameLst>
                                      </p:cBhvr>
                                      <p:tavLst>
                                        <p:tav tm="0">
                                          <p:val>
                                            <p:strVal val="#ppt_h"/>
                                          </p:val>
                                        </p:tav>
                                        <p:tav tm="100000">
                                          <p:val>
                                            <p:strVal val="#ppt_h"/>
                                          </p:val>
                                        </p:tav>
                                      </p:tavLst>
                                    </p:anim>
                                  </p:childTnLst>
                                </p:cTn>
                              </p:par>
                              <p:par>
                                <p:cTn id="68" presetID="45" presetClass="entr" presetSubtype="0" fill="hold" grpId="1" nodeType="withEffect">
                                  <p:stCondLst>
                                    <p:cond delay="0"/>
                                  </p:stCondLst>
                                  <p:childTnLst>
                                    <p:set>
                                      <p:cBhvr>
                                        <p:cTn id="69" dur="1" fill="hold">
                                          <p:stCondLst>
                                            <p:cond delay="0"/>
                                          </p:stCondLst>
                                        </p:cTn>
                                        <p:tgtEl>
                                          <p:spTgt spid="22">
                                            <p:graphicEl>
                                              <a:dgm id="{AADD299B-15A3-4D40-A548-908C1775B390}"/>
                                            </p:graphicEl>
                                          </p:spTgt>
                                        </p:tgtEl>
                                        <p:attrNameLst>
                                          <p:attrName>style.visibility</p:attrName>
                                        </p:attrNameLst>
                                      </p:cBhvr>
                                      <p:to>
                                        <p:strVal val="visible"/>
                                      </p:to>
                                    </p:set>
                                    <p:animEffect transition="in" filter="fade">
                                      <p:cBhvr>
                                        <p:cTn id="70" dur="2000"/>
                                        <p:tgtEl>
                                          <p:spTgt spid="22">
                                            <p:graphicEl>
                                              <a:dgm id="{AADD299B-15A3-4D40-A548-908C1775B390}"/>
                                            </p:graphicEl>
                                          </p:spTgt>
                                        </p:tgtEl>
                                      </p:cBhvr>
                                    </p:animEffect>
                                    <p:anim calcmode="lin" valueType="num">
                                      <p:cBhvr>
                                        <p:cTn id="71" dur="2000" fill="hold"/>
                                        <p:tgtEl>
                                          <p:spTgt spid="22">
                                            <p:graphicEl>
                                              <a:dgm id="{AADD299B-15A3-4D40-A548-908C1775B390}"/>
                                            </p:graphicEl>
                                          </p:spTgt>
                                        </p:tgtEl>
                                        <p:attrNameLst>
                                          <p:attrName>ppt_w</p:attrName>
                                        </p:attrNameLst>
                                      </p:cBhvr>
                                      <p:tavLst>
                                        <p:tav tm="0" fmla="#ppt_w*sin(2.5*pi*$)">
                                          <p:val>
                                            <p:fltVal val="0"/>
                                          </p:val>
                                        </p:tav>
                                        <p:tav tm="100000">
                                          <p:val>
                                            <p:fltVal val="1"/>
                                          </p:val>
                                        </p:tav>
                                      </p:tavLst>
                                    </p:anim>
                                    <p:anim calcmode="lin" valueType="num">
                                      <p:cBhvr>
                                        <p:cTn id="72" dur="2000" fill="hold"/>
                                        <p:tgtEl>
                                          <p:spTgt spid="22">
                                            <p:graphicEl>
                                              <a:dgm id="{AADD299B-15A3-4D40-A548-908C1775B390}"/>
                                            </p:graphicEl>
                                          </p:spTgt>
                                        </p:tgtEl>
                                        <p:attrNameLst>
                                          <p:attrName>ppt_h</p:attrName>
                                        </p:attrNameLst>
                                      </p:cBhvr>
                                      <p:tavLst>
                                        <p:tav tm="0">
                                          <p:val>
                                            <p:strVal val="#ppt_h"/>
                                          </p:val>
                                        </p:tav>
                                        <p:tav tm="100000">
                                          <p:val>
                                            <p:strVal val="#ppt_h"/>
                                          </p:val>
                                        </p:tav>
                                      </p:tavLst>
                                    </p:anim>
                                  </p:childTnLst>
                                </p:cTn>
                              </p:par>
                              <p:par>
                                <p:cTn id="73" presetID="45" presetClass="entr" presetSubtype="0" fill="hold" grpId="1" nodeType="withEffect">
                                  <p:stCondLst>
                                    <p:cond delay="0"/>
                                  </p:stCondLst>
                                  <p:childTnLst>
                                    <p:set>
                                      <p:cBhvr>
                                        <p:cTn id="74" dur="1" fill="hold">
                                          <p:stCondLst>
                                            <p:cond delay="0"/>
                                          </p:stCondLst>
                                        </p:cTn>
                                        <p:tgtEl>
                                          <p:spTgt spid="22">
                                            <p:graphicEl>
                                              <a:dgm id="{CA232048-E3C1-4B7E-85B5-BBA01FC8F713}"/>
                                            </p:graphicEl>
                                          </p:spTgt>
                                        </p:tgtEl>
                                        <p:attrNameLst>
                                          <p:attrName>style.visibility</p:attrName>
                                        </p:attrNameLst>
                                      </p:cBhvr>
                                      <p:to>
                                        <p:strVal val="visible"/>
                                      </p:to>
                                    </p:set>
                                    <p:animEffect transition="in" filter="fade">
                                      <p:cBhvr>
                                        <p:cTn id="75" dur="2000"/>
                                        <p:tgtEl>
                                          <p:spTgt spid="22">
                                            <p:graphicEl>
                                              <a:dgm id="{CA232048-E3C1-4B7E-85B5-BBA01FC8F713}"/>
                                            </p:graphicEl>
                                          </p:spTgt>
                                        </p:tgtEl>
                                      </p:cBhvr>
                                    </p:animEffect>
                                    <p:anim calcmode="lin" valueType="num">
                                      <p:cBhvr>
                                        <p:cTn id="76" dur="2000" fill="hold"/>
                                        <p:tgtEl>
                                          <p:spTgt spid="22">
                                            <p:graphicEl>
                                              <a:dgm id="{CA232048-E3C1-4B7E-85B5-BBA01FC8F713}"/>
                                            </p:graphicEl>
                                          </p:spTgt>
                                        </p:tgtEl>
                                        <p:attrNameLst>
                                          <p:attrName>ppt_w</p:attrName>
                                        </p:attrNameLst>
                                      </p:cBhvr>
                                      <p:tavLst>
                                        <p:tav tm="0" fmla="#ppt_w*sin(2.5*pi*$)">
                                          <p:val>
                                            <p:fltVal val="0"/>
                                          </p:val>
                                        </p:tav>
                                        <p:tav tm="100000">
                                          <p:val>
                                            <p:fltVal val="1"/>
                                          </p:val>
                                        </p:tav>
                                      </p:tavLst>
                                    </p:anim>
                                    <p:anim calcmode="lin" valueType="num">
                                      <p:cBhvr>
                                        <p:cTn id="77" dur="2000" fill="hold"/>
                                        <p:tgtEl>
                                          <p:spTgt spid="22">
                                            <p:graphicEl>
                                              <a:dgm id="{CA232048-E3C1-4B7E-85B5-BBA01FC8F713}"/>
                                            </p:graphicEl>
                                          </p:spTgt>
                                        </p:tgtEl>
                                        <p:attrNameLst>
                                          <p:attrName>ppt_h</p:attrName>
                                        </p:attrNameLst>
                                      </p:cBhvr>
                                      <p:tavLst>
                                        <p:tav tm="0">
                                          <p:val>
                                            <p:strVal val="#ppt_h"/>
                                          </p:val>
                                        </p:tav>
                                        <p:tav tm="100000">
                                          <p:val>
                                            <p:strVal val="#ppt_h"/>
                                          </p:val>
                                        </p:tav>
                                      </p:tavLst>
                                    </p:anim>
                                  </p:childTnLst>
                                </p:cTn>
                              </p:par>
                            </p:childTnLst>
                          </p:cTn>
                        </p:par>
                        <p:par>
                          <p:cTn id="78" fill="hold">
                            <p:stCondLst>
                              <p:cond delay="13000"/>
                            </p:stCondLst>
                            <p:childTnLst>
                              <p:par>
                                <p:cTn id="79" presetID="45" presetClass="entr" presetSubtype="0" fill="hold" grpId="1" nodeType="afterEffect">
                                  <p:stCondLst>
                                    <p:cond delay="0"/>
                                  </p:stCondLst>
                                  <p:childTnLst>
                                    <p:set>
                                      <p:cBhvr>
                                        <p:cTn id="80" dur="1" fill="hold">
                                          <p:stCondLst>
                                            <p:cond delay="0"/>
                                          </p:stCondLst>
                                        </p:cTn>
                                        <p:tgtEl>
                                          <p:spTgt spid="22">
                                            <p:graphicEl>
                                              <a:dgm id="{6824F7D5-66BE-4CB9-93A6-7ED8B19C90C9}"/>
                                            </p:graphicEl>
                                          </p:spTgt>
                                        </p:tgtEl>
                                        <p:attrNameLst>
                                          <p:attrName>style.visibility</p:attrName>
                                        </p:attrNameLst>
                                      </p:cBhvr>
                                      <p:to>
                                        <p:strVal val="visible"/>
                                      </p:to>
                                    </p:set>
                                    <p:animEffect transition="in" filter="fade">
                                      <p:cBhvr>
                                        <p:cTn id="81" dur="2000"/>
                                        <p:tgtEl>
                                          <p:spTgt spid="22">
                                            <p:graphicEl>
                                              <a:dgm id="{6824F7D5-66BE-4CB9-93A6-7ED8B19C90C9}"/>
                                            </p:graphicEl>
                                          </p:spTgt>
                                        </p:tgtEl>
                                      </p:cBhvr>
                                    </p:animEffect>
                                    <p:anim calcmode="lin" valueType="num">
                                      <p:cBhvr>
                                        <p:cTn id="82" dur="2000" fill="hold"/>
                                        <p:tgtEl>
                                          <p:spTgt spid="22">
                                            <p:graphicEl>
                                              <a:dgm id="{6824F7D5-66BE-4CB9-93A6-7ED8B19C90C9}"/>
                                            </p:graphicEl>
                                          </p:spTgt>
                                        </p:tgtEl>
                                        <p:attrNameLst>
                                          <p:attrName>ppt_w</p:attrName>
                                        </p:attrNameLst>
                                      </p:cBhvr>
                                      <p:tavLst>
                                        <p:tav tm="0" fmla="#ppt_w*sin(2.5*pi*$)">
                                          <p:val>
                                            <p:fltVal val="0"/>
                                          </p:val>
                                        </p:tav>
                                        <p:tav tm="100000">
                                          <p:val>
                                            <p:fltVal val="1"/>
                                          </p:val>
                                        </p:tav>
                                      </p:tavLst>
                                    </p:anim>
                                    <p:anim calcmode="lin" valueType="num">
                                      <p:cBhvr>
                                        <p:cTn id="83" dur="2000" fill="hold"/>
                                        <p:tgtEl>
                                          <p:spTgt spid="22">
                                            <p:graphicEl>
                                              <a:dgm id="{6824F7D5-66BE-4CB9-93A6-7ED8B19C90C9}"/>
                                            </p:graphicEl>
                                          </p:spTgt>
                                        </p:tgtEl>
                                        <p:attrNameLst>
                                          <p:attrName>ppt_h</p:attrName>
                                        </p:attrNameLst>
                                      </p:cBhvr>
                                      <p:tavLst>
                                        <p:tav tm="0">
                                          <p:val>
                                            <p:strVal val="#ppt_h"/>
                                          </p:val>
                                        </p:tav>
                                        <p:tav tm="100000">
                                          <p:val>
                                            <p:strVal val="#ppt_h"/>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22">
                                            <p:graphicEl>
                                              <a:dgm id="{54CD132F-6ACC-496B-9149-8CCCADAA68CA}"/>
                                            </p:graphicEl>
                                          </p:spTgt>
                                        </p:tgtEl>
                                        <p:attrNameLst>
                                          <p:attrName>style.visibility</p:attrName>
                                        </p:attrNameLst>
                                      </p:cBhvr>
                                      <p:to>
                                        <p:strVal val="visible"/>
                                      </p:to>
                                    </p:set>
                                    <p:animEffect transition="in" filter="fade">
                                      <p:cBhvr>
                                        <p:cTn id="86" dur="2000"/>
                                        <p:tgtEl>
                                          <p:spTgt spid="22">
                                            <p:graphicEl>
                                              <a:dgm id="{54CD132F-6ACC-496B-9149-8CCCADAA68CA}"/>
                                            </p:graphicEl>
                                          </p:spTgt>
                                        </p:tgtEl>
                                      </p:cBhvr>
                                    </p:animEffect>
                                    <p:anim calcmode="lin" valueType="num">
                                      <p:cBhvr>
                                        <p:cTn id="87" dur="2000" fill="hold"/>
                                        <p:tgtEl>
                                          <p:spTgt spid="22">
                                            <p:graphicEl>
                                              <a:dgm id="{54CD132F-6ACC-496B-9149-8CCCADAA68CA}"/>
                                            </p:graphicEl>
                                          </p:spTgt>
                                        </p:tgtEl>
                                        <p:attrNameLst>
                                          <p:attrName>ppt_w</p:attrName>
                                        </p:attrNameLst>
                                      </p:cBhvr>
                                      <p:tavLst>
                                        <p:tav tm="0" fmla="#ppt_w*sin(2.5*pi*$)">
                                          <p:val>
                                            <p:fltVal val="0"/>
                                          </p:val>
                                        </p:tav>
                                        <p:tav tm="100000">
                                          <p:val>
                                            <p:fltVal val="1"/>
                                          </p:val>
                                        </p:tav>
                                      </p:tavLst>
                                    </p:anim>
                                    <p:anim calcmode="lin" valueType="num">
                                      <p:cBhvr>
                                        <p:cTn id="88" dur="2000" fill="hold"/>
                                        <p:tgtEl>
                                          <p:spTgt spid="22">
                                            <p:graphicEl>
                                              <a:dgm id="{54CD132F-6ACC-496B-9149-8CCCADAA68CA}"/>
                                            </p:graphicEl>
                                          </p:spTgt>
                                        </p:tgtEl>
                                        <p:attrNameLst>
                                          <p:attrName>ppt_h</p:attrName>
                                        </p:attrNameLst>
                                      </p:cBhvr>
                                      <p:tavLst>
                                        <p:tav tm="0">
                                          <p:val>
                                            <p:strVal val="#ppt_h"/>
                                          </p:val>
                                        </p:tav>
                                        <p:tav tm="100000">
                                          <p:val>
                                            <p:strVal val="#ppt_h"/>
                                          </p:val>
                                        </p:tav>
                                      </p:tavLst>
                                    </p:anim>
                                  </p:childTnLst>
                                </p:cTn>
                              </p:par>
                            </p:childTnLst>
                          </p:cTn>
                        </p:par>
                        <p:par>
                          <p:cTn id="89" fill="hold">
                            <p:stCondLst>
                              <p:cond delay="15000"/>
                            </p:stCondLst>
                            <p:childTnLst>
                              <p:par>
                                <p:cTn id="90" presetID="45" presetClass="entr" presetSubtype="0" fill="hold" grpId="1" nodeType="afterEffect">
                                  <p:stCondLst>
                                    <p:cond delay="0"/>
                                  </p:stCondLst>
                                  <p:childTnLst>
                                    <p:set>
                                      <p:cBhvr>
                                        <p:cTn id="91" dur="1" fill="hold">
                                          <p:stCondLst>
                                            <p:cond delay="0"/>
                                          </p:stCondLst>
                                        </p:cTn>
                                        <p:tgtEl>
                                          <p:spTgt spid="22">
                                            <p:graphicEl>
                                              <a:dgm id="{82D25E9D-187D-4760-86B6-E73E4FD29366}"/>
                                            </p:graphicEl>
                                          </p:spTgt>
                                        </p:tgtEl>
                                        <p:attrNameLst>
                                          <p:attrName>style.visibility</p:attrName>
                                        </p:attrNameLst>
                                      </p:cBhvr>
                                      <p:to>
                                        <p:strVal val="visible"/>
                                      </p:to>
                                    </p:set>
                                    <p:animEffect transition="in" filter="fade">
                                      <p:cBhvr>
                                        <p:cTn id="92" dur="2000"/>
                                        <p:tgtEl>
                                          <p:spTgt spid="22">
                                            <p:graphicEl>
                                              <a:dgm id="{82D25E9D-187D-4760-86B6-E73E4FD29366}"/>
                                            </p:graphicEl>
                                          </p:spTgt>
                                        </p:tgtEl>
                                      </p:cBhvr>
                                    </p:animEffect>
                                    <p:anim calcmode="lin" valueType="num">
                                      <p:cBhvr>
                                        <p:cTn id="93" dur="2000" fill="hold"/>
                                        <p:tgtEl>
                                          <p:spTgt spid="22">
                                            <p:graphicEl>
                                              <a:dgm id="{82D25E9D-187D-4760-86B6-E73E4FD29366}"/>
                                            </p:graphicEl>
                                          </p:spTgt>
                                        </p:tgtEl>
                                        <p:attrNameLst>
                                          <p:attrName>ppt_w</p:attrName>
                                        </p:attrNameLst>
                                      </p:cBhvr>
                                      <p:tavLst>
                                        <p:tav tm="0" fmla="#ppt_w*sin(2.5*pi*$)">
                                          <p:val>
                                            <p:fltVal val="0"/>
                                          </p:val>
                                        </p:tav>
                                        <p:tav tm="100000">
                                          <p:val>
                                            <p:fltVal val="1"/>
                                          </p:val>
                                        </p:tav>
                                      </p:tavLst>
                                    </p:anim>
                                    <p:anim calcmode="lin" valueType="num">
                                      <p:cBhvr>
                                        <p:cTn id="94" dur="2000" fill="hold"/>
                                        <p:tgtEl>
                                          <p:spTgt spid="22">
                                            <p:graphicEl>
                                              <a:dgm id="{82D25E9D-187D-4760-86B6-E73E4FD29366}"/>
                                            </p:graphicEl>
                                          </p:spTgt>
                                        </p:tgtEl>
                                        <p:attrNameLst>
                                          <p:attrName>ppt_h</p:attrName>
                                        </p:attrNameLst>
                                      </p:cBhvr>
                                      <p:tavLst>
                                        <p:tav tm="0">
                                          <p:val>
                                            <p:strVal val="#ppt_h"/>
                                          </p:val>
                                        </p:tav>
                                        <p:tav tm="100000">
                                          <p:val>
                                            <p:strVal val="#ppt_h"/>
                                          </p:val>
                                        </p:tav>
                                      </p:tavLst>
                                    </p:anim>
                                  </p:childTnLst>
                                </p:cTn>
                              </p:par>
                              <p:par>
                                <p:cTn id="95" presetID="45" presetClass="entr" presetSubtype="0" fill="hold" grpId="1" nodeType="withEffect">
                                  <p:stCondLst>
                                    <p:cond delay="0"/>
                                  </p:stCondLst>
                                  <p:childTnLst>
                                    <p:set>
                                      <p:cBhvr>
                                        <p:cTn id="96" dur="1" fill="hold">
                                          <p:stCondLst>
                                            <p:cond delay="0"/>
                                          </p:stCondLst>
                                        </p:cTn>
                                        <p:tgtEl>
                                          <p:spTgt spid="22">
                                            <p:graphicEl>
                                              <a:dgm id="{26F5F4A3-5978-4E68-8D24-0B5272BB8F01}"/>
                                            </p:graphicEl>
                                          </p:spTgt>
                                        </p:tgtEl>
                                        <p:attrNameLst>
                                          <p:attrName>style.visibility</p:attrName>
                                        </p:attrNameLst>
                                      </p:cBhvr>
                                      <p:to>
                                        <p:strVal val="visible"/>
                                      </p:to>
                                    </p:set>
                                    <p:animEffect transition="in" filter="fade">
                                      <p:cBhvr>
                                        <p:cTn id="97" dur="2000"/>
                                        <p:tgtEl>
                                          <p:spTgt spid="22">
                                            <p:graphicEl>
                                              <a:dgm id="{26F5F4A3-5978-4E68-8D24-0B5272BB8F01}"/>
                                            </p:graphicEl>
                                          </p:spTgt>
                                        </p:tgtEl>
                                      </p:cBhvr>
                                    </p:animEffect>
                                    <p:anim calcmode="lin" valueType="num">
                                      <p:cBhvr>
                                        <p:cTn id="98" dur="2000" fill="hold"/>
                                        <p:tgtEl>
                                          <p:spTgt spid="22">
                                            <p:graphicEl>
                                              <a:dgm id="{26F5F4A3-5978-4E68-8D24-0B5272BB8F01}"/>
                                            </p:graphicEl>
                                          </p:spTgt>
                                        </p:tgtEl>
                                        <p:attrNameLst>
                                          <p:attrName>ppt_w</p:attrName>
                                        </p:attrNameLst>
                                      </p:cBhvr>
                                      <p:tavLst>
                                        <p:tav tm="0" fmla="#ppt_w*sin(2.5*pi*$)">
                                          <p:val>
                                            <p:fltVal val="0"/>
                                          </p:val>
                                        </p:tav>
                                        <p:tav tm="100000">
                                          <p:val>
                                            <p:fltVal val="1"/>
                                          </p:val>
                                        </p:tav>
                                      </p:tavLst>
                                    </p:anim>
                                    <p:anim calcmode="lin" valueType="num">
                                      <p:cBhvr>
                                        <p:cTn id="99" dur="2000" fill="hold"/>
                                        <p:tgtEl>
                                          <p:spTgt spid="22">
                                            <p:graphicEl>
                                              <a:dgm id="{26F5F4A3-5978-4E68-8D24-0B5272BB8F01}"/>
                                            </p:graphicEl>
                                          </p:spTgt>
                                        </p:tgtEl>
                                        <p:attrNameLst>
                                          <p:attrName>ppt_h</p:attrName>
                                        </p:attrNameLst>
                                      </p:cBhvr>
                                      <p:tavLst>
                                        <p:tav tm="0">
                                          <p:val>
                                            <p:strVal val="#ppt_h"/>
                                          </p:val>
                                        </p:tav>
                                        <p:tav tm="100000">
                                          <p:val>
                                            <p:strVal val="#ppt_h"/>
                                          </p:val>
                                        </p:tav>
                                      </p:tavLst>
                                    </p:anim>
                                  </p:childTnLst>
                                </p:cTn>
                              </p:par>
                            </p:childTnLst>
                          </p:cTn>
                        </p:par>
                        <p:par>
                          <p:cTn id="100" fill="hold">
                            <p:stCondLst>
                              <p:cond delay="17000"/>
                            </p:stCondLst>
                            <p:childTnLst>
                              <p:par>
                                <p:cTn id="101" presetID="21" presetClass="entr" presetSubtype="1"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wheel(1)">
                                      <p:cBhvr>
                                        <p:cTn id="103" dur="2000"/>
                                        <p:tgtEl>
                                          <p:spTgt spid="25"/>
                                        </p:tgtEl>
                                      </p:cBhvr>
                                    </p:animEffect>
                                  </p:childTnLst>
                                </p:cTn>
                              </p:par>
                            </p:childTnLst>
                          </p:cTn>
                        </p:par>
                        <p:par>
                          <p:cTn id="104" fill="hold">
                            <p:stCondLst>
                              <p:cond delay="19000"/>
                            </p:stCondLst>
                            <p:childTnLst>
                              <p:par>
                                <p:cTn id="105" presetID="45" presetClass="entr" presetSubtype="0" fill="hold" nodeType="after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2000"/>
                                        <p:tgtEl>
                                          <p:spTgt spid="25"/>
                                        </p:tgtEl>
                                      </p:cBhvr>
                                    </p:animEffect>
                                    <p:anim calcmode="lin" valueType="num">
                                      <p:cBhvr>
                                        <p:cTn id="108" dur="2000" fill="hold"/>
                                        <p:tgtEl>
                                          <p:spTgt spid="25"/>
                                        </p:tgtEl>
                                        <p:attrNameLst>
                                          <p:attrName>ppt_w</p:attrName>
                                        </p:attrNameLst>
                                      </p:cBhvr>
                                      <p:tavLst>
                                        <p:tav tm="0" fmla="#ppt_w*sin(2.5*pi*$)">
                                          <p:val>
                                            <p:fltVal val="0"/>
                                          </p:val>
                                        </p:tav>
                                        <p:tav tm="100000">
                                          <p:val>
                                            <p:fltVal val="1"/>
                                          </p:val>
                                        </p:tav>
                                      </p:tavLst>
                                    </p:anim>
                                    <p:anim calcmode="lin" valueType="num">
                                      <p:cBhvr>
                                        <p:cTn id="109" dur="2000" fill="hold"/>
                                        <p:tgtEl>
                                          <p:spTgt spid="25"/>
                                        </p:tgtEl>
                                        <p:attrNameLst>
                                          <p:attrName>ppt_h</p:attrName>
                                        </p:attrNameLst>
                                      </p:cBhvr>
                                      <p:tavLst>
                                        <p:tav tm="0">
                                          <p:val>
                                            <p:strVal val="#ppt_h"/>
                                          </p:val>
                                        </p:tav>
                                        <p:tav tm="100000">
                                          <p:val>
                                            <p:strVal val="#ppt_h"/>
                                          </p:val>
                                        </p:tav>
                                      </p:tavLst>
                                    </p:anim>
                                  </p:childTnLst>
                                </p:cTn>
                              </p:par>
                            </p:childTnLst>
                          </p:cTn>
                        </p:par>
                        <p:par>
                          <p:cTn id="110" fill="hold">
                            <p:stCondLst>
                              <p:cond delay="21000"/>
                            </p:stCondLst>
                            <p:childTnLst>
                              <p:par>
                                <p:cTn id="111" presetID="21" presetClass="entr" presetSubtype="1" fill="hold" nodeType="after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heel(1)">
                                      <p:cBhvr>
                                        <p:cTn id="113" dur="2000"/>
                                        <p:tgtEl>
                                          <p:spTgt spid="24"/>
                                        </p:tgtEl>
                                      </p:cBhvr>
                                    </p:animEffect>
                                  </p:childTnLst>
                                </p:cTn>
                              </p:par>
                            </p:childTnLst>
                          </p:cTn>
                        </p:par>
                        <p:par>
                          <p:cTn id="114" fill="hold">
                            <p:stCondLst>
                              <p:cond delay="23000"/>
                            </p:stCondLst>
                            <p:childTnLst>
                              <p:par>
                                <p:cTn id="115" presetID="45" presetClass="entr" presetSubtype="0" fill="hold" nodeType="after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fade">
                                      <p:cBhvr>
                                        <p:cTn id="117" dur="2000"/>
                                        <p:tgtEl>
                                          <p:spTgt spid="24"/>
                                        </p:tgtEl>
                                      </p:cBhvr>
                                    </p:animEffect>
                                    <p:anim calcmode="lin" valueType="num">
                                      <p:cBhvr>
                                        <p:cTn id="118" dur="2000" fill="hold"/>
                                        <p:tgtEl>
                                          <p:spTgt spid="24"/>
                                        </p:tgtEl>
                                        <p:attrNameLst>
                                          <p:attrName>ppt_w</p:attrName>
                                        </p:attrNameLst>
                                      </p:cBhvr>
                                      <p:tavLst>
                                        <p:tav tm="0" fmla="#ppt_w*sin(2.5*pi*$)">
                                          <p:val>
                                            <p:fltVal val="0"/>
                                          </p:val>
                                        </p:tav>
                                        <p:tav tm="100000">
                                          <p:val>
                                            <p:fltVal val="1"/>
                                          </p:val>
                                        </p:tav>
                                      </p:tavLst>
                                    </p:anim>
                                    <p:anim calcmode="lin" valueType="num">
                                      <p:cBhvr>
                                        <p:cTn id="119" dur="2000" fill="hold"/>
                                        <p:tgtEl>
                                          <p:spTgt spid="24"/>
                                        </p:tgtEl>
                                        <p:attrNameLst>
                                          <p:attrName>ppt_h</p:attrName>
                                        </p:attrNameLst>
                                      </p:cBhvr>
                                      <p:tavLst>
                                        <p:tav tm="0">
                                          <p:val>
                                            <p:strVal val="#ppt_h"/>
                                          </p:val>
                                        </p:tav>
                                        <p:tav tm="100000">
                                          <p:val>
                                            <p:strVal val="#ppt_h"/>
                                          </p:val>
                                        </p:tav>
                                      </p:tavLst>
                                    </p:anim>
                                  </p:childTnLst>
                                </p:cTn>
                              </p:par>
                            </p:childTnLst>
                          </p:cTn>
                        </p:par>
                        <p:par>
                          <p:cTn id="120" fill="hold">
                            <p:stCondLst>
                              <p:cond delay="25000"/>
                            </p:stCondLst>
                            <p:childTnLst>
                              <p:par>
                                <p:cTn id="121" presetID="21" presetClass="entr" presetSubtype="1" fill="hold" nodeType="afterEffect">
                                  <p:stCondLst>
                                    <p:cond delay="0"/>
                                  </p:stCondLst>
                                  <p:childTnLst>
                                    <p:set>
                                      <p:cBhvr>
                                        <p:cTn id="122" dur="1" fill="hold">
                                          <p:stCondLst>
                                            <p:cond delay="0"/>
                                          </p:stCondLst>
                                        </p:cTn>
                                        <p:tgtEl>
                                          <p:spTgt spid="26"/>
                                        </p:tgtEl>
                                        <p:attrNameLst>
                                          <p:attrName>style.visibility</p:attrName>
                                        </p:attrNameLst>
                                      </p:cBhvr>
                                      <p:to>
                                        <p:strVal val="visible"/>
                                      </p:to>
                                    </p:set>
                                    <p:animEffect transition="in" filter="wheel(1)">
                                      <p:cBhvr>
                                        <p:cTn id="123" dur="2000"/>
                                        <p:tgtEl>
                                          <p:spTgt spid="26"/>
                                        </p:tgtEl>
                                      </p:cBhvr>
                                    </p:animEffect>
                                  </p:childTnLst>
                                </p:cTn>
                              </p:par>
                            </p:childTnLst>
                          </p:cTn>
                        </p:par>
                        <p:par>
                          <p:cTn id="124" fill="hold">
                            <p:stCondLst>
                              <p:cond delay="27000"/>
                            </p:stCondLst>
                            <p:childTnLst>
                              <p:par>
                                <p:cTn id="125" presetID="45" presetClass="entr" presetSubtype="0" fill="hold" nodeType="after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2000"/>
                                        <p:tgtEl>
                                          <p:spTgt spid="26"/>
                                        </p:tgtEl>
                                      </p:cBhvr>
                                    </p:animEffect>
                                    <p:anim calcmode="lin" valueType="num">
                                      <p:cBhvr>
                                        <p:cTn id="128" dur="2000" fill="hold"/>
                                        <p:tgtEl>
                                          <p:spTgt spid="26"/>
                                        </p:tgtEl>
                                        <p:attrNameLst>
                                          <p:attrName>ppt_w</p:attrName>
                                        </p:attrNameLst>
                                      </p:cBhvr>
                                      <p:tavLst>
                                        <p:tav tm="0" fmla="#ppt_w*sin(2.5*pi*$)">
                                          <p:val>
                                            <p:fltVal val="0"/>
                                          </p:val>
                                        </p:tav>
                                        <p:tav tm="100000">
                                          <p:val>
                                            <p:fltVal val="1"/>
                                          </p:val>
                                        </p:tav>
                                      </p:tavLst>
                                    </p:anim>
                                    <p:anim calcmode="lin" valueType="num">
                                      <p:cBhvr>
                                        <p:cTn id="129" dur="20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22" grpId="0" uiExpand="1">
        <p:bldSub>
          <a:bldDgm bld="one"/>
        </p:bldSub>
      </p:bldGraphic>
      <p:bldGraphic spid="22" grpId="1"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4869160"/>
            <a:ext cx="7920880" cy="1200329"/>
          </a:xfrm>
          <a:prstGeom prst="rect">
            <a:avLst/>
          </a:prstGeom>
          <a:noFill/>
        </p:spPr>
        <p:txBody>
          <a:bodyPr wrap="square" rtlCol="0">
            <a:spAutoFit/>
          </a:bodyPr>
          <a:lstStyle/>
          <a:p>
            <a:pPr lvl="0"/>
            <a:endParaRPr lang="ru-RU" dirty="0" smtClean="0"/>
          </a:p>
          <a:p>
            <a:pPr lvl="0"/>
            <a:endParaRPr lang="ru-RU" dirty="0"/>
          </a:p>
          <a:p>
            <a:pPr lvl="0"/>
            <a:endParaRPr lang="ru-RU" dirty="0" smtClean="0"/>
          </a:p>
          <a:p>
            <a:pPr lvl="0"/>
            <a:endParaRPr lang="ru-RU" dirty="0"/>
          </a:p>
        </p:txBody>
      </p:sp>
      <p:sp>
        <p:nvSpPr>
          <p:cNvPr id="7" name="TextBox 6"/>
          <p:cNvSpPr txBox="1"/>
          <p:nvPr/>
        </p:nvSpPr>
        <p:spPr>
          <a:xfrm>
            <a:off x="3635896" y="1340768"/>
            <a:ext cx="5153228" cy="369332"/>
          </a:xfrm>
          <a:prstGeom prst="rect">
            <a:avLst/>
          </a:prstGeom>
          <a:noFill/>
        </p:spPr>
        <p:txBody>
          <a:bodyPr wrap="square" rtlCol="0">
            <a:spAutoFit/>
          </a:bodyPr>
          <a:lstStyle/>
          <a:p>
            <a:r>
              <a:rPr lang="ru-RU" dirty="0" smtClean="0">
                <a:solidFill>
                  <a:schemeClr val="accent1">
                    <a:lumMod val="75000"/>
                  </a:schemeClr>
                </a:solidFill>
                <a:latin typeface="Times New Roman" panose="02020603050405020304" pitchFamily="18" charset="0"/>
                <a:cs typeface="Times New Roman" panose="02020603050405020304" pitchFamily="18" charset="0"/>
              </a:rPr>
              <a:t> </a:t>
            </a:r>
            <a:endParaRPr lang="ru-RU" dirty="0"/>
          </a:p>
        </p:txBody>
      </p:sp>
      <p:sp>
        <p:nvSpPr>
          <p:cNvPr id="9" name="TextBox 8"/>
          <p:cNvSpPr txBox="1"/>
          <p:nvPr/>
        </p:nvSpPr>
        <p:spPr>
          <a:xfrm>
            <a:off x="1115616" y="764704"/>
            <a:ext cx="6840760" cy="954107"/>
          </a:xfrm>
          <a:prstGeom prst="rect">
            <a:avLst/>
          </a:prstGeom>
          <a:noFill/>
        </p:spPr>
        <p:txBody>
          <a:bodyPr wrap="square" rtlCol="0">
            <a:sp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ХАРАКТЕРИСТИКА УМСТВЕННОГО  ТРУДА</a:t>
            </a:r>
          </a:p>
        </p:txBody>
      </p:sp>
      <p:sp>
        <p:nvSpPr>
          <p:cNvPr id="2" name="TextBox 1"/>
          <p:cNvSpPr txBox="1"/>
          <p:nvPr/>
        </p:nvSpPr>
        <p:spPr>
          <a:xfrm>
            <a:off x="539552" y="1988840"/>
            <a:ext cx="8064896" cy="3539430"/>
          </a:xfrm>
          <a:prstGeom prst="rect">
            <a:avLst/>
          </a:prstGeom>
          <a:noFill/>
        </p:spPr>
        <p:txBody>
          <a:bodyPr wrap="square" rtlCol="0">
            <a:spAutoFit/>
          </a:bodyPr>
          <a:lstStyle/>
          <a:p>
            <a:r>
              <a:rPr lang="ru-RU" sz="3200" i="1" dirty="0">
                <a:solidFill>
                  <a:schemeClr val="accent1">
                    <a:lumMod val="75000"/>
                  </a:schemeClr>
                </a:solidFill>
                <a:latin typeface="Times New Roman" panose="02020603050405020304" pitchFamily="18" charset="0"/>
                <a:cs typeface="Times New Roman" panose="02020603050405020304" pitchFamily="18" charset="0"/>
              </a:rPr>
              <a:t>«…Умственный труд непременно должен быть полезным, </a:t>
            </a:r>
            <a:endParaRPr lang="ru-RU" sz="3200" i="1" dirty="0" smtClean="0">
              <a:solidFill>
                <a:schemeClr val="accent1">
                  <a:lumMod val="75000"/>
                </a:schemeClr>
              </a:solidFill>
              <a:latin typeface="Times New Roman" panose="02020603050405020304" pitchFamily="18" charset="0"/>
              <a:cs typeface="Times New Roman" panose="02020603050405020304" pitchFamily="18" charset="0"/>
            </a:endParaRPr>
          </a:p>
          <a:p>
            <a:r>
              <a:rPr lang="ru-RU" sz="3200" i="1" dirty="0" smtClean="0">
                <a:solidFill>
                  <a:schemeClr val="accent1">
                    <a:lumMod val="75000"/>
                  </a:schemeClr>
                </a:solidFill>
                <a:latin typeface="Times New Roman" panose="02020603050405020304" pitchFamily="18" charset="0"/>
                <a:cs typeface="Times New Roman" panose="02020603050405020304" pitchFamily="18" charset="0"/>
              </a:rPr>
              <a:t>то </a:t>
            </a:r>
            <a:r>
              <a:rPr lang="ru-RU" sz="3200" i="1" dirty="0">
                <a:solidFill>
                  <a:schemeClr val="accent1">
                    <a:lumMod val="75000"/>
                  </a:schemeClr>
                </a:solidFill>
                <a:latin typeface="Times New Roman" panose="02020603050405020304" pitchFamily="18" charset="0"/>
                <a:cs typeface="Times New Roman" panose="02020603050405020304" pitchFamily="18" charset="0"/>
              </a:rPr>
              <a:t>есть он не только должен быть направлен к известной разумной цели, </a:t>
            </a:r>
            <a:endParaRPr lang="ru-RU" sz="3200" i="1" dirty="0" smtClean="0">
              <a:solidFill>
                <a:schemeClr val="accent1">
                  <a:lumMod val="75000"/>
                </a:schemeClr>
              </a:solidFill>
              <a:latin typeface="Times New Roman" panose="02020603050405020304" pitchFamily="18" charset="0"/>
              <a:cs typeface="Times New Roman" panose="02020603050405020304" pitchFamily="18" charset="0"/>
            </a:endParaRPr>
          </a:p>
          <a:p>
            <a:r>
              <a:rPr lang="ru-RU" sz="3200" i="1" dirty="0" smtClean="0">
                <a:solidFill>
                  <a:schemeClr val="accent1">
                    <a:lumMod val="75000"/>
                  </a:schemeClr>
                </a:solidFill>
                <a:latin typeface="Times New Roman" panose="02020603050405020304" pitchFamily="18" charset="0"/>
                <a:cs typeface="Times New Roman" panose="02020603050405020304" pitchFamily="18" charset="0"/>
              </a:rPr>
              <a:t>но </a:t>
            </a:r>
            <a:r>
              <a:rPr lang="ru-RU" sz="3200" i="1" dirty="0">
                <a:solidFill>
                  <a:schemeClr val="accent1">
                    <a:lumMod val="75000"/>
                  </a:schemeClr>
                </a:solidFill>
                <a:latin typeface="Times New Roman" panose="02020603050405020304" pitchFamily="18" charset="0"/>
                <a:cs typeface="Times New Roman" panose="02020603050405020304" pitchFamily="18" charset="0"/>
              </a:rPr>
              <a:t>он, кроме того, должен достигать этой цели»</a:t>
            </a:r>
          </a:p>
          <a:p>
            <a:r>
              <a:rPr lang="ru-RU" sz="3200" i="1" dirty="0">
                <a:solidFill>
                  <a:schemeClr val="accent1">
                    <a:lumMod val="75000"/>
                  </a:schemeClr>
                </a:solidFill>
                <a:latin typeface="Times New Roman" panose="02020603050405020304" pitchFamily="18" charset="0"/>
                <a:cs typeface="Times New Roman" panose="02020603050405020304" pitchFamily="18" charset="0"/>
              </a:rPr>
              <a:t>Д.И. </a:t>
            </a:r>
            <a:r>
              <a:rPr lang="ru-RU" sz="3200" i="1" dirty="0" smtClean="0">
                <a:solidFill>
                  <a:schemeClr val="accent1">
                    <a:lumMod val="75000"/>
                  </a:schemeClr>
                </a:solidFill>
                <a:latin typeface="Times New Roman" panose="02020603050405020304" pitchFamily="18" charset="0"/>
                <a:cs typeface="Times New Roman" panose="02020603050405020304" pitchFamily="18" charset="0"/>
              </a:rPr>
              <a:t>Писарев</a:t>
            </a:r>
            <a:endParaRPr lang="ru-RU" sz="3200" i="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0" name="Рисунок 9" descr="C:\Users\SETI\Desktop\РЕФЕРАТ\28.11.2019\IMG-20191126-WA0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92535"/>
            <a:ext cx="7200800" cy="4132039"/>
          </a:xfrm>
          <a:prstGeom prst="rect">
            <a:avLst/>
          </a:prstGeom>
          <a:noFill/>
          <a:ln>
            <a:noFill/>
          </a:ln>
        </p:spPr>
      </p:pic>
    </p:spTree>
    <p:extLst>
      <p:ext uri="{BB962C8B-B14F-4D97-AF65-F5344CB8AC3E}">
        <p14:creationId xmlns:p14="http://schemas.microsoft.com/office/powerpoint/2010/main" val="4230572257"/>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par>
                          <p:cTn id="8" fill="hold">
                            <p:stCondLst>
                              <p:cond delay="500"/>
                            </p:stCondLst>
                            <p:childTnLst>
                              <p:par>
                                <p:cTn id="9" presetID="31"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1500"/>
                            </p:stCondLst>
                            <p:childTnLst>
                              <p:par>
                                <p:cTn id="16" presetID="35" presetClass="exit" presetSubtype="0" fill="hold" nodeType="afterEffect">
                                  <p:stCondLst>
                                    <p:cond delay="0"/>
                                  </p:stCondLst>
                                  <p:childTnLst>
                                    <p:animEffect transition="out" filter="fade">
                                      <p:cBhvr>
                                        <p:cTn id="17" dur="2000"/>
                                        <p:tgtEl>
                                          <p:spTgt spid="10"/>
                                        </p:tgtEl>
                                      </p:cBhvr>
                                    </p:animEffect>
                                    <p:anim calcmode="lin" valueType="num">
                                      <p:cBhvr>
                                        <p:cTn id="18" dur="2000"/>
                                        <p:tgtEl>
                                          <p:spTgt spid="10"/>
                                        </p:tgtEl>
                                        <p:attrNameLst>
                                          <p:attrName>style.rotation</p:attrName>
                                        </p:attrNameLst>
                                      </p:cBhvr>
                                      <p:tavLst>
                                        <p:tav tm="0">
                                          <p:val>
                                            <p:fltVal val="0"/>
                                          </p:val>
                                        </p:tav>
                                        <p:tav tm="100000">
                                          <p:val>
                                            <p:fltVal val="720"/>
                                          </p:val>
                                        </p:tav>
                                      </p:tavLst>
                                    </p:anim>
                                    <p:anim calcmode="lin" valueType="num">
                                      <p:cBhvr>
                                        <p:cTn id="19" dur="2000"/>
                                        <p:tgtEl>
                                          <p:spTgt spid="10"/>
                                        </p:tgtEl>
                                        <p:attrNameLst>
                                          <p:attrName>ppt_h</p:attrName>
                                        </p:attrNameLst>
                                      </p:cBhvr>
                                      <p:tavLst>
                                        <p:tav tm="0">
                                          <p:val>
                                            <p:strVal val="ppt_h"/>
                                          </p:val>
                                        </p:tav>
                                        <p:tav tm="100000">
                                          <p:val>
                                            <p:fltVal val="0"/>
                                          </p:val>
                                        </p:tav>
                                      </p:tavLst>
                                    </p:anim>
                                    <p:anim calcmode="lin" valueType="num">
                                      <p:cBhvr>
                                        <p:cTn id="20" dur="2000"/>
                                        <p:tgtEl>
                                          <p:spTgt spid="10"/>
                                        </p:tgtEl>
                                        <p:attrNameLst>
                                          <p:attrName>ppt_w</p:attrName>
                                        </p:attrNameLst>
                                      </p:cBhvr>
                                      <p:tavLst>
                                        <p:tav tm="0">
                                          <p:val>
                                            <p:strVal val="ppt_w"/>
                                          </p:val>
                                        </p:tav>
                                        <p:tav tm="100000">
                                          <p:val>
                                            <p:fltVal val="0"/>
                                          </p:val>
                                        </p:tav>
                                      </p:tavLst>
                                    </p:anim>
                                    <p:set>
                                      <p:cBhvr>
                                        <p:cTn id="21" dur="1" fill="hold">
                                          <p:stCondLst>
                                            <p:cond delay="1999"/>
                                          </p:stCondLst>
                                        </p:cTn>
                                        <p:tgtEl>
                                          <p:spTgt spid="10"/>
                                        </p:tgtEl>
                                        <p:attrNameLst>
                                          <p:attrName>style.visibility</p:attrName>
                                        </p:attrNameLst>
                                      </p:cBhvr>
                                      <p:to>
                                        <p:strVal val="hidden"/>
                                      </p:to>
                                    </p:set>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par>
                          <p:cTn id="26" fill="hold">
                            <p:stCondLst>
                              <p:cond delay="5500"/>
                            </p:stCondLst>
                            <p:childTnLst>
                              <p:par>
                                <p:cTn id="27" presetID="45" presetClass="entr" presetSubtype="0" fill="hold" grpId="1"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anim calcmode="lin" valueType="num">
                                      <p:cBhvr>
                                        <p:cTn id="30" dur="2000" fill="hold"/>
                                        <p:tgtEl>
                                          <p:spTgt spid="2"/>
                                        </p:tgtEl>
                                        <p:attrNameLst>
                                          <p:attrName>ppt_w</p:attrName>
                                        </p:attrNameLst>
                                      </p:cBhvr>
                                      <p:tavLst>
                                        <p:tav tm="0" fmla="#ppt_w*sin(2.5*pi*$)">
                                          <p:val>
                                            <p:fltVal val="0"/>
                                          </p:val>
                                        </p:tav>
                                        <p:tav tm="100000">
                                          <p:val>
                                            <p:fltVal val="1"/>
                                          </p:val>
                                        </p:tav>
                                      </p:tavLst>
                                    </p:anim>
                                    <p:anim calcmode="lin" valueType="num">
                                      <p:cBhvr>
                                        <p:cTn id="31" dur="20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7500"/>
                            </p:stCondLst>
                            <p:childTnLst>
                              <p:par>
                                <p:cTn id="33" presetID="19" presetClass="exit" presetSubtype="10" fill="hold" nodeType="afterEffect">
                                  <p:stCondLst>
                                    <p:cond delay="0"/>
                                  </p:stCondLst>
                                  <p:childTnLst>
                                    <p:anim calcmode="lin" valueType="num">
                                      <p:cBhvr>
                                        <p:cTn id="34" dur="5000"/>
                                        <p:tgtEl>
                                          <p:spTgt spid="10"/>
                                        </p:tgtEl>
                                        <p:attrNameLst>
                                          <p:attrName>ppt_h</p:attrName>
                                        </p:attrNameLst>
                                      </p:cBhvr>
                                      <p:tavLst>
                                        <p:tav tm="0">
                                          <p:val>
                                            <p:strVal val="ppt_h"/>
                                          </p:val>
                                        </p:tav>
                                        <p:tav tm="100000">
                                          <p:val>
                                            <p:strVal val="ppt_h"/>
                                          </p:val>
                                        </p:tav>
                                      </p:tavLst>
                                    </p:anim>
                                    <p:anim calcmode="lin" valueType="num">
                                      <p:cBhvr>
                                        <p:cTn id="35" dur="50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36"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SETI\Desktop\РЕФЕРАТ\28.11.2019\8e20420342b829f723c8ff0f03398299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18810"/>
            <a:ext cx="7200800" cy="4014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1800" y="1052736"/>
            <a:ext cx="3600295" cy="800219"/>
          </a:xfrm>
          <a:prstGeom prst="rect">
            <a:avLst/>
          </a:prstGeom>
          <a:noFill/>
        </p:spPr>
        <p:txBody>
          <a:bodyPr wrap="square" rtlCol="0">
            <a:sp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ВИДЫ  </a:t>
            </a:r>
            <a:r>
              <a:rPr lang="ru-RU" sz="2800" b="1" dirty="0">
                <a:solidFill>
                  <a:schemeClr val="accent1">
                    <a:lumMod val="75000"/>
                  </a:schemeClr>
                </a:solidFill>
                <a:latin typeface="Times New Roman" panose="02020603050405020304" pitchFamily="18" charset="0"/>
                <a:cs typeface="Times New Roman" panose="02020603050405020304" pitchFamily="18" charset="0"/>
              </a:rPr>
              <a:t>ТРУДА</a:t>
            </a:r>
          </a:p>
          <a:p>
            <a:endParaRPr lang="ru-RU" dirty="0"/>
          </a:p>
        </p:txBody>
      </p:sp>
    </p:spTree>
    <p:extLst>
      <p:ext uri="{BB962C8B-B14F-4D97-AF65-F5344CB8AC3E}">
        <p14:creationId xmlns:p14="http://schemas.microsoft.com/office/powerpoint/2010/main" val="37593265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5" presetClass="emph" presetSubtype="0" fill="hold" nodeType="afterEffect">
                                  <p:stCondLst>
                                    <p:cond delay="0"/>
                                  </p:stCondLst>
                                  <p:childTnLst>
                                    <p:animClr clrSpc="hsl" dir="cw">
                                      <p:cBhvr override="childStyle">
                                        <p:cTn id="10" dur="500" fill="hold"/>
                                        <p:tgtEl>
                                          <p:spTgt spid="2"/>
                                        </p:tgtEl>
                                        <p:attrNameLst>
                                          <p:attrName>style.color</p:attrName>
                                        </p:attrNameLst>
                                      </p:cBhvr>
                                      <p:by>
                                        <p:hsl h="0" s="-70588" l="0"/>
                                      </p:by>
                                    </p:animClr>
                                    <p:animClr clrSpc="hsl" dir="cw">
                                      <p:cBhvr>
                                        <p:cTn id="11" dur="500" fill="hold"/>
                                        <p:tgtEl>
                                          <p:spTgt spid="2"/>
                                        </p:tgtEl>
                                        <p:attrNameLst>
                                          <p:attrName>fillcolor</p:attrName>
                                        </p:attrNameLst>
                                      </p:cBhvr>
                                      <p:by>
                                        <p:hsl h="0" s="-70588" l="0"/>
                                      </p:by>
                                    </p:animClr>
                                    <p:animClr clrSpc="hsl" dir="cw">
                                      <p:cBhvr>
                                        <p:cTn id="12" dur="500" fill="hold"/>
                                        <p:tgtEl>
                                          <p:spTgt spid="2"/>
                                        </p:tgtEl>
                                        <p:attrNameLst>
                                          <p:attrName>stroke.color</p:attrName>
                                        </p:attrNameLst>
                                      </p:cBhvr>
                                      <p:by>
                                        <p:hsl h="0" s="-70588" l="0"/>
                                      </p:by>
                                    </p:animClr>
                                    <p:set>
                                      <p:cBhvr>
                                        <p:cTn id="13" dur="500" fill="hold"/>
                                        <p:tgtEl>
                                          <p:spTgt spid="2"/>
                                        </p:tgtEl>
                                        <p:attrNameLst>
                                          <p:attrName>fill.type</p:attrName>
                                        </p:attrNameLst>
                                      </p:cBhvr>
                                      <p:to>
                                        <p:strVal val="solid"/>
                                      </p:to>
                                    </p:set>
                                  </p:childTnLst>
                                </p:cTn>
                              </p:par>
                            </p:childTnLst>
                          </p:cTn>
                        </p:par>
                        <p:par>
                          <p:cTn id="14" fill="hold">
                            <p:stCondLst>
                              <p:cond delay="2500"/>
                            </p:stCondLst>
                            <p:childTnLst>
                              <p:par>
                                <p:cTn id="15" presetID="4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par>
                          <p:cTn id="20" fill="hold">
                            <p:stCondLst>
                              <p:cond delay="45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5000"/>
                            </p:stCondLst>
                            <p:childTnLst>
                              <p:par>
                                <p:cTn id="25" presetID="6" presetClass="entr" presetSubtype="16" fill="hold" grpId="1"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TI\Desktop\РЕФЕРАТ\Рисунки к реферату\Рисунок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43" y="693252"/>
            <a:ext cx="7620000" cy="492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099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down)">
                                      <p:cBhvr>
                                        <p:cTn id="11" dur="500"/>
                                        <p:tgtEl>
                                          <p:spTgt spid="1026"/>
                                        </p:tgtEl>
                                      </p:cBhvr>
                                    </p:animEffect>
                                  </p:childTnLst>
                                </p:cTn>
                              </p:par>
                            </p:childTnLst>
                          </p:cTn>
                        </p:par>
                        <p:par>
                          <p:cTn id="12" fill="hold">
                            <p:stCondLst>
                              <p:cond delay="2500"/>
                            </p:stCondLst>
                            <p:childTnLst>
                              <p:par>
                                <p:cTn id="13" presetID="16" presetClass="entr" presetSubtype="21"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par>
                          <p:cTn id="16" fill="hold">
                            <p:stCondLst>
                              <p:cond delay="3000"/>
                            </p:stCondLst>
                            <p:childTnLst>
                              <p:par>
                                <p:cTn id="17" presetID="31"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1000" fill="hold"/>
                                        <p:tgtEl>
                                          <p:spTgt spid="1026"/>
                                        </p:tgtEl>
                                        <p:attrNameLst>
                                          <p:attrName>ppt_w</p:attrName>
                                        </p:attrNameLst>
                                      </p:cBhvr>
                                      <p:tavLst>
                                        <p:tav tm="0">
                                          <p:val>
                                            <p:fltVal val="0"/>
                                          </p:val>
                                        </p:tav>
                                        <p:tav tm="100000">
                                          <p:val>
                                            <p:strVal val="#ppt_w"/>
                                          </p:val>
                                        </p:tav>
                                      </p:tavLst>
                                    </p:anim>
                                    <p:anim calcmode="lin" valueType="num">
                                      <p:cBhvr>
                                        <p:cTn id="20" dur="1000" fill="hold"/>
                                        <p:tgtEl>
                                          <p:spTgt spid="1026"/>
                                        </p:tgtEl>
                                        <p:attrNameLst>
                                          <p:attrName>ppt_h</p:attrName>
                                        </p:attrNameLst>
                                      </p:cBhvr>
                                      <p:tavLst>
                                        <p:tav tm="0">
                                          <p:val>
                                            <p:fltVal val="0"/>
                                          </p:val>
                                        </p:tav>
                                        <p:tav tm="100000">
                                          <p:val>
                                            <p:strVal val="#ppt_h"/>
                                          </p:val>
                                        </p:tav>
                                      </p:tavLst>
                                    </p:anim>
                                    <p:anim calcmode="lin" valueType="num">
                                      <p:cBhvr>
                                        <p:cTn id="21" dur="1000" fill="hold"/>
                                        <p:tgtEl>
                                          <p:spTgt spid="1026"/>
                                        </p:tgtEl>
                                        <p:attrNameLst>
                                          <p:attrName>style.rotation</p:attrName>
                                        </p:attrNameLst>
                                      </p:cBhvr>
                                      <p:tavLst>
                                        <p:tav tm="0">
                                          <p:val>
                                            <p:fltVal val="90"/>
                                          </p:val>
                                        </p:tav>
                                        <p:tav tm="100000">
                                          <p:val>
                                            <p:fltVal val="0"/>
                                          </p:val>
                                        </p:tav>
                                      </p:tavLst>
                                    </p:anim>
                                    <p:animEffect transition="in" filter="fade">
                                      <p:cBhvr>
                                        <p:cTn id="2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1" y="764704"/>
            <a:ext cx="7200799" cy="954107"/>
          </a:xfrm>
          <a:prstGeom prst="rect">
            <a:avLst/>
          </a:prstGeom>
          <a:noFill/>
        </p:spPr>
        <p:txBody>
          <a:bodyPr wrap="square" rtlCol="0">
            <a:spAutoFit/>
          </a:bodyPr>
          <a:lstStyle/>
          <a:p>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ПРАВИЛА ГИГИЕНЫ УМСТВЕННОГО ТРУДА</a:t>
            </a: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15616" y="1844824"/>
            <a:ext cx="6912768" cy="2062103"/>
          </a:xfrm>
          <a:prstGeom prst="rect">
            <a:avLst/>
          </a:prstGeom>
          <a:noFill/>
        </p:spPr>
        <p:txBody>
          <a:bodyPr wrap="square" rtlCol="0">
            <a:spAutoFit/>
          </a:bodyPr>
          <a:lstStyle/>
          <a:p>
            <a:r>
              <a:rPr lang="ru-RU" sz="3200" i="1" dirty="0">
                <a:solidFill>
                  <a:schemeClr val="accent1">
                    <a:lumMod val="75000"/>
                  </a:schemeClr>
                </a:solidFill>
                <a:latin typeface="Times New Roman" panose="02020603050405020304" pitchFamily="18" charset="0"/>
                <a:cs typeface="Times New Roman" panose="02020603050405020304" pitchFamily="18" charset="0"/>
              </a:rPr>
              <a:t>«Гигиена – искусство или знание сохранить</a:t>
            </a:r>
          </a:p>
          <a:p>
            <a:r>
              <a:rPr lang="ru-RU" sz="3200" i="1" dirty="0">
                <a:solidFill>
                  <a:schemeClr val="accent1">
                    <a:lumMod val="75000"/>
                  </a:schemeClr>
                </a:solidFill>
                <a:latin typeface="Times New Roman" panose="02020603050405020304" pitchFamily="18" charset="0"/>
                <a:cs typeface="Times New Roman" panose="02020603050405020304" pitchFamily="18" charset="0"/>
              </a:rPr>
              <a:t> здоровье, оберегать его от вреда»</a:t>
            </a:r>
          </a:p>
          <a:p>
            <a:r>
              <a:rPr lang="ru-RU" sz="3200" i="1" dirty="0">
                <a:solidFill>
                  <a:schemeClr val="accent1">
                    <a:lumMod val="75000"/>
                  </a:schemeClr>
                </a:solidFill>
                <a:latin typeface="Times New Roman" panose="02020603050405020304" pitchFamily="18" charset="0"/>
                <a:cs typeface="Times New Roman" panose="02020603050405020304" pitchFamily="18" charset="0"/>
              </a:rPr>
              <a:t>В.И. </a:t>
            </a:r>
            <a:r>
              <a:rPr lang="ru-RU" sz="3200" i="1" dirty="0" smtClean="0">
                <a:solidFill>
                  <a:schemeClr val="accent1">
                    <a:lumMod val="75000"/>
                  </a:schemeClr>
                </a:solidFill>
                <a:latin typeface="Times New Roman" panose="02020603050405020304" pitchFamily="18" charset="0"/>
                <a:cs typeface="Times New Roman" panose="02020603050405020304" pitchFamily="18" charset="0"/>
              </a:rPr>
              <a:t>Даль</a:t>
            </a:r>
            <a:endParaRPr lang="ru-RU" dirty="0"/>
          </a:p>
        </p:txBody>
      </p:sp>
      <p:pic>
        <p:nvPicPr>
          <p:cNvPr id="1026" name="Picture 2" descr="C:\Users\SETI\Desktop\РЕФЕРАТ\28.11.2019\Информационная-гигиена-в-интернете.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869540"/>
            <a:ext cx="6912768" cy="273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804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down)">
                                      <p:cBhvr>
                                        <p:cTn id="11" dur="580">
                                          <p:stCondLst>
                                            <p:cond delay="0"/>
                                          </p:stCondLst>
                                        </p:cTn>
                                        <p:tgtEl>
                                          <p:spTgt spid="2">
                                            <p:txEl>
                                              <p:pRg st="0" end="0"/>
                                            </p:txEl>
                                          </p:spTgt>
                                        </p:tgtEl>
                                      </p:cBhvr>
                                    </p:animEffect>
                                    <p:anim calcmode="lin" valueType="num">
                                      <p:cBhvr>
                                        <p:cTn id="12"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xEl>
                                              <p:pRg st="0" end="0"/>
                                            </p:txEl>
                                          </p:spTgt>
                                        </p:tgtEl>
                                      </p:cBhvr>
                                      <p:to x="100000" y="60000"/>
                                    </p:animScale>
                                    <p:animScale>
                                      <p:cBhvr>
                                        <p:cTn id="18" dur="166" decel="50000">
                                          <p:stCondLst>
                                            <p:cond delay="676"/>
                                          </p:stCondLst>
                                        </p:cTn>
                                        <p:tgtEl>
                                          <p:spTgt spid="2">
                                            <p:txEl>
                                              <p:pRg st="0" end="0"/>
                                            </p:txEl>
                                          </p:spTgt>
                                        </p:tgtEl>
                                      </p:cBhvr>
                                      <p:to x="100000" y="100000"/>
                                    </p:animScale>
                                    <p:animScale>
                                      <p:cBhvr>
                                        <p:cTn id="19" dur="26">
                                          <p:stCondLst>
                                            <p:cond delay="1312"/>
                                          </p:stCondLst>
                                        </p:cTn>
                                        <p:tgtEl>
                                          <p:spTgt spid="2">
                                            <p:txEl>
                                              <p:pRg st="0" end="0"/>
                                            </p:txEl>
                                          </p:spTgt>
                                        </p:tgtEl>
                                      </p:cBhvr>
                                      <p:to x="100000" y="80000"/>
                                    </p:animScale>
                                    <p:animScale>
                                      <p:cBhvr>
                                        <p:cTn id="20" dur="166" decel="50000">
                                          <p:stCondLst>
                                            <p:cond delay="1338"/>
                                          </p:stCondLst>
                                        </p:cTn>
                                        <p:tgtEl>
                                          <p:spTgt spid="2">
                                            <p:txEl>
                                              <p:pRg st="0" end="0"/>
                                            </p:txEl>
                                          </p:spTgt>
                                        </p:tgtEl>
                                      </p:cBhvr>
                                      <p:to x="100000" y="100000"/>
                                    </p:animScale>
                                    <p:animScale>
                                      <p:cBhvr>
                                        <p:cTn id="21" dur="26">
                                          <p:stCondLst>
                                            <p:cond delay="1642"/>
                                          </p:stCondLst>
                                        </p:cTn>
                                        <p:tgtEl>
                                          <p:spTgt spid="2">
                                            <p:txEl>
                                              <p:pRg st="0" end="0"/>
                                            </p:txEl>
                                          </p:spTgt>
                                        </p:tgtEl>
                                      </p:cBhvr>
                                      <p:to x="100000" y="90000"/>
                                    </p:animScale>
                                    <p:animScale>
                                      <p:cBhvr>
                                        <p:cTn id="22" dur="166" decel="50000">
                                          <p:stCondLst>
                                            <p:cond delay="1668"/>
                                          </p:stCondLst>
                                        </p:cTn>
                                        <p:tgtEl>
                                          <p:spTgt spid="2">
                                            <p:txEl>
                                              <p:pRg st="0" end="0"/>
                                            </p:txEl>
                                          </p:spTgt>
                                        </p:tgtEl>
                                      </p:cBhvr>
                                      <p:to x="100000" y="100000"/>
                                    </p:animScale>
                                    <p:animScale>
                                      <p:cBhvr>
                                        <p:cTn id="23" dur="26">
                                          <p:stCondLst>
                                            <p:cond delay="1808"/>
                                          </p:stCondLst>
                                        </p:cTn>
                                        <p:tgtEl>
                                          <p:spTgt spid="2">
                                            <p:txEl>
                                              <p:pRg st="0" end="0"/>
                                            </p:txEl>
                                          </p:spTgt>
                                        </p:tgtEl>
                                      </p:cBhvr>
                                      <p:to x="100000" y="95000"/>
                                    </p:animScale>
                                    <p:animScale>
                                      <p:cBhvr>
                                        <p:cTn id="24" dur="166" decel="50000">
                                          <p:stCondLst>
                                            <p:cond delay="1834"/>
                                          </p:stCondLst>
                                        </p:cTn>
                                        <p:tgtEl>
                                          <p:spTgt spid="2">
                                            <p:txEl>
                                              <p:pRg st="0" end="0"/>
                                            </p:txEl>
                                          </p:spTgt>
                                        </p:tgtEl>
                                      </p:cBhvr>
                                      <p:to x="100000" y="100000"/>
                                    </p:animScale>
                                  </p:childTnLst>
                                </p:cTn>
                              </p:par>
                            </p:childTnLst>
                          </p:cTn>
                        </p:par>
                        <p:par>
                          <p:cTn id="25" fill="hold">
                            <p:stCondLst>
                              <p:cond delay="2500"/>
                            </p:stCondLst>
                            <p:childTnLst>
                              <p:par>
                                <p:cTn id="26" presetID="6" presetClass="entr" presetSubtype="16"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par>
                          <p:cTn id="29" fill="hold">
                            <p:stCondLst>
                              <p:cond delay="4500"/>
                            </p:stCondLst>
                            <p:childTnLst>
                              <p:par>
                                <p:cTn id="30" presetID="45" presetClass="entr" presetSubtype="0" fill="hold" grpId="1"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2000"/>
                                        <p:tgtEl>
                                          <p:spTgt spid="4"/>
                                        </p:tgtEl>
                                      </p:cBhvr>
                                    </p:animEffect>
                                    <p:anim calcmode="lin" valueType="num">
                                      <p:cBhvr>
                                        <p:cTn id="33" dur="2000" fill="hold"/>
                                        <p:tgtEl>
                                          <p:spTgt spid="4"/>
                                        </p:tgtEl>
                                        <p:attrNameLst>
                                          <p:attrName>ppt_w</p:attrName>
                                        </p:attrNameLst>
                                      </p:cBhvr>
                                      <p:tavLst>
                                        <p:tav tm="0" fmla="#ppt_w*sin(2.5*pi*$)">
                                          <p:val>
                                            <p:fltVal val="0"/>
                                          </p:val>
                                        </p:tav>
                                        <p:tav tm="100000">
                                          <p:val>
                                            <p:fltVal val="1"/>
                                          </p:val>
                                        </p:tav>
                                      </p:tavLst>
                                    </p:anim>
                                    <p:anim calcmode="lin" valueType="num">
                                      <p:cBhvr>
                                        <p:cTn id="34" dur="2000" fill="hold"/>
                                        <p:tgtEl>
                                          <p:spTgt spid="4"/>
                                        </p:tgtEl>
                                        <p:attrNameLst>
                                          <p:attrName>ppt_h</p:attrName>
                                        </p:attrNameLst>
                                      </p:cBhvr>
                                      <p:tavLst>
                                        <p:tav tm="0">
                                          <p:val>
                                            <p:strVal val="#ppt_h"/>
                                          </p:val>
                                        </p:tav>
                                        <p:tav tm="100000">
                                          <p:val>
                                            <p:strVal val="#ppt_h"/>
                                          </p:val>
                                        </p:tav>
                                      </p:tavLst>
                                    </p:anim>
                                  </p:childTnLst>
                                </p:cTn>
                              </p:par>
                            </p:childTnLst>
                          </p:cTn>
                        </p:par>
                        <p:par>
                          <p:cTn id="35" fill="hold">
                            <p:stCondLst>
                              <p:cond delay="6500"/>
                            </p:stCondLst>
                            <p:childTnLst>
                              <p:par>
                                <p:cTn id="36" presetID="26" presetClass="entr" presetSubtype="0" fill="hold" nodeType="after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ipe(down)">
                                      <p:cBhvr>
                                        <p:cTn id="38" dur="580">
                                          <p:stCondLst>
                                            <p:cond delay="0"/>
                                          </p:stCondLst>
                                        </p:cTn>
                                        <p:tgtEl>
                                          <p:spTgt spid="1026"/>
                                        </p:tgtEl>
                                      </p:cBhvr>
                                    </p:animEffect>
                                    <p:anim calcmode="lin" valueType="num">
                                      <p:cBhvr>
                                        <p:cTn id="3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4" dur="26">
                                          <p:stCondLst>
                                            <p:cond delay="650"/>
                                          </p:stCondLst>
                                        </p:cTn>
                                        <p:tgtEl>
                                          <p:spTgt spid="1026"/>
                                        </p:tgtEl>
                                      </p:cBhvr>
                                      <p:to x="100000" y="60000"/>
                                    </p:animScale>
                                    <p:animScale>
                                      <p:cBhvr>
                                        <p:cTn id="45" dur="166" decel="50000">
                                          <p:stCondLst>
                                            <p:cond delay="676"/>
                                          </p:stCondLst>
                                        </p:cTn>
                                        <p:tgtEl>
                                          <p:spTgt spid="1026"/>
                                        </p:tgtEl>
                                      </p:cBhvr>
                                      <p:to x="100000" y="100000"/>
                                    </p:animScale>
                                    <p:animScale>
                                      <p:cBhvr>
                                        <p:cTn id="46" dur="26">
                                          <p:stCondLst>
                                            <p:cond delay="1312"/>
                                          </p:stCondLst>
                                        </p:cTn>
                                        <p:tgtEl>
                                          <p:spTgt spid="1026"/>
                                        </p:tgtEl>
                                      </p:cBhvr>
                                      <p:to x="100000" y="80000"/>
                                    </p:animScale>
                                    <p:animScale>
                                      <p:cBhvr>
                                        <p:cTn id="47" dur="166" decel="50000">
                                          <p:stCondLst>
                                            <p:cond delay="1338"/>
                                          </p:stCondLst>
                                        </p:cTn>
                                        <p:tgtEl>
                                          <p:spTgt spid="1026"/>
                                        </p:tgtEl>
                                      </p:cBhvr>
                                      <p:to x="100000" y="100000"/>
                                    </p:animScale>
                                    <p:animScale>
                                      <p:cBhvr>
                                        <p:cTn id="48" dur="26">
                                          <p:stCondLst>
                                            <p:cond delay="1642"/>
                                          </p:stCondLst>
                                        </p:cTn>
                                        <p:tgtEl>
                                          <p:spTgt spid="1026"/>
                                        </p:tgtEl>
                                      </p:cBhvr>
                                      <p:to x="100000" y="90000"/>
                                    </p:animScale>
                                    <p:animScale>
                                      <p:cBhvr>
                                        <p:cTn id="49" dur="166" decel="50000">
                                          <p:stCondLst>
                                            <p:cond delay="1668"/>
                                          </p:stCondLst>
                                        </p:cTn>
                                        <p:tgtEl>
                                          <p:spTgt spid="1026"/>
                                        </p:tgtEl>
                                      </p:cBhvr>
                                      <p:to x="100000" y="100000"/>
                                    </p:animScale>
                                    <p:animScale>
                                      <p:cBhvr>
                                        <p:cTn id="50" dur="26">
                                          <p:stCondLst>
                                            <p:cond delay="1808"/>
                                          </p:stCondLst>
                                        </p:cTn>
                                        <p:tgtEl>
                                          <p:spTgt spid="1026"/>
                                        </p:tgtEl>
                                      </p:cBhvr>
                                      <p:to x="100000" y="95000"/>
                                    </p:animScale>
                                    <p:animScale>
                                      <p:cBhvr>
                                        <p:cTn id="51"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ETI\Desktop\РЕФЕРАТ\Презентация\2139888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0563"/>
            <a:ext cx="3312368" cy="5476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4206" y="690563"/>
            <a:ext cx="4104456" cy="5847755"/>
          </a:xfrm>
          <a:prstGeom prst="rect">
            <a:avLst/>
          </a:prstGeom>
          <a:noFill/>
        </p:spPr>
        <p:txBody>
          <a:bodyPr wrap="square" rtlCol="0">
            <a:spAutoFit/>
          </a:bodyPr>
          <a:lstStyle/>
          <a:p>
            <a:r>
              <a:rPr lang="ru-RU" sz="2200" dirty="0">
                <a:solidFill>
                  <a:schemeClr val="accent1">
                    <a:lumMod val="75000"/>
                  </a:schemeClr>
                </a:solidFill>
                <a:latin typeface="Times New Roman" panose="02020603050405020304" pitchFamily="18" charset="0"/>
                <a:cs typeface="Times New Roman" panose="02020603050405020304" pitchFamily="18" charset="0"/>
              </a:rPr>
              <a:t>В древнегреческой мифологии находим еще одно толкование термина «гигиена». У Асклепия (бога врачебного искусства) была дочь </a:t>
            </a:r>
            <a:r>
              <a:rPr lang="ru-RU" sz="2200" dirty="0" err="1">
                <a:solidFill>
                  <a:schemeClr val="accent1">
                    <a:lumMod val="75000"/>
                  </a:schemeClr>
                </a:solidFill>
                <a:latin typeface="Times New Roman" panose="02020603050405020304" pitchFamily="18" charset="0"/>
                <a:cs typeface="Times New Roman" panose="02020603050405020304" pitchFamily="18" charset="0"/>
              </a:rPr>
              <a:t>Гигиея</a:t>
            </a:r>
            <a:r>
              <a:rPr lang="ru-RU" sz="2200" dirty="0">
                <a:solidFill>
                  <a:schemeClr val="accent1">
                    <a:lumMod val="75000"/>
                  </a:schemeClr>
                </a:solidFill>
                <a:latin typeface="Times New Roman" panose="02020603050405020304" pitchFamily="18" charset="0"/>
                <a:cs typeface="Times New Roman" panose="02020603050405020304" pitchFamily="18" charset="0"/>
              </a:rPr>
              <a:t> – богиня здоровья. Она была воспета поэтами, запечатлена живописцами и скульпторами в прекрасных произведениях искусства.</a:t>
            </a:r>
          </a:p>
          <a:p>
            <a:r>
              <a:rPr lang="ru-RU" sz="2200" dirty="0">
                <a:solidFill>
                  <a:schemeClr val="accent1">
                    <a:lumMod val="75000"/>
                  </a:schemeClr>
                </a:solidFill>
                <a:latin typeface="Times New Roman" panose="02020603050405020304" pitchFamily="18" charset="0"/>
                <a:cs typeface="Times New Roman" panose="02020603050405020304" pitchFamily="18" charset="0"/>
              </a:rPr>
              <a:t>     В мифологии Гигиена – богиня здоровья. Отсюда гигиена, в широком смысле этого понятия, означает все правила, направленные на сохранение и поддержание здоровья</a:t>
            </a:r>
            <a:r>
              <a:rPr lang="ru-RU" sz="2200" dirty="0" smtClean="0">
                <a:solidFill>
                  <a:schemeClr val="accent1">
                    <a:lumMod val="75000"/>
                  </a:schemeClr>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359590333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0" fill="hold"/>
                                        <p:tgtEl>
                                          <p:spTgt spid="2050"/>
                                        </p:tgtEl>
                                        <p:attrNameLst>
                                          <p:attrName>ppt_w</p:attrName>
                                        </p:attrNameLst>
                                      </p:cBhvr>
                                      <p:tavLst>
                                        <p:tav tm="0" fmla="#ppt_w*sin(2.5*pi*$)">
                                          <p:val>
                                            <p:fltVal val="0"/>
                                          </p:val>
                                        </p:tav>
                                        <p:tav tm="100000">
                                          <p:val>
                                            <p:fltVal val="1"/>
                                          </p:val>
                                        </p:tav>
                                      </p:tavLst>
                                    </p:anim>
                                    <p:anim calcmode="lin" valueType="num">
                                      <p:cBhvr>
                                        <p:cTn id="8" dur="5000" fill="hold"/>
                                        <p:tgtEl>
                                          <p:spTgt spid="2050"/>
                                        </p:tgtEl>
                                        <p:attrNameLst>
                                          <p:attrName>ppt_h</p:attrName>
                                        </p:attrNameLst>
                                      </p:cBhvr>
                                      <p:tavLst>
                                        <p:tav tm="0">
                                          <p:val>
                                            <p:strVal val="#ppt_h"/>
                                          </p:val>
                                        </p:tav>
                                        <p:tav tm="100000">
                                          <p:val>
                                            <p:strVal val="#ppt_h"/>
                                          </p:val>
                                        </p:tav>
                                      </p:tavLst>
                                    </p:anim>
                                  </p:childTnLst>
                                </p:cTn>
                              </p:par>
                              <p:par>
                                <p:cTn id="9" presetID="8" presetClass="emph" presetSubtype="0" fill="hold" grpId="0" nodeType="withEffect">
                                  <p:stCondLst>
                                    <p:cond delay="0"/>
                                  </p:stCondLst>
                                  <p:childTnLst>
                                    <p:animRot by="21600000">
                                      <p:cBhvr>
                                        <p:cTn id="1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3928" y="620688"/>
            <a:ext cx="7560840" cy="830997"/>
          </a:xfrm>
          <a:prstGeom prst="rect">
            <a:avLst/>
          </a:prstGeom>
          <a:noFill/>
        </p:spPr>
        <p:txBody>
          <a:bodyPr wrap="square" rtlCol="0">
            <a:spAutoFit/>
          </a:bodyPr>
          <a:lstStyle/>
          <a:p>
            <a:pPr marL="342900" indent="-342900">
              <a:buFont typeface="Wingdings" panose="05000000000000000000" pitchFamily="2" charset="2"/>
              <a:buChar char="v"/>
            </a:pPr>
            <a:r>
              <a:rPr lang="ru-RU" sz="2400" dirty="0">
                <a:solidFill>
                  <a:schemeClr val="accent1">
                    <a:lumMod val="75000"/>
                  </a:schemeClr>
                </a:solidFill>
                <a:latin typeface="Times New Roman" panose="02020603050405020304" pitchFamily="18" charset="0"/>
                <a:cs typeface="Times New Roman" panose="02020603050405020304" pitchFamily="18" charset="0"/>
              </a:rPr>
              <a:t>Первое правило гигиены умственного труда - ритмичность работы.</a:t>
            </a: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899592" y="1556792"/>
            <a:ext cx="5724128" cy="2954655"/>
          </a:xfrm>
          <a:prstGeom prst="rect">
            <a:avLst/>
          </a:prstGeom>
        </p:spPr>
        <p:txBody>
          <a:bodyPr wrap="square">
            <a:spAutoFit/>
          </a:bodyPr>
          <a:lstStyle/>
          <a:p>
            <a:pPr marL="342900" indent="-342900">
              <a:buFont typeface="Wingdings" panose="05000000000000000000" pitchFamily="2" charset="2"/>
              <a:buChar char="v"/>
            </a:pPr>
            <a:r>
              <a:rPr lang="ru-RU" sz="2400" dirty="0">
                <a:solidFill>
                  <a:schemeClr val="accent1">
                    <a:lumMod val="75000"/>
                  </a:schemeClr>
                </a:solidFill>
                <a:latin typeface="Times New Roman" panose="02020603050405020304" pitchFamily="18" charset="0"/>
                <a:cs typeface="Times New Roman" panose="02020603050405020304" pitchFamily="18" charset="0"/>
              </a:rPr>
              <a:t>Второе правило гигиены умственного труда – наличие достаточного количества кислорода в помещении, где Вы работаете. Для этого нужны регулярные проветривания в течение 10 минут через каждые 90 минут занятий.</a:t>
            </a:r>
          </a:p>
          <a:p>
            <a:r>
              <a:rPr lang="ru-RU" dirty="0"/>
              <a:t>     </a:t>
            </a:r>
            <a:endParaRPr lang="ru-RU" dirty="0"/>
          </a:p>
        </p:txBody>
      </p:sp>
      <p:sp>
        <p:nvSpPr>
          <p:cNvPr id="8" name="TextBox 7"/>
          <p:cNvSpPr txBox="1"/>
          <p:nvPr/>
        </p:nvSpPr>
        <p:spPr>
          <a:xfrm>
            <a:off x="899592" y="4124979"/>
            <a:ext cx="5832648" cy="1846659"/>
          </a:xfrm>
          <a:prstGeom prst="rect">
            <a:avLst/>
          </a:prstGeom>
          <a:noFill/>
        </p:spPr>
        <p:txBody>
          <a:bodyPr wrap="square" rtlCol="0">
            <a:spAutoFit/>
          </a:bodyPr>
          <a:lstStyle/>
          <a:p>
            <a:pPr marL="342900" indent="-342900">
              <a:buFont typeface="Wingdings" panose="05000000000000000000" pitchFamily="2" charset="2"/>
              <a:buChar char="v"/>
            </a:pPr>
            <a:r>
              <a:rPr lang="ru-RU" sz="2400" dirty="0">
                <a:solidFill>
                  <a:schemeClr val="accent1">
                    <a:lumMod val="75000"/>
                  </a:schemeClr>
                </a:solidFill>
                <a:latin typeface="Times New Roman" panose="02020603050405020304" pitchFamily="18" charset="0"/>
                <a:cs typeface="Times New Roman" panose="02020603050405020304" pitchFamily="18" charset="0"/>
              </a:rPr>
              <a:t>Третье правило гигиены умственного труда - состоит в том, что из-за продолжительного сидения организм устает.</a:t>
            </a:r>
          </a:p>
          <a:p>
            <a:endParaRPr lang="ru-RU" dirty="0"/>
          </a:p>
        </p:txBody>
      </p:sp>
    </p:spTree>
    <p:extLst>
      <p:ext uri="{BB962C8B-B14F-4D97-AF65-F5344CB8AC3E}">
        <p14:creationId xmlns:p14="http://schemas.microsoft.com/office/powerpoint/2010/main" val="24744474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5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Scale>
                                      <p:cBhvr>
                                        <p:cTn id="2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
                                        </p:tgtEl>
                                        <p:attrNameLst>
                                          <p:attrName>ppt_x</p:attrName>
                                          <p:attrName>ppt_y</p:attrName>
                                        </p:attrNameLst>
                                      </p:cBhvr>
                                    </p:animMotion>
                                    <p:animEffect transition="in" filter="fade">
                                      <p:cBhvr>
                                        <p:cTn id="26" dur="1000"/>
                                        <p:tgtEl>
                                          <p:spTgt spid="5"/>
                                        </p:tgtEl>
                                      </p:cBhvr>
                                    </p:animEffect>
                                  </p:childTnLst>
                                </p:cTn>
                              </p:par>
                            </p:childTnLst>
                          </p:cTn>
                        </p:par>
                        <p:par>
                          <p:cTn id="27" fill="hold">
                            <p:stCondLst>
                              <p:cond delay="3000"/>
                            </p:stCondLst>
                            <p:childTnLst>
                              <p:par>
                                <p:cTn id="28" presetID="35"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style.rotation</p:attrName>
                                        </p:attrNameLst>
                                      </p:cBhvr>
                                      <p:tavLst>
                                        <p:tav tm="0">
                                          <p:val>
                                            <p:fltVal val="720"/>
                                          </p:val>
                                        </p:tav>
                                        <p:tav tm="100000">
                                          <p:val>
                                            <p:fltVal val="0"/>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 calcmode="lin" valueType="num">
                                      <p:cBhvr>
                                        <p:cTn id="3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5" y="908720"/>
            <a:ext cx="7344816" cy="2677656"/>
          </a:xfrm>
          <a:prstGeom prst="rect">
            <a:avLst/>
          </a:prstGeom>
          <a:noFill/>
        </p:spPr>
        <p:txBody>
          <a:bodyPr wrap="square" rtlCol="0">
            <a:spAutoFit/>
          </a:bodyPr>
          <a:lstStyle/>
          <a:p>
            <a:pPr marL="342900" indent="-342900">
              <a:buFont typeface="Wingdings" panose="05000000000000000000" pitchFamily="2" charset="2"/>
              <a:buChar char="v"/>
            </a:pPr>
            <a:r>
              <a:rPr lang="ru-RU" sz="2400" dirty="0">
                <a:solidFill>
                  <a:schemeClr val="accent1">
                    <a:lumMod val="75000"/>
                  </a:schemeClr>
                </a:solidFill>
                <a:latin typeface="Times New Roman" panose="02020603050405020304" pitchFamily="18" charset="0"/>
                <a:cs typeface="Times New Roman" panose="02020603050405020304" pitchFamily="18" charset="0"/>
              </a:rPr>
              <a:t>Четвертое правило гигиены умственного труда – освещенность. Лампа мощностью 40-60 ватт должна находиться на расстоянии 30 см от книги или рукописи слева. Абажур должен обязательно защищать глаза от прямого света лампочки. Рекомендуется иметь поверхность стола матовую, без бликов, лучше – </a:t>
            </a:r>
            <a:r>
              <a:rPr lang="ru-RU" sz="2400" dirty="0" smtClean="0">
                <a:solidFill>
                  <a:schemeClr val="accent1">
                    <a:lumMod val="75000"/>
                  </a:schemeClr>
                </a:solidFill>
                <a:latin typeface="Times New Roman" panose="02020603050405020304" pitchFamily="18" charset="0"/>
                <a:cs typeface="Times New Roman" panose="02020603050405020304" pitchFamily="18" charset="0"/>
              </a:rPr>
              <a:t>зеленую. </a:t>
            </a: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Рисунок 4" descr="C:\Users\SETI\Desktop\РЕФЕРАТ\28.11.2019\med_20170211042157.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586376"/>
            <a:ext cx="6192688" cy="2738596"/>
          </a:xfrm>
          <a:prstGeom prst="rect">
            <a:avLst/>
          </a:prstGeom>
          <a:noFill/>
          <a:ln>
            <a:noFill/>
          </a:ln>
        </p:spPr>
      </p:pic>
    </p:spTree>
    <p:extLst>
      <p:ext uri="{BB962C8B-B14F-4D97-AF65-F5344CB8AC3E}">
        <p14:creationId xmlns:p14="http://schemas.microsoft.com/office/powerpoint/2010/main" val="154536374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par>
                          <p:cTn id="11" fill="hold">
                            <p:stCondLst>
                              <p:cond delay="2000"/>
                            </p:stCondLst>
                            <p:childTnLst>
                              <p:par>
                                <p:cTn id="12" presetID="45"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473</TotalTime>
  <Words>506</Words>
  <Application>Microsoft Office PowerPoint</Application>
  <PresentationFormat>Экран (4:3)</PresentationFormat>
  <Paragraphs>39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Эркер</vt:lpstr>
      <vt:lpstr>ГИГИЕНА УМСТВЕННОГО ТРУДА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SETI</dc:creator>
  <cp:lastModifiedBy>SETI</cp:lastModifiedBy>
  <cp:revision>41</cp:revision>
  <dcterms:created xsi:type="dcterms:W3CDTF">2019-11-29T13:28:27Z</dcterms:created>
  <dcterms:modified xsi:type="dcterms:W3CDTF">2019-11-30T09:54:22Z</dcterms:modified>
</cp:coreProperties>
</file>