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29D6-5E74-4549-9C3D-D62921F067BA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D36F-7274-4EB7-9957-4D32DD9094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Причина смертности</a:t>
            </a:r>
          </a:p>
          <a:p>
            <a:endParaRPr lang="ru-RU" dirty="0"/>
          </a:p>
        </p:txBody>
      </p:sp>
      <p:pic>
        <p:nvPicPr>
          <p:cNvPr id="4" name="Picture 2" descr="C:\Users\Вячеслав\Desktop\РАЗРАБОТКИ 2016-2017\ЛЕКЦИЯ 6 АТЕРОСКЛЕРОЗ\1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3789040"/>
            <a:ext cx="6840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Лекция</a:t>
            </a:r>
            <a:endParaRPr lang="ru-RU" sz="5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algn="r"/>
            <a:r>
              <a:rPr lang="ru-RU" sz="66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«Атеросклероз»</a:t>
            </a:r>
          </a:p>
          <a:p>
            <a:pPr algn="r"/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Подготовила: </a:t>
            </a:r>
            <a:r>
              <a:rPr lang="ru-RU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Гнучевская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mbria" pitchFamily="18" charset="0"/>
              </a:rPr>
              <a:t> Е.В.</a:t>
            </a:r>
          </a:p>
          <a:p>
            <a:pPr algn="r"/>
            <a:endParaRPr lang="ru-RU" sz="1600" b="1" dirty="0" smtClean="0">
              <a:solidFill>
                <a:schemeClr val="bg1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mbria" pitchFamily="18" charset="0"/>
              </a:rPr>
              <a:t>Государственное бюджетное  профессиональное образовательное учреждение </a:t>
            </a:r>
            <a:br>
              <a:rPr lang="ru-R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mbria" pitchFamily="18" charset="0"/>
              </a:rPr>
              <a:t>«ЕЙСКИЙ МЕДИЦИНСКИЙ КОЛЛЕДЖ» </a:t>
            </a:r>
            <a:br>
              <a:rPr lang="ru-R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mbria" pitchFamily="18" charset="0"/>
              </a:rPr>
              <a:t>министерства здравоохранения Краснодарского края</a:t>
            </a:r>
            <a:endParaRPr lang="ru-RU" sz="1600" dirty="0">
              <a:solidFill>
                <a:schemeClr val="bg1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ячеслав\Desktop\КАРТИНКИ\2016-2017\Аневризма-аорты-может-быть-очень-опа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89489" cy="20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грудного   отдела   аорты 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Жалобы на жгучую боль в области груди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Повышается систолическое артериальное давление, актуальны головокружения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Глотание становится затрудненным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Раннее старение, что сочетается и с ранним появлением седины 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Вдоль наружного края радужки появляется характерная светлая полоска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На коже лица появляются жировики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ячеслав\Desktop\КАРТИНКИ\2016-2017\kak-ponizit-holesterin-v-ao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808312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брюшного отдела аорты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Боли в животе: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такие боли возникают после еды, характер проявления – приступообразный, ноющий. Как правило, они не слишком интенсивны, четкой локализацией не располагают. Исчезают такие боли через несколько часов самостоятельно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Нарушения пищеварения: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жалобы на вздутие живота, появление запоров и поносов и на снижение аппетита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Потеря веса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результат нарушения пищеварения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ячеслав\Desktop\КАРТИНКИ\2016-2017\ateroskleroz-sosudov-golovnogo-mozga-simptomy-i-le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56384" cy="1920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сосудов головного мозга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896544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Эпизодические приступы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«ишемической атаки»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: </a:t>
            </a:r>
          </a:p>
          <a:p>
            <a:pPr marL="0" indent="0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нарушения чувствительности, которые могут проявляться либо в ее снижении с одной из сторон тела, или в полной утрате</a:t>
            </a:r>
          </a:p>
          <a:p>
            <a:pPr marL="0" indent="0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отмечаются нарушения движений в форме парезов (частичное утрачивание мышечной силы) и параличей</a:t>
            </a:r>
          </a:p>
          <a:p>
            <a:pPr marL="0" indent="0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могут отмечаться нарушения слуха, зрения и речи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ячеслав\Desktop\КАРТИНКИ\2016-2017\ateroskleroz-sosudov-golovnogo-mozga-simptomy-i-lech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56384" cy="1920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сосудов головного мозга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9411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Расстройство высшей нервной деятельности в форме изменения  интеллектуальных способностей и памяти, изменений в характере (придирчивость, капризность и пр.), нарушения сна, развитие депрессивных состояний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Отсутствие адекватного лечения может привести к слабоумию (старческая деменция)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Инсульт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является наибольшей опасностью данного заболевания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ячеслав\Desktop\КАРТИНКИ\2016-2017\62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168352" cy="1647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 нижних конечностей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Боли, которые возникают при ходьбе в мышцах нижних конечностей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Симптом «перемежающейся хромоты» (периодические остановки во время ходьбы по причине возникающих болевых ощущений для снижения их интенсивности)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Выпадение волос, истончение и бледность кожи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Ногти  деформированы, становятся ломкими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Трофические язвы, гангрена нижних конечностей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ячеслав\Desktop\КАРТИНКИ\2016-2017\vzyatie-krovi-skolko-raz-pereodevat-perchatki-3488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65226" cy="1623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336704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Диагностические вмешательства при 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атеросклерозе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75252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Courier New" pitchFamily="49" charset="0"/>
              <a:buChar char="o"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Определение уровня липидов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после 30 лет: 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 smtClean="0"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общий холестерин (норма менее 5,0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ммоль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/л);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 холестерин ЛПНП (норма ниже 3,0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ммоль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/л);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 холестерин ЛПВП (норма выше 1,0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ммоль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/л (у мужчин) и выше 1,2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ммоль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/л (у женщин);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ЭКГ (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эхокардиография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) в сочетании с УЗИ аорты и сердца, а также со специальными нагрузочными тестами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Диагностические вмешательства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при 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Инвазивные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методы исследования (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коронарография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, ангиография)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Дуплексное сканирование, триплексное сканирование (исследованию подлежит кровоток посредством ультразвуковой визуализации сосудов)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МРТ (магнитно-резонансная томография), посредством которой производится визуализация атеросклеротических бляшек и стенок артерий</a:t>
            </a:r>
          </a:p>
          <a:p>
            <a:pPr>
              <a:buClr>
                <a:srgbClr val="C00000"/>
              </a:buClr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Лечебные вмешательства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при атеросклерозе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81128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Модификация образа жизни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Антиатеросклеротическая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  диета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Нормализация показателей массы тела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Физические нагрузки при атеросклерозе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Прекращение курения и употребления алкоголя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Медикаментозное лечение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Хирургическое лечение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Медикаментозная терапия 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rgbClr val="C00000"/>
                </a:solidFill>
                <a:latin typeface="Cambria" pitchFamily="18" charset="0"/>
              </a:rPr>
              <a:t>Статины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(обеспечивают возможность снижения холестерина наиболее эффективным образом за счет воздействия на процессы их производства самим организмом)</a:t>
            </a:r>
            <a:endParaRPr lang="ru-RU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rgbClr val="C00000"/>
                </a:solidFill>
                <a:latin typeface="Cambria" pitchFamily="18" charset="0"/>
              </a:rPr>
              <a:t>Фибраты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(препараты этой группы обеспечивают снижение синтеза собственных жиров организмом)</a:t>
            </a:r>
            <a:endParaRPr lang="ru-RU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rgbClr val="C00000"/>
                </a:solidFill>
                <a:latin typeface="Cambria" pitchFamily="18" charset="0"/>
              </a:rPr>
              <a:t>Секвестранты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 желчных кислот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(обеспечивают связывание и выведение из кишечника желчных кислот при снижении холестерина и жиров в клетках)</a:t>
            </a:r>
            <a:endParaRPr lang="ru-RU" sz="3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Никотиновая кислота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(обеспечение возможности за их счет снижения холестерина и 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триглицеридов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 в составе крови, а также повышения содержания липопротеидов с повышенной плотностью)</a:t>
            </a:r>
            <a:endParaRPr lang="ru-RU" sz="3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Особенности сестринского ухода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сестринского ухода  :</a:t>
            </a:r>
          </a:p>
          <a:p>
            <a:pPr lvl="0"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Обеспечение комплексного всестороннего ухода за пациентами и способность облегчить их страдания</a:t>
            </a:r>
          </a:p>
          <a:p>
            <a:pPr lvl="0"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Оказание помощи в реабилитации пациента и сохранение его здоровья</a:t>
            </a:r>
          </a:p>
          <a:p>
            <a:pPr lvl="0"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Использование профилактических мер, направленных на укрепление здоровья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План   лекции: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Современные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представления об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атеросклерозе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2. Причины атеросклероза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Основные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формы и клинические проявления атеросклероза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. Возможные осложнения  атеросклероза.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4. Лечебно-диагностические вмешательства  при атеросклерозе.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5. Особенности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сестринского ухода при атеросклерозе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6.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Профилактика атеросклероза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   ( первичная и вторичная)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ячеслав\Desktop\РАЗРАБОТКИ 2016-2017\ЛЕКЦИЯ 6 АТЕРОСКЛЕРОЗ\20654271-dieta-s-ponizhennym-soderzhaniem-holeste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88432" cy="158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Профилактика атеросклероза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Первичная</a:t>
            </a:r>
            <a:endParaRPr lang="ru-RU" sz="2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Контроль и достижение целевого уровня холестерина 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Отказ от курения, употребления алкоголя, приема наркотиков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Адекватный уровень физических нагрузок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Нормализация массы тела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 Ограничение эмоциональных перегрузок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Нормальные показатели глюкозы крови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Артериальное давление ниже 140/90 мм. 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рт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. ст.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Соблюдение принципов 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антиатеросклеротической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 диеты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20022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Профилактика атеросклероза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Cambria" pitchFamily="18" charset="0"/>
              </a:rPr>
              <a:t>Вторичная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Меры первичной профилактики      прием гипохолестеринемических препаратов (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статинов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),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антиагрегантов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(ацетилсалициловой кислоты)</a:t>
            </a:r>
          </a:p>
          <a:p>
            <a:endParaRPr lang="ru-RU" dirty="0"/>
          </a:p>
        </p:txBody>
      </p:sp>
      <p:pic>
        <p:nvPicPr>
          <p:cNvPr id="1026" name="Picture 2" descr="C:\Users\Вячеслав\Desktop\КАРТИНКИ\2016-2017\holester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240360" cy="2520280"/>
          </a:xfrm>
          <a:prstGeom prst="rect">
            <a:avLst/>
          </a:prstGeom>
          <a:noFill/>
        </p:spPr>
      </p:pic>
      <p:sp>
        <p:nvSpPr>
          <p:cNvPr id="7" name="Плюс 6"/>
          <p:cNvSpPr/>
          <p:nvPr/>
        </p:nvSpPr>
        <p:spPr>
          <a:xfrm>
            <a:off x="7452320" y="270892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ячеслав\Desktop\КАРТИНКИ\2016-2017\i (3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Cambria" pitchFamily="18" charset="0"/>
              </a:rPr>
              <a:t>Спасибо за внимание!</a:t>
            </a:r>
            <a:endParaRPr lang="ru-RU" sz="7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Черная АДАТА выдвижная\ГНУЧЕВСКАЯ\ЛЕКЦИИ 14-15 год-Куфтерина\№ 3-10 Кардиология\№ 6 + Атеросклероз\АТЕРОСКЛЕРОЗ фото\1343645626_petrushki.net_ateroskleroz-sosudov-beregite-golo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3240360" cy="227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марина\Desktop\Терапия\depositphotos_11977701_original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3240360" cy="233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Современные представления об атеросклерозе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mbria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АТЕРОСКЛЕРОЗ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– это распространенное прогрессирующее заболевание, поражающее крупные и средние артерии в результате накопления в них холестерина, образования атеросклеротической бляшки и  приводящее к нарушению кровоснабжения соответствующих органов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Современные представления об атеросклерозе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4" name="Picture 2" descr="C:\Users\Вячеслав\Desktop\WSR\MARSHAN_Feliks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004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5589240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Феликс </a:t>
            </a:r>
            <a:r>
              <a:rPr lang="ru-RU" sz="1600" b="1" dirty="0" err="1" smtClean="0">
                <a:latin typeface="Cambria" pitchFamily="18" charset="0"/>
              </a:rPr>
              <a:t>Маршан</a:t>
            </a:r>
            <a:r>
              <a:rPr lang="ru-RU" sz="1600" b="1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1846–1928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немецкий патолог и патологоанатом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2050" name="Picture 2" descr="C:\Users\Вячеслав\Desktop\РАЗРАБОТКИ 2016-2017\ЛЕКЦИЯ 6 АТЕРОСКЛЕРОЗ\Анич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528392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8063" y="5589240"/>
            <a:ext cx="2880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Н.Н. Аничков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1885-1964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доктор </a:t>
            </a:r>
            <a:r>
              <a:rPr lang="ru-RU" sz="1600" b="1" dirty="0">
                <a:latin typeface="Cambria" pitchFamily="18" charset="0"/>
              </a:rPr>
              <a:t>медицинских </a:t>
            </a:r>
            <a:r>
              <a:rPr lang="ru-RU" sz="1600" b="1" dirty="0" smtClean="0">
                <a:latin typeface="Cambria" pitchFamily="18" charset="0"/>
              </a:rPr>
              <a:t>наук, профессор, </a:t>
            </a:r>
            <a:r>
              <a:rPr lang="ru-RU" sz="1600" b="1" dirty="0">
                <a:latin typeface="Cambria" pitchFamily="18" charset="0"/>
              </a:rPr>
              <a:t>академик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88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000" b="1" dirty="0" err="1" smtClean="0">
                <a:solidFill>
                  <a:srgbClr val="C00000"/>
                </a:solidFill>
                <a:latin typeface="Cambria" pitchFamily="18" charset="0"/>
              </a:rPr>
              <a:t>Немодифицируемые</a:t>
            </a:r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 факторы риска</a:t>
            </a:r>
            <a:endParaRPr lang="ru-RU" sz="4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6612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Возраст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мужчины старше 45 лет и женщины старше 55 лет или с ранней менопаузой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Мужской пол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(мужчины раньше женщин на 10 лет заболевают атеросклерозом)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Наличие в семейном анамнезе случаев раннего атеросклероза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Семейные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гиперхолестеринемии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, имеющие генетическую основу. Инфаркт миокарда, инсульт, внезапная смерть у ближайших родственников в возрасте до 55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лет -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мужчины и 65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лет -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женщины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ина\Desktop\Терапия\bloodpres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9630" y="3356992"/>
            <a:ext cx="222485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Модифицируемые 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факторы 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риска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Образ жизни</a:t>
            </a: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злоупотребление жирной, богатой холестерином пищей, злоупотребление алкоголем, курение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Артериальная гипертензия</a:t>
            </a: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артериальное давление 140/90мм.рт.ст. и выше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Сахарный диабет: </a:t>
            </a:r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уровень глюкозы в крови натощак  более   6 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</a:rPr>
              <a:t>ммоль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/л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a_2467_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62714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Модифицируемые факторы риска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Гиперхолестеринемия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(повышение уровня холестерина в крови)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Абдоминальное ожирение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(объем талии у мужчин более102 см и более 88 см у женщин)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Гиподинамия ( низкая физическая активность)</a:t>
            </a:r>
            <a:endParaRPr lang="ru-RU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Инфекции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цитомегаловирусная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хламидийная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Причины   атеросклероза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040560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Нарушения липидного (жирового) обмена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Наследственный генетический фактор и факторы риска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Состояние сосудистой стенки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Главная роль в развитии атеросклероза принадлежит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липопротеинам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низкой плотности (ЛПНП)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, которые осуществляют транспорт холестерина из печени в клетки, его должно быть строго необходимое количество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ячеслав\Desktop\РАЗРАБОТКИ 2016-2017\ЛЕКЦИЯ 6 АТЕРОСКЛЕРОЗ\visokiy-holesterin-eto-skolko-12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45224"/>
            <a:ext cx="3096344" cy="1224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Причины   атеросклероза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Обратный транспорт холестерина из тканей в печень обеспечивают </a:t>
            </a:r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липопротеины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высокой плотности (ЛПВП)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– это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антиатерогенный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класс липопротеинов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Он очищает поверхность клеток от избытка холестерина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Повышение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уровня холестерина ЛПНП и </a:t>
            </a:r>
            <a:r>
              <a:rPr lang="ru-RU" b="1" dirty="0" smtClean="0">
                <a:latin typeface="Cambria" pitchFamily="18" charset="0"/>
              </a:rPr>
              <a:t>понижение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уровня холестерина ЛПВП увеличивает риск возникновения и развития атеросклероза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757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План   лекции:</vt:lpstr>
      <vt:lpstr>Современные представления об атеросклерозе</vt:lpstr>
      <vt:lpstr>Современные представления об атеросклерозе</vt:lpstr>
      <vt:lpstr> Немодифицируемые факторы риска</vt:lpstr>
      <vt:lpstr>Модифицируемые  факторы  риска</vt:lpstr>
      <vt:lpstr>Модифицируемые факторы риска</vt:lpstr>
      <vt:lpstr>Причины   атеросклероза</vt:lpstr>
      <vt:lpstr>Причины   атеросклероза</vt:lpstr>
      <vt:lpstr>Атеросклероз  грудного   отдела   аорты </vt:lpstr>
      <vt:lpstr>Атеросклероз  брюшного отдела аорты</vt:lpstr>
      <vt:lpstr>Атеросклероз  сосудов головного мозга</vt:lpstr>
      <vt:lpstr>Атеросклероз  сосудов головного мозга</vt:lpstr>
      <vt:lpstr>Атеросклероз нижних конечностей</vt:lpstr>
      <vt:lpstr>Диагностические вмешательства при  атеросклерозе</vt:lpstr>
      <vt:lpstr>Диагностические вмешательства  при  атеросклерозе</vt:lpstr>
      <vt:lpstr>Лечебные вмешательства  при атеросклерозе</vt:lpstr>
      <vt:lpstr>Медикаментозная терапия </vt:lpstr>
      <vt:lpstr>Особенности сестринского ухода</vt:lpstr>
      <vt:lpstr>Профилактика атеросклероза Первичная</vt:lpstr>
      <vt:lpstr>Профилактика атеросклероза Вторичная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Вячеслав Кривко</dc:creator>
  <cp:lastModifiedBy>Вячеслав Кривко</cp:lastModifiedBy>
  <cp:revision>1</cp:revision>
  <dcterms:created xsi:type="dcterms:W3CDTF">2019-10-25T16:59:48Z</dcterms:created>
  <dcterms:modified xsi:type="dcterms:W3CDTF">2019-10-25T17:08:30Z</dcterms:modified>
</cp:coreProperties>
</file>