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366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70" r:id="rId13"/>
    <p:sldId id="299" r:id="rId14"/>
    <p:sldId id="272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2405BF-D361-46F1-ACFF-E0847BFF41A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1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DFBAD2A-E2CD-4534-835A-E55C7C4B321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46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408A5E-2EA2-4379-B219-F349EE3D290F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74A1B5-CCBA-4947-A4EA-FB99F286F2B8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7CA1CB-821B-4534-9345-67BF82576D5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E82760-7FC2-419C-8BAB-9087DEF94B1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352BC5-1A48-48B9-A22D-77A46638B08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F2F0E6-AD8A-4693-8F54-7CE10DCE2E42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2C6D29-ACF8-4441-9F65-89E2E892160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AEC455-BB07-4129-B137-78D61210DF7E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9EBD99-FAE1-42D9-BF96-4B184C286F21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00DFC6-144C-49F6-9B51-E322F826A409}" type="slidenum">
              <a:rPr/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9AB4CC-C9E3-47FD-91BF-38138B737826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2883E5-3431-419D-86B2-35902512151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49B698-BCE2-4D21-A912-9C76DD8A656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C7B2F-5F7E-4B8C-A125-C1A305EA6DE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587F31-A797-47A2-8F1E-810174F7EF88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04388-F7F3-4037-9C13-C1B9B86F924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D78C6C-5BDB-494F-93C7-826978631C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0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F5A730-EB99-44A6-B374-31FD5F7ADA0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08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3048"/>
            <a:ext cx="2057400" cy="5857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3048"/>
            <a:ext cx="6019796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A6B9E-BB31-4467-91FC-84C82E2039B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90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58A85-C133-47E9-B3DA-C5E992D6986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28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CB68BC-F3A1-4191-9D81-54B026206D3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76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10159-6954-4B53-91A5-C93F7BB56E9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21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01B787-012F-43C9-9D6D-A00617BCA9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5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C644F2-0844-40E2-B85F-81B80724647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09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A553E-7449-4BB7-BD3E-CB7BF11E13F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69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92302D-7E38-416D-B3E5-74F6588A163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3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68E7B-286C-4117-ADF9-75B13EFB886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0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241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247436"/>
            <a:ext cx="2130122" cy="47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6964" y="6247436"/>
            <a:ext cx="2898364" cy="47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5964" y="6247436"/>
            <a:ext cx="2130122" cy="47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4B04C8-5740-4FFE-834C-97D8FC62063E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410" b="0" i="0" u="none" strike="noStrike" kern="1200" cap="none" spc="0" baseline="0">
          <a:solidFill>
            <a:srgbClr val="000000"/>
          </a:solidFill>
          <a:uFillTx/>
          <a:latin typeface="Times New Roman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285"/>
        </a:spcAft>
        <a:buNone/>
        <a:tabLst/>
        <a:defRPr lang="ru-RU" sz="2910" b="0" i="0" u="none" strike="noStrike" kern="1200" cap="none" spc="0" baseline="0">
          <a:solidFill>
            <a:srgbClr val="000000"/>
          </a:solidFill>
          <a:uFillTx/>
          <a:latin typeface="Times New Roman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/>
          <p:nvPr/>
        </p:nvSpPr>
        <p:spPr>
          <a:xfrm>
            <a:off x="986546" y="131042"/>
            <a:ext cx="7466039" cy="583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19" tIns="40681" rIns="81719" bIns="40681" anchor="t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00" b="0" i="0" u="none" strike="noStrike" kern="0" cap="none" spc="0" baseline="0">
                <a:solidFill>
                  <a:srgbClr val="000000"/>
                </a:solidFill>
                <a:uFillTx/>
                <a:latin typeface="Franklin Gothic Book" pitchFamily="18"/>
                <a:ea typeface="Microsoft YaHei" pitchFamily="2"/>
                <a:cs typeface="Mangal" pitchFamily="2"/>
              </a:rPr>
              <a:t>Государственное бюджетное профессиональное образовательное учреждение “Ейский медицинский колледж” министерства здравоохранения Краснодарского края</a:t>
            </a:r>
          </a:p>
        </p:txBody>
      </p:sp>
      <p:sp>
        <p:nvSpPr>
          <p:cNvPr id="3" name="TextShape 2"/>
          <p:cNvSpPr/>
          <p:nvPr/>
        </p:nvSpPr>
        <p:spPr>
          <a:xfrm>
            <a:off x="958821" y="1628802"/>
            <a:ext cx="7772043" cy="46085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719" tIns="40681" rIns="81719" bIns="40681" anchor="t" anchorCtr="0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МДК 02.01 Сестринский уход при различных заболеваниях и состояниях.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Практическое занятие №13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5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ТЕМА: «Особенности осуществления сестринского ухода за пациентами</a:t>
            </a:r>
            <a:r>
              <a:rPr lang="ru-RU" sz="25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 при термических повреждениях</a:t>
            </a:r>
            <a:r>
              <a:rPr lang="ru-RU" sz="25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»</a:t>
            </a:r>
            <a:endParaRPr lang="en-US" sz="2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5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Преподаватель: Огородничая Е.Ю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Ейск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Mangal" pitchFamily="2"/>
              </a:rPr>
              <a:t>2019</a:t>
            </a: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6619" y="3789035"/>
            <a:ext cx="2784960" cy="2555281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казание первой помощи при ожогах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043604" y="4005062"/>
            <a:ext cx="2555775" cy="256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4283964" y="3969520"/>
            <a:ext cx="3851553" cy="24862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0"/>
          <p:cNvSpPr txBox="1">
            <a:spLocks noGrp="1"/>
          </p:cNvSpPr>
          <p:nvPr>
            <p:ph type="title" idx="4294967295"/>
          </p:nvPr>
        </p:nvSpPr>
        <p:spPr>
          <a:xfrm>
            <a:off x="755577" y="208346"/>
            <a:ext cx="7929557" cy="505891"/>
          </a:xfrm>
        </p:spPr>
        <p:txBody>
          <a:bodyPr tIns="13322">
            <a:spAutoFit/>
          </a:bodyPr>
          <a:lstStyle/>
          <a:p>
            <a:pPr marL="12600" lvl="0">
              <a:spcBef>
                <a:spcPts val="105"/>
              </a:spcBef>
              <a:tabLst>
                <a:tab pos="5139000" algn="l"/>
              </a:tabLst>
            </a:pPr>
            <a:r>
              <a:rPr lang="ru-RU" sz="3200" b="1"/>
              <a:t>Оказание неотложной помощи при ожогах</a:t>
            </a:r>
          </a:p>
        </p:txBody>
      </p:sp>
      <p:sp>
        <p:nvSpPr>
          <p:cNvPr id="5" name="object 56"/>
          <p:cNvSpPr/>
          <p:nvPr/>
        </p:nvSpPr>
        <p:spPr>
          <a:xfrm>
            <a:off x="179515" y="714237"/>
            <a:ext cx="8749921" cy="27506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2" rIns="0" bIns="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SzPct val="45000"/>
              <a:buFont typeface="Arial" pitchFamily="32"/>
              <a:buChar char="•"/>
              <a:tabLst>
                <a:tab pos="1710001" algn="l"/>
                <a:tab pos="4963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Прекратить	действие термического агента на кожу</a:t>
            </a:r>
          </a:p>
          <a:p>
            <a:pPr marL="0" marR="5038" lvl="0" indent="0" algn="just" defTabSz="914400" rtl="0" fontAlgn="auto" hangingPunct="1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ct val="45000"/>
              <a:buFont typeface="Arial" pitchFamily="32"/>
              <a:buChar char="•"/>
              <a:tabLst>
                <a:tab pos="1710001" algn="l"/>
                <a:tab pos="4963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2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Охладить обожженные участки (пузырь со льдом  или  струя холодной воды – в течение 10-15 мин)  Наложить асептичекую повязку</a:t>
            </a:r>
          </a:p>
          <a:p>
            <a:pPr marL="0" marR="330839" lvl="0" indent="0" algn="l" defTabSz="914400" rtl="0" fontAlgn="auto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Arial" pitchFamily="32"/>
              <a:buChar char="•"/>
              <a:tabLst>
                <a:tab pos="1710001" algn="l"/>
                <a:tab pos="496331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Обезболивание и проведение противошоковой  терапии (инфузии реополиглюкина, рефортана,  гекодеза, желатиноля)</a:t>
            </a:r>
          </a:p>
          <a:p>
            <a:pPr marL="0" marR="330839" lvl="0" indent="0" algn="l" defTabSz="914400" rtl="0" fontAlgn="auto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SzPct val="45000"/>
              <a:buFont typeface="Arial" pitchFamily="32"/>
              <a:buChar char="•"/>
              <a:tabLst>
                <a:tab pos="148967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Доставка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пострадавшего в стационар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664" y="188640"/>
            <a:ext cx="5886404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600" marR="230401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Общее лечение ожогов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444" y="980730"/>
            <a:ext cx="8424934" cy="421910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600" marR="230401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Основой общего лечения ожогов является воздействие на:</a:t>
            </a:r>
          </a:p>
          <a:p>
            <a:pPr marL="12600" marR="230401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А) Борьба с болью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Б) Лечение ожогового шока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В) Лечение ожоговой токсемии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Г) Предупреждение и лечение септикотоксемии</a:t>
            </a:r>
          </a:p>
          <a:p>
            <a:pPr marL="12600" marR="0" lvl="0" indent="0" algn="ctr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25120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12600" marR="0" lvl="0" indent="0" algn="ctr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25120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Предупреждение и лечение септикотоксемии</a:t>
            </a: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25120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Осуществляется по двум направлениям:</a:t>
            </a:r>
          </a:p>
          <a:p>
            <a:pPr marL="469800" marR="0" lvl="0" indent="-4572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Char char="-"/>
              <a:tabLst>
                <a:tab pos="25120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антибактериальная терапия</a:t>
            </a:r>
          </a:p>
          <a:p>
            <a:pPr marL="469800" marR="0" lvl="0" indent="-45720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Char char="-"/>
              <a:tabLst>
                <a:tab pos="25120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стимуляция иммунной системы</a:t>
            </a:r>
          </a:p>
          <a:p>
            <a:pPr marL="12600" marR="230401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8"/>
          <p:cNvSpPr txBox="1">
            <a:spLocks noGrp="1"/>
          </p:cNvSpPr>
          <p:nvPr>
            <p:ph type="title" idx="4294967295"/>
          </p:nvPr>
        </p:nvSpPr>
        <p:spPr>
          <a:xfrm>
            <a:off x="244281" y="651510"/>
            <a:ext cx="8431490" cy="2598770"/>
          </a:xfrm>
        </p:spPr>
        <p:txBody>
          <a:bodyPr tIns="13322">
            <a:spAutoFit/>
          </a:bodyPr>
          <a:lstStyle/>
          <a:p>
            <a:pPr marL="12600" marR="5038" lvl="0">
              <a:spcBef>
                <a:spcPts val="105"/>
              </a:spcBef>
              <a:tabLst>
                <a:tab pos="1390683" algn="l"/>
                <a:tab pos="2236320" algn="l"/>
                <a:tab pos="3370322" algn="l"/>
                <a:tab pos="4604762" algn="l"/>
                <a:tab pos="4636803" algn="l"/>
                <a:tab pos="5996159" algn="l"/>
                <a:tab pos="6568921" algn="l"/>
              </a:tabLst>
            </a:pPr>
            <a:r>
              <a:rPr lang="ru-RU" sz="2800" b="1"/>
              <a:t>Местное лечение ожогов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начинают с первичной</a:t>
            </a:r>
            <a:br>
              <a:rPr lang="ru-RU" sz="2800"/>
            </a:br>
            <a:r>
              <a:rPr lang="ru-RU" sz="2800"/>
              <a:t>обработки ран  – обработки антисептиками, удалении отслоившегося эпидермиса,  и инородных тел (дермабразия). Крупные пузыри не удаляют, их подрезают у основания.</a:t>
            </a:r>
          </a:p>
        </p:txBody>
      </p:sp>
      <p:sp>
        <p:nvSpPr>
          <p:cNvPr id="3" name="object 90"/>
          <p:cNvSpPr/>
          <p:nvPr/>
        </p:nvSpPr>
        <p:spPr>
          <a:xfrm>
            <a:off x="-785881" y="2357277"/>
            <a:ext cx="10643762" cy="2264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tabLst>
                <a:tab pos="262620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5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44281" y="3528002"/>
            <a:ext cx="4785841" cy="2857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220071" y="3485912"/>
            <a:ext cx="3606951" cy="2941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583890" y="751344"/>
            <a:ext cx="8174516" cy="267765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а) закрытым способом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При ожогах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степени на рану накладываются мазевые повязки на водорастворимой основе. При развитии гнойных осложнений проводится дополнительный туалет и  накладываются влажно-высыхающие повязки.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4968602" y="4599669"/>
            <a:ext cx="1299993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Прямоугольник 7"/>
          <p:cNvSpPr/>
          <p:nvPr/>
        </p:nvSpPr>
        <p:spPr>
          <a:xfrm>
            <a:off x="738131" y="2814559"/>
            <a:ext cx="8163498" cy="22467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б) открытым способом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При ожогах </a:t>
            </a:r>
            <a:r>
              <a:rPr lang="en-US" sz="2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III </a:t>
            </a:r>
            <a:r>
              <a:rPr lang="ru-RU" sz="2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  </a:t>
            </a:r>
            <a:r>
              <a:rPr lang="en-US" sz="2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IV</a:t>
            </a:r>
            <a:r>
              <a:rPr lang="ru-RU" sz="2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степени используют протеолиптические ферменты, кератолитические средства.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ЕКРОТОМИ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 txBox="1">
            <a:spLocks noGrp="1"/>
          </p:cNvSpPr>
          <p:nvPr>
            <p:ph type="title" idx="4294967295"/>
          </p:nvPr>
        </p:nvSpPr>
        <p:spPr>
          <a:xfrm>
            <a:off x="1691676" y="188640"/>
            <a:ext cx="5357817" cy="505891"/>
          </a:xfrm>
        </p:spPr>
        <p:txBody>
          <a:bodyPr tIns="13322">
            <a:spAutoFit/>
          </a:bodyPr>
          <a:lstStyle/>
          <a:p>
            <a:pPr marL="12600" lvl="0">
              <a:spcBef>
                <a:spcPts val="105"/>
              </a:spcBef>
            </a:pPr>
            <a:r>
              <a:rPr lang="ru-RU" sz="3200" b="1"/>
              <a:t>Некротомия</a:t>
            </a:r>
          </a:p>
        </p:txBody>
      </p:sp>
      <p:sp>
        <p:nvSpPr>
          <p:cNvPr id="3" name="object 41"/>
          <p:cNvSpPr/>
          <p:nvPr/>
        </p:nvSpPr>
        <p:spPr>
          <a:xfrm>
            <a:off x="179515" y="857158"/>
            <a:ext cx="4608511" cy="550899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3322" rIns="0" bIns="0" anchor="t" anchorCtr="0" compatLnSpc="0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Проводятся при</a:t>
            </a:r>
          </a:p>
          <a:p>
            <a:pPr marL="12600" marR="735479" lvl="0" indent="0" algn="l" defTabSz="914400" rtl="0" fontAlgn="auto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формировании плотного  циркулярного некроза,  который как панцырем</a:t>
            </a:r>
          </a:p>
          <a:p>
            <a:pPr marL="12600" marR="735479" lvl="0" indent="0" algn="l" defTabSz="914400" rtl="0" fontAlgn="auto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охватывает конечности или</a:t>
            </a:r>
          </a:p>
          <a:p>
            <a:pPr marL="12600" marR="735479" lvl="0" indent="0" algn="l" defTabSz="914400" rtl="0" fontAlgn="auto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вызывает нарушения</a:t>
            </a:r>
          </a:p>
          <a:p>
            <a:pPr marL="12600" marR="735479" lvl="0" indent="0" algn="l" defTabSz="914400" rtl="0" fontAlgn="auto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None/>
              <a:tabLst>
                <a:tab pos="286056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кровобращения или дыхания</a:t>
            </a:r>
          </a:p>
          <a:p>
            <a:pPr marL="12600" marR="1010155" lvl="0" indent="0" algn="l" defTabSz="914400" rtl="0" fontAlgn="auto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14198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Некротомия кисти при  глубоком ожоге и</a:t>
            </a:r>
          </a:p>
          <a:p>
            <a:pPr marL="12600" marR="1010155" lvl="0" indent="0" algn="l" defTabSz="914400" rtl="0" fontAlgn="auto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14198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некротомия грудной клетки.</a:t>
            </a:r>
          </a:p>
        </p:txBody>
      </p:sp>
      <p:sp>
        <p:nvSpPr>
          <p:cNvPr id="4" name="object 42"/>
          <p:cNvSpPr/>
          <p:nvPr/>
        </p:nvSpPr>
        <p:spPr>
          <a:xfrm>
            <a:off x="4943603" y="857158"/>
            <a:ext cx="3984004" cy="291143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bject 43"/>
          <p:cNvSpPr/>
          <p:nvPr/>
        </p:nvSpPr>
        <p:spPr>
          <a:xfrm>
            <a:off x="4932035" y="3933053"/>
            <a:ext cx="3995571" cy="27085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4"/>
          <p:cNvSpPr txBox="1">
            <a:spLocks noGrp="1"/>
          </p:cNvSpPr>
          <p:nvPr>
            <p:ph type="title" idx="4294967295"/>
          </p:nvPr>
        </p:nvSpPr>
        <p:spPr>
          <a:xfrm>
            <a:off x="1403649" y="260649"/>
            <a:ext cx="6996110" cy="874495"/>
          </a:xfrm>
        </p:spPr>
        <p:txBody>
          <a:bodyPr tIns="12600">
            <a:spAutoFit/>
          </a:bodyPr>
          <a:lstStyle/>
          <a:p>
            <a:pPr marL="12600" lvl="0">
              <a:spcBef>
                <a:spcPts val="100"/>
              </a:spcBef>
            </a:pPr>
            <a:r>
              <a:rPr lang="ru-RU" sz="2800"/>
              <a:t>После некрэктомий образуются обширные раны, которые требуют их закрытия</a:t>
            </a:r>
          </a:p>
        </p:txBody>
      </p:sp>
      <p:sp>
        <p:nvSpPr>
          <p:cNvPr id="3" name="object 54"/>
          <p:cNvSpPr/>
          <p:nvPr/>
        </p:nvSpPr>
        <p:spPr>
          <a:xfrm>
            <a:off x="4790029" y="1340766"/>
            <a:ext cx="3958428" cy="26642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bject 55"/>
          <p:cNvSpPr/>
          <p:nvPr/>
        </p:nvSpPr>
        <p:spPr>
          <a:xfrm>
            <a:off x="4932035" y="4221089"/>
            <a:ext cx="3635535" cy="24925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209150" y="1120679"/>
            <a:ext cx="4434858" cy="42473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Для этой цели используют: </a:t>
            </a:r>
            <a:b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 Собственную кожу  (на снимке вверху момент взятия собственной кожи электродерматомом) </a:t>
            </a:r>
            <a:b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 Аллокожу (трупную)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 Ксенокожу (кожу свиньи на снимке внизу) </a:t>
            </a:r>
            <a:b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 Исскусственную кожу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следствия ожогов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0"/>
          <p:cNvSpPr txBox="1">
            <a:spLocks noGrp="1"/>
          </p:cNvSpPr>
          <p:nvPr>
            <p:ph type="title" idx="4294967295"/>
          </p:nvPr>
        </p:nvSpPr>
        <p:spPr>
          <a:xfrm>
            <a:off x="1164781" y="160202"/>
            <a:ext cx="6215067" cy="537118"/>
          </a:xfrm>
        </p:spPr>
        <p:txBody>
          <a:bodyPr tIns="12243">
            <a:spAutoFit/>
          </a:bodyPr>
          <a:lstStyle/>
          <a:p>
            <a:pPr marL="13322" lvl="0">
              <a:spcBef>
                <a:spcPts val="95"/>
              </a:spcBef>
            </a:pPr>
            <a:r>
              <a:rPr lang="ru-RU" b="1"/>
              <a:t>Последствия ожогов</a:t>
            </a:r>
          </a:p>
        </p:txBody>
      </p:sp>
      <p:sp>
        <p:nvSpPr>
          <p:cNvPr id="3" name="object 30"/>
          <p:cNvSpPr/>
          <p:nvPr/>
        </p:nvSpPr>
        <p:spPr>
          <a:xfrm>
            <a:off x="216356" y="2564901"/>
            <a:ext cx="4931706" cy="386469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utoShape 2"/>
          <p:cNvSpPr/>
          <p:nvPr/>
        </p:nvSpPr>
        <p:spPr>
          <a:xfrm>
            <a:off x="155521" y="-144356"/>
            <a:ext cx="304559" cy="3045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5580107" y="4149080"/>
            <a:ext cx="3301560" cy="252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4644009" y="1661099"/>
            <a:ext cx="3888723" cy="23400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11"/>
          <p:cNvSpPr/>
          <p:nvPr/>
        </p:nvSpPr>
        <p:spPr>
          <a:xfrm>
            <a:off x="170782" y="796360"/>
            <a:ext cx="5203475" cy="22467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Общирная гранулирующая рана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Изъязвление келлиодного рубца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Рубцовые контрактуры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ключение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99595" y="10524"/>
            <a:ext cx="7497759" cy="908054"/>
          </a:xfrm>
        </p:spPr>
        <p:txBody>
          <a:bodyPr/>
          <a:lstStyle/>
          <a:p>
            <a:pPr lvl="0"/>
            <a:r>
              <a:rPr lang="ru-RU" sz="3600" b="1"/>
              <a:t>Заключение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755577" y="980730"/>
            <a:ext cx="7745416" cy="5400675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3200"/>
              <a:t>В настоящее время для совершенствования медицинской помощи обожженным в России и во многих странах мира созданы специализированные центры и отделения. В них применяются современные методы обслуживания и лечения пациентов.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одержание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3115" y="213987"/>
            <a:ext cx="7497759" cy="993779"/>
          </a:xfrm>
        </p:spPr>
        <p:txBody>
          <a:bodyPr/>
          <a:lstStyle/>
          <a:p>
            <a:pPr lvl="0"/>
            <a:r>
              <a:rPr lang="ru-RU" sz="3600" b="1"/>
              <a:t>Цели учебного занятия:</a:t>
            </a:r>
            <a:r>
              <a:rPr lang="ru-RU" sz="3600"/>
              <a:t/>
            </a:r>
            <a:br>
              <a:rPr lang="ru-RU" sz="3600"/>
            </a:br>
            <a:endParaRPr lang="ru-RU" sz="3600" b="1"/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550843" y="1196748"/>
            <a:ext cx="8094607" cy="5400675"/>
          </a:xfrm>
        </p:spPr>
        <p:txBody>
          <a:bodyPr/>
          <a:lstStyle/>
          <a:p>
            <a:pPr lvl="0"/>
            <a:r>
              <a:rPr lang="ru-RU" sz="2000" u="sng"/>
              <a:t>Образовательная</a:t>
            </a:r>
            <a:r>
              <a:rPr lang="ru-RU" sz="2000"/>
              <a:t>:  </a:t>
            </a:r>
          </a:p>
          <a:p>
            <a:pPr marL="342900" lvl="0" indent="-342900">
              <a:buSzPct val="100000"/>
              <a:buChar char="-"/>
            </a:pPr>
            <a:r>
              <a:rPr lang="ru-RU" sz="2000"/>
              <a:t>обобщить и систематизировать знания о термических повреждениях, стадиях ожога, оказания неотложной помощи </a:t>
            </a:r>
          </a:p>
          <a:p>
            <a:pPr marL="342900" lvl="0" indent="-342900">
              <a:buSzPct val="100000"/>
              <a:buChar char="-"/>
            </a:pPr>
            <a:r>
              <a:rPr lang="ru-RU" sz="2000"/>
              <a:t>- углубить знания об организации и оказании сестринского ухода за пациентами при термических повреждениях</a:t>
            </a:r>
          </a:p>
          <a:p>
            <a:pPr lvl="0"/>
            <a:r>
              <a:rPr lang="ru-RU" sz="2000" u="sng"/>
              <a:t>Развивающая:</a:t>
            </a:r>
            <a:r>
              <a:rPr lang="ru-RU" sz="2000"/>
              <a:t> </a:t>
            </a:r>
          </a:p>
          <a:p>
            <a:pPr lvl="0"/>
            <a:r>
              <a:rPr lang="ru-RU" sz="2000"/>
              <a:t>-развить интерес обучающихся к данной теме, способствовать формированию клинического мышления, профессиональных умений;</a:t>
            </a:r>
          </a:p>
          <a:p>
            <a:pPr lvl="0"/>
            <a:r>
              <a:rPr lang="ru-RU" sz="2000" u="sng"/>
              <a:t>Воспитательная:</a:t>
            </a:r>
            <a:r>
              <a:rPr lang="ru-RU" sz="2000"/>
              <a:t> </a:t>
            </a:r>
          </a:p>
          <a:p>
            <a:pPr lvl="0"/>
            <a:r>
              <a:rPr lang="ru-RU" sz="2000"/>
              <a:t>-понимать сущность и социальную значимость будущей профессии, проявлять к ней устойчивый интерес</a:t>
            </a:r>
            <a:r>
              <a:rPr lang="ru-RU" sz="2000" b="1"/>
              <a:t>. </a:t>
            </a:r>
            <a:endParaRPr lang="ru-RU" sz="2000"/>
          </a:p>
          <a:p>
            <a:pPr lvl="0">
              <a:spcBef>
                <a:spcPts val="600"/>
              </a:spcBef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/>
              <a:t>Формируемые компетенции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/>
              <a:t>ПК 2.1. Представлять информацию в понятном для пациента виде, объяснять ему суть вмешательств.</a:t>
            </a:r>
          </a:p>
          <a:p>
            <a:pPr lvl="0"/>
            <a:r>
              <a:rPr lang="ru-RU" sz="2000"/>
              <a:t>ПК 2.2. Осуществлять лечебно-диагностические вмешательства, взаимодействуя с участниками лечебного процесса.</a:t>
            </a:r>
          </a:p>
          <a:p>
            <a:pPr lvl="0"/>
            <a:r>
              <a:rPr lang="ru-RU" sz="2000"/>
              <a:t>ПК 2.3. Сотрудничать со взаимодействующими организациями и службами</a:t>
            </a:r>
          </a:p>
          <a:p>
            <a:pPr lvl="0"/>
            <a:r>
              <a:rPr lang="ru-RU" sz="2000"/>
              <a:t>ПК 2.4. Применять медикаментозные средства в соответствии с правилами их использования</a:t>
            </a:r>
          </a:p>
          <a:p>
            <a:pPr lvl="0"/>
            <a:r>
              <a:rPr lang="ru-RU" sz="2000"/>
              <a:t>ПК 2.5. Соблюдать правила использования аппаратуры, оборудования и изделий медицинского назначения в ходе лечебно-диагностического процесса.</a:t>
            </a:r>
          </a:p>
          <a:p>
            <a:pPr lvl="0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ведение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3568" y="131289"/>
            <a:ext cx="7497759" cy="633414"/>
          </a:xfrm>
        </p:spPr>
        <p:txBody>
          <a:bodyPr/>
          <a:lstStyle/>
          <a:p>
            <a:pPr lvl="0"/>
            <a:r>
              <a:rPr lang="ru-RU" sz="3600" b="1"/>
              <a:t>Актуальность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755577" y="908721"/>
            <a:ext cx="7848596" cy="5705471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/>
              <a:t> </a:t>
            </a:r>
            <a:r>
              <a:rPr lang="ru-RU" sz="2800"/>
              <a:t>Ожоги — одно из самых распространённых в мире травматических поражений. Так, в России на 2017 год было зарегистрировано 507,6 тысяч человек, получивших различные ожоги. По количеству смертельных исходов ожоги уступают только травмам, полученным в автомобильных авариях. Лечение ожогов — трудное и многоплановое мероприятие: термические повреждения — одни из самых опасных, они приводят к разрушению сложных белков — основы клеток и тканей.</a:t>
            </a:r>
          </a:p>
          <a:p>
            <a:pPr lvl="0">
              <a:spcBef>
                <a:spcPts val="600"/>
              </a:spcBef>
            </a:pPr>
            <a:endParaRPr lang="ru-RU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жог (combustio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995937" y="3212973"/>
            <a:ext cx="4663119" cy="2930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22"/>
          <p:cNvSpPr txBox="1">
            <a:spLocks noGrp="1"/>
          </p:cNvSpPr>
          <p:nvPr>
            <p:ph type="title" idx="4294967295"/>
          </p:nvPr>
        </p:nvSpPr>
        <p:spPr>
          <a:xfrm>
            <a:off x="2378153" y="116631"/>
            <a:ext cx="4427533" cy="566717"/>
          </a:xfrm>
        </p:spPr>
        <p:txBody>
          <a:bodyPr tIns="12600">
            <a:spAutoFit/>
          </a:bodyPr>
          <a:lstStyle/>
          <a:p>
            <a:pPr marL="12600" lvl="0">
              <a:spcBef>
                <a:spcPts val="100"/>
              </a:spcBef>
            </a:pPr>
            <a:r>
              <a:rPr lang="ru-RU" sz="3600" b="1"/>
              <a:t>Ожог (combustio)</a:t>
            </a:r>
          </a:p>
        </p:txBody>
      </p:sp>
      <p:sp>
        <p:nvSpPr>
          <p:cNvPr id="4" name="object 31"/>
          <p:cNvSpPr/>
          <p:nvPr/>
        </p:nvSpPr>
        <p:spPr>
          <a:xfrm>
            <a:off x="395532" y="980730"/>
            <a:ext cx="8568952" cy="21257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60844" rIns="0" bIns="0" anchor="t" anchorCtr="0" compatLnSpc="0">
            <a:spAutoFit/>
          </a:bodyPr>
          <a:lstStyle/>
          <a:p>
            <a:pPr marL="12600" marR="609484" lvl="0" indent="0" algn="l" defTabSz="914400" rtl="0" fontAlgn="auto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tabLst>
                <a:tab pos="3795838" algn="l"/>
                <a:tab pos="498095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Это повреждение тканей  организма, возникающее в результате местного действия высокой температуры, а также химических веществ, электрического тока или  ионизирующего излучения.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96849" y="3212973"/>
            <a:ext cx="3306936" cy="293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Классификация ожогов: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4511832" y="4352470"/>
            <a:ext cx="3208547" cy="22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431825" y="1753746"/>
            <a:ext cx="2160032" cy="16200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ject 22"/>
          <p:cNvSpPr txBox="1">
            <a:spLocks noGrp="1"/>
          </p:cNvSpPr>
          <p:nvPr>
            <p:ph type="title" idx="4294967295"/>
          </p:nvPr>
        </p:nvSpPr>
        <p:spPr>
          <a:xfrm>
            <a:off x="1259631" y="102010"/>
            <a:ext cx="6929432" cy="566361"/>
          </a:xfrm>
        </p:spPr>
        <p:txBody>
          <a:bodyPr tIns="12243">
            <a:spAutoFit/>
          </a:bodyPr>
          <a:lstStyle/>
          <a:p>
            <a:pPr marL="12600" lvl="0">
              <a:spcBef>
                <a:spcPts val="95"/>
              </a:spcBef>
            </a:pPr>
            <a:r>
              <a:rPr lang="ru-RU" sz="3600" b="1"/>
              <a:t>Классификация ожогов:</a:t>
            </a:r>
          </a:p>
        </p:txBody>
      </p:sp>
      <p:sp>
        <p:nvSpPr>
          <p:cNvPr id="5" name="object 42"/>
          <p:cNvSpPr/>
          <p:nvPr/>
        </p:nvSpPr>
        <p:spPr>
          <a:xfrm>
            <a:off x="0" y="571317"/>
            <a:ext cx="10143722" cy="3666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738359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678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                  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(по характеру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повреждающего фактора)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alphaModFix/>
          </a:blip>
          <a:srcRect/>
          <a:stretch>
            <a:fillRect/>
          </a:stretch>
        </p:blipFill>
        <p:spPr>
          <a:xfrm>
            <a:off x="465786" y="1782732"/>
            <a:ext cx="2593439" cy="159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alphaModFix/>
          </a:blip>
          <a:srcRect/>
          <a:stretch>
            <a:fillRect/>
          </a:stretch>
        </p:blipFill>
        <p:spPr>
          <a:xfrm>
            <a:off x="6156179" y="1747464"/>
            <a:ext cx="2376260" cy="162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>
            <a:off x="796460" y="4517830"/>
            <a:ext cx="1856881" cy="16045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2943" y="1291553"/>
            <a:ext cx="2566281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Термические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62631" y="1321600"/>
            <a:ext cx="2142832" cy="5232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Химические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6440" y="989271"/>
            <a:ext cx="4572000" cy="8002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</a:b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Электрические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74523" y="3933053"/>
            <a:ext cx="1803123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Лучевые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6" y="3706136"/>
            <a:ext cx="4572000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Смешанные (термические +химические, лучевые + термические и т.д.)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Функционально активных частей тела (конечности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5"/>
          <p:cNvSpPr txBox="1">
            <a:spLocks noGrp="1"/>
          </p:cNvSpPr>
          <p:nvPr>
            <p:ph type="title" idx="4294967295"/>
          </p:nvPr>
        </p:nvSpPr>
        <p:spPr>
          <a:xfrm>
            <a:off x="0" y="822804"/>
            <a:ext cx="9144000" cy="321228"/>
          </a:xfrm>
        </p:spPr>
        <p:txBody>
          <a:bodyPr tIns="13322">
            <a:spAutoFit/>
          </a:bodyPr>
          <a:lstStyle/>
          <a:p>
            <a:pPr marL="12600" lvl="0">
              <a:spcBef>
                <a:spcPts val="105"/>
              </a:spcBef>
            </a:pPr>
            <a:r>
              <a:rPr lang="ru-RU" sz="2000" b="1"/>
              <a:t>Функционально активных частей тела (конечности)</a:t>
            </a:r>
          </a:p>
        </p:txBody>
      </p:sp>
      <p:sp>
        <p:nvSpPr>
          <p:cNvPr id="3" name="object 39"/>
          <p:cNvSpPr/>
          <p:nvPr/>
        </p:nvSpPr>
        <p:spPr>
          <a:xfrm>
            <a:off x="539550" y="1268757"/>
            <a:ext cx="9961290" cy="22906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09801" rIns="0" bIns="0" anchor="t" anchorCtr="0" compatLnSpc="0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Неподвижных частей (туловище)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Лица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>
                <a:tab pos="40550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Волосистой частиголовы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>
                <a:tab pos="40550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Верхних дыхательных путей       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>
                <a:tab pos="405504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Промежности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5796134" y="3036164"/>
            <a:ext cx="2908660" cy="342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63949" y="3645026"/>
            <a:ext cx="4759259" cy="2843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8"/>
          <p:cNvSpPr/>
          <p:nvPr/>
        </p:nvSpPr>
        <p:spPr>
          <a:xfrm>
            <a:off x="2678460" y="297966"/>
            <a:ext cx="4572000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738359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678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</a:t>
            </a:r>
            <a:r>
              <a:rPr lang="ru-RU" sz="20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 локализации)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9"/>
          <p:cNvSpPr/>
          <p:nvPr/>
        </p:nvSpPr>
        <p:spPr>
          <a:xfrm>
            <a:off x="251524" y="1177280"/>
            <a:ext cx="9961290" cy="164180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09801" rIns="0" bIns="0" anchor="t" anchorCtr="0" compatLnSpc="0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Поверхностные: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1 степень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– реактивные измениня эпидермиса (гиперемия кожи)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2 степень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– некроз эпидермиса (наличие серозных пузырей)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3А степень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– поверхностный некроз (до росткового слоя) дермы</a:t>
            </a:r>
          </a:p>
        </p:txBody>
      </p:sp>
      <p:sp>
        <p:nvSpPr>
          <p:cNvPr id="3" name="Прямоугольник 8"/>
          <p:cNvSpPr/>
          <p:nvPr/>
        </p:nvSpPr>
        <p:spPr>
          <a:xfrm>
            <a:off x="164683" y="437732"/>
            <a:ext cx="8640961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738359" marR="0" lvl="0" indent="0" algn="ctr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>
                <a:tab pos="36784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</a:t>
            </a:r>
            <a:r>
              <a:rPr lang="ru-RU" sz="20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 глубине поражения, классификация </a:t>
            </a:r>
            <a:r>
              <a:rPr lang="en-US" sz="20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XXVII </a:t>
            </a:r>
            <a:r>
              <a:rPr lang="ru-RU" sz="20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Всесоюзного съезда хирургов, 1961 г.)</a:t>
            </a:r>
          </a:p>
        </p:txBody>
      </p:sp>
      <p:sp>
        <p:nvSpPr>
          <p:cNvPr id="4" name="object 85"/>
          <p:cNvSpPr/>
          <p:nvPr/>
        </p:nvSpPr>
        <p:spPr>
          <a:xfrm>
            <a:off x="4254401" y="3214106"/>
            <a:ext cx="4875919" cy="32945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Прямоугольник 1"/>
          <p:cNvSpPr/>
          <p:nvPr/>
        </p:nvSpPr>
        <p:spPr>
          <a:xfrm>
            <a:off x="164683" y="3024304"/>
            <a:ext cx="4572000" cy="35317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Глубокие: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None/>
              <a:tabLst>
                <a:tab pos="326555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3Б степень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– некроз всех слоев дермы ( с волосяными луковицами, потовыми и сальными железами</a:t>
            </a:r>
            <a:b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24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4 степень </a:t>
            </a:r>
            <a:r>
              <a:rPr lang="ru-RU" sz="24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– некроз всей кожи и глубоколежащих тканей (подкожная клетчатка, мышцы, сухожилии, кости.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 площади поражения: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8"/>
          <p:cNvSpPr txBox="1">
            <a:spLocks noGrp="1"/>
          </p:cNvSpPr>
          <p:nvPr>
            <p:ph type="title" idx="4294967295"/>
          </p:nvPr>
        </p:nvSpPr>
        <p:spPr>
          <a:xfrm>
            <a:off x="1547667" y="27697"/>
            <a:ext cx="6718297" cy="689832"/>
          </a:xfrm>
        </p:spPr>
        <p:txBody>
          <a:bodyPr tIns="12600">
            <a:spAutoFit/>
          </a:bodyPr>
          <a:lstStyle/>
          <a:p>
            <a:pPr marL="12600" lvl="0">
              <a:spcBef>
                <a:spcPts val="100"/>
              </a:spcBef>
              <a:tabLst>
                <a:tab pos="1049401" algn="l"/>
                <a:tab pos="3714484" algn="l"/>
              </a:tabLst>
            </a:pPr>
            <a:r>
              <a:rPr lang="ru-RU" sz="4400" b="1"/>
              <a:t>По	площади	поражения:</a:t>
            </a:r>
          </a:p>
        </p:txBody>
      </p:sp>
      <p:sp>
        <p:nvSpPr>
          <p:cNvPr id="3" name="object 20"/>
          <p:cNvSpPr/>
          <p:nvPr/>
        </p:nvSpPr>
        <p:spPr>
          <a:xfrm>
            <a:off x="1883700" y="683349"/>
            <a:ext cx="6518519" cy="4391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243" rIns="0" bIns="0" anchor="t" anchorCtr="0" compatLnSpc="0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(Методы определения площади ожога)</a:t>
            </a:r>
          </a:p>
        </p:txBody>
      </p:sp>
      <p:sp>
        <p:nvSpPr>
          <p:cNvPr id="4" name="object 67"/>
          <p:cNvSpPr/>
          <p:nvPr/>
        </p:nvSpPr>
        <p:spPr>
          <a:xfrm>
            <a:off x="179515" y="1143000"/>
            <a:ext cx="4451875" cy="20230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12600" rIns="0" bIns="0" anchor="t" anchorCtr="0" compatLnSpc="0">
            <a:spAutoFit/>
          </a:bodyPr>
          <a:lstStyle/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Метод А.Уоллеса (1951) – 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«правило девяток»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(поверхность основных частей тела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кратная « 9»).</a:t>
            </a:r>
          </a:p>
          <a:p>
            <a:pPr marL="12600" marR="0" lvl="0" indent="0" algn="l" defTabSz="914400" rtl="0" fontAlgn="auto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Метод И.И. Глумова (1953) -</a:t>
            </a:r>
          </a:p>
          <a:p>
            <a:pPr marL="12600" marR="230401" lvl="0" indent="0" algn="l" defTabSz="914400" rtl="0" fontAlgn="auto" hangingPunct="1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«правило ладони» 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 площадь  ладони составляет 1%)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2"/>
            </a:endParaRPr>
          </a:p>
        </p:txBody>
      </p:sp>
      <p:sp>
        <p:nvSpPr>
          <p:cNvPr id="5" name="object 68"/>
          <p:cNvSpPr/>
          <p:nvPr/>
        </p:nvSpPr>
        <p:spPr>
          <a:xfrm>
            <a:off x="7452323" y="1185574"/>
            <a:ext cx="1620362" cy="22143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bject 69"/>
          <p:cNvSpPr/>
          <p:nvPr/>
        </p:nvSpPr>
        <p:spPr>
          <a:xfrm>
            <a:off x="4775399" y="1144911"/>
            <a:ext cx="2676915" cy="279005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bject 70"/>
          <p:cNvSpPr/>
          <p:nvPr/>
        </p:nvSpPr>
        <p:spPr>
          <a:xfrm>
            <a:off x="210129" y="3399931"/>
            <a:ext cx="2267382" cy="306860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3717035"/>
            <a:ext cx="6264691" cy="29649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2600" marR="230401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Схемы Г.Д. Вилявина –</a:t>
            </a:r>
          </a:p>
          <a:p>
            <a:pPr marL="12600" marR="295195" lvl="0" indent="0" algn="l" defTabSz="914400" rtl="0" fontAlgn="auto" hangingPunct="1">
              <a:lnSpc>
                <a:spcPct val="80000"/>
              </a:lnSpc>
              <a:spcBef>
                <a:spcPts val="1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использование штампов с  изображением силуэта человека  спереди и сзади </a:t>
            </a:r>
            <a:r>
              <a:rPr lang="ru-RU" sz="1800" b="1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(«скиццы»)  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разбитые на квадраты,</a:t>
            </a:r>
          </a:p>
          <a:p>
            <a:pPr marL="12600" marR="295195" lvl="0" indent="0" algn="l" defTabSz="914400" rtl="0" fontAlgn="auto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соответствующей площади тела.</a:t>
            </a:r>
          </a:p>
          <a:p>
            <a:pPr marL="0" marR="295195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Times New Roman" pitchFamily="2"/>
            </a:endParaRPr>
          </a:p>
          <a:p>
            <a:pPr marL="12600" marR="295195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Метод Б.Н. Постникова (1949)- на</a:t>
            </a:r>
          </a:p>
          <a:p>
            <a:pPr marL="12600" marR="295195" lvl="0" indent="0" algn="l" defTabSz="9144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ожоговую поверхность накладывают</a:t>
            </a:r>
          </a:p>
          <a:p>
            <a:pPr marL="12600" marR="359276" lvl="0" indent="0" algn="l" defTabSz="914400" rtl="0" fontAlgn="auto" hangingPunct="1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стерильный целофан, на который  наносятся контуры ожога и  высчитывается площадь при</a:t>
            </a:r>
          </a:p>
          <a:p>
            <a:pPr marL="12600" marR="359276" lvl="0" indent="0" algn="l" defTabSz="914400" rtl="0" fontAlgn="auto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Times New Roman" pitchFamily="18"/>
                <a:ea typeface="Microsoft YaHei" pitchFamily="2"/>
                <a:cs typeface="Times New Roman" pitchFamily="18"/>
              </a:rPr>
              <a:t>помощи миллиметровой бумаги.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587</TotalTime>
  <Words>634</Words>
  <Application>Microsoft Office PowerPoint</Application>
  <PresentationFormat>Экран (4:3)</PresentationFormat>
  <Paragraphs>116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</vt:lpstr>
      <vt:lpstr>Слайд 1</vt:lpstr>
      <vt:lpstr>Цели учебного занятия: </vt:lpstr>
      <vt:lpstr>Формируемые компетенции</vt:lpstr>
      <vt:lpstr>Актуальность</vt:lpstr>
      <vt:lpstr>Ожог (combustio)</vt:lpstr>
      <vt:lpstr>Классификация ожогов:</vt:lpstr>
      <vt:lpstr>Функционально активных частей тела (конечности)</vt:lpstr>
      <vt:lpstr>Слайд 8</vt:lpstr>
      <vt:lpstr>По площади поражения:</vt:lpstr>
      <vt:lpstr>Оказание неотложной помощи при ожогах</vt:lpstr>
      <vt:lpstr>Слайд 11</vt:lpstr>
      <vt:lpstr>Местное лечение ожогов начинают с первичной обработки ран  – обработки антисептиками, удалении отслоившегося эпидермиса,  и инородных тел (дермабразия). Крупные пузыри не удаляют, их подрезают у основания.</vt:lpstr>
      <vt:lpstr>Слайд 13</vt:lpstr>
      <vt:lpstr>Некротомия</vt:lpstr>
      <vt:lpstr>После некрэктомий образуются обширные раны, которые требуют их закрытия</vt:lpstr>
      <vt:lpstr>Последствия ожогов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2017-12-13T16:33:13Z</dcterms:created>
  <dcterms:modified xsi:type="dcterms:W3CDTF">2019-12-03T13:04:26Z</dcterms:modified>
</cp:coreProperties>
</file>