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1" r:id="rId3"/>
    <p:sldId id="275" r:id="rId4"/>
    <p:sldId id="257" r:id="rId5"/>
    <p:sldId id="258" r:id="rId6"/>
    <p:sldId id="259" r:id="rId7"/>
    <p:sldId id="262" r:id="rId8"/>
    <p:sldId id="267" r:id="rId9"/>
    <p:sldId id="264" r:id="rId10"/>
    <p:sldId id="263" r:id="rId11"/>
    <p:sldId id="265" r:id="rId12"/>
    <p:sldId id="268" r:id="rId13"/>
    <p:sldId id="270" r:id="rId14"/>
    <p:sldId id="278" r:id="rId15"/>
    <p:sldId id="280" r:id="rId16"/>
    <p:sldId id="27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20079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профессиональное образовательное учреждение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Ейский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медицинский колледж»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136904" cy="42484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Основы обороны государства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(лекция №5)</a:t>
            </a:r>
          </a:p>
          <a:p>
            <a:endParaRPr lang="ru-RU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Кокоев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И.Г.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pPr algn="ctr"/>
            <a:r>
              <a:rPr lang="ru-RU" b="1" dirty="0" smtClean="0"/>
              <a:t>Совет Федерации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Autofit/>
          </a:bodyPr>
          <a:lstStyle/>
          <a:p>
            <a:r>
              <a:rPr lang="ru-RU" dirty="0" smtClean="0"/>
              <a:t>Рассматривает расходы на оборону, установленные бюджетом, и федеральные законы в области обороны;</a:t>
            </a:r>
          </a:p>
          <a:p>
            <a:r>
              <a:rPr lang="ru-RU" dirty="0" smtClean="0"/>
              <a:t> утверждает указы Президента РФ о введении военного положения на территории страны;</a:t>
            </a:r>
          </a:p>
          <a:p>
            <a:r>
              <a:rPr lang="ru-RU" dirty="0" smtClean="0"/>
              <a:t> решает вопросы о возможности использования Вооруженных Сил РФ за пределами территории России.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Военная доктрина Российской Федерации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494404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/>
              <a:t>   </a:t>
            </a:r>
            <a:r>
              <a:rPr lang="ru-RU" sz="3600" dirty="0" smtClean="0"/>
              <a:t>представляет собой совокупность официальных взглядов (установок), определяющих военно-политические, </a:t>
            </a:r>
          </a:p>
          <a:p>
            <a:pPr algn="ctr">
              <a:buNone/>
            </a:pPr>
            <a:r>
              <a:rPr lang="ru-RU" sz="3600" dirty="0" smtClean="0"/>
              <a:t>   военно-стратегические и </a:t>
            </a:r>
          </a:p>
          <a:p>
            <a:pPr algn="ctr">
              <a:buNone/>
            </a:pPr>
            <a:r>
              <a:rPr lang="ru-RU" sz="3600" dirty="0" smtClean="0"/>
              <a:t>   военно-экономические основы обеспечения военной безопасности Российской Федерации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Вооруженные Силы РФ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dirty="0" smtClean="0"/>
              <a:t>   – это государственная военная организация, составляющая основу обороны страны, которая предназначена для отражения агрессии, направленной против РФ, для вооруженной защиты целостности и неприкосновенности территории РФ, а также для выполнения задач в соответствии с международными договорами РФ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Вид Вооруженных Сил 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900" b="1" dirty="0" smtClean="0"/>
              <a:t>   </a:t>
            </a:r>
            <a:r>
              <a:rPr lang="ru-RU" sz="4900" dirty="0" smtClean="0"/>
              <a:t>– это часть Вооруженных Сил государства, предназначенная для ведения военных действий в определенной сфере (на суше, на море, в воздушном и космическом пространстве).</a:t>
            </a:r>
          </a:p>
          <a:p>
            <a:pPr>
              <a:buNone/>
            </a:pPr>
            <a:r>
              <a:rPr lang="ru-RU" sz="4900" b="1" dirty="0" smtClean="0"/>
              <a:t>          </a:t>
            </a:r>
            <a:r>
              <a:rPr lang="ru-RU" sz="5700" b="1" dirty="0" smtClean="0"/>
              <a:t>Род войск </a:t>
            </a:r>
            <a:r>
              <a:rPr lang="ru-RU" sz="4900" dirty="0" smtClean="0"/>
              <a:t>- это </a:t>
            </a:r>
            <a:r>
              <a:rPr lang="ru-RU" sz="4900" dirty="0"/>
              <a:t>составная часть вида Вооруженных сил, включающая воинские формирования, которые имеют свойственные только им основные виды оружия и военную технику, а также владеют методами их боевого применения.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/>
          <a:lstStyle/>
          <a:p>
            <a:pPr algn="ctr"/>
            <a:r>
              <a:rPr lang="ru-RU" sz="4400" dirty="0" smtClean="0"/>
              <a:t>Сухопутные войска </a:t>
            </a:r>
            <a:r>
              <a:rPr lang="ru-RU" sz="2400" dirty="0" smtClean="0"/>
              <a:t>(вид)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Рода:</a:t>
            </a:r>
          </a:p>
          <a:p>
            <a:pPr>
              <a:buNone/>
            </a:pPr>
            <a:r>
              <a:rPr lang="ru-RU" dirty="0" smtClean="0"/>
              <a:t>мотострелковые, </a:t>
            </a:r>
          </a:p>
          <a:p>
            <a:pPr>
              <a:buNone/>
            </a:pPr>
            <a:r>
              <a:rPr lang="ru-RU" dirty="0" smtClean="0"/>
              <a:t>тан­ковые,</a:t>
            </a:r>
          </a:p>
          <a:p>
            <a:pPr>
              <a:buNone/>
            </a:pPr>
            <a:r>
              <a:rPr lang="ru-RU" dirty="0" smtClean="0"/>
              <a:t> ракетные войска и артиллерия,</a:t>
            </a:r>
          </a:p>
          <a:p>
            <a:pPr>
              <a:buNone/>
            </a:pPr>
            <a:r>
              <a:rPr lang="ru-RU" dirty="0" smtClean="0"/>
              <a:t> войска противовоздушной обороны (ПВО),</a:t>
            </a:r>
          </a:p>
          <a:p>
            <a:pPr>
              <a:buNone/>
            </a:pPr>
            <a:r>
              <a:rPr lang="ru-RU" dirty="0" smtClean="0"/>
              <a:t>армейская авиация, </a:t>
            </a:r>
          </a:p>
          <a:p>
            <a:pPr>
              <a:buNone/>
            </a:pPr>
            <a:r>
              <a:rPr lang="ru-RU" dirty="0" smtClean="0"/>
              <a:t>части и подразделения специальных войск, </a:t>
            </a:r>
          </a:p>
          <a:p>
            <a:pPr>
              <a:buNone/>
            </a:pPr>
            <a:r>
              <a:rPr lang="ru-RU" dirty="0" smtClean="0"/>
              <a:t>а также части и учреждения тыла.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484784"/>
            <a:ext cx="201622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Воздушно - Космические </a:t>
            </a:r>
            <a:r>
              <a:rPr lang="ru-RU" dirty="0" smtClean="0"/>
              <a:t>Силы </a:t>
            </a:r>
            <a:r>
              <a:rPr lang="ru-RU" sz="2400" dirty="0" smtClean="0"/>
              <a:t>(вид)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Рода:</a:t>
            </a:r>
          </a:p>
          <a:p>
            <a:pPr>
              <a:buNone/>
            </a:pPr>
            <a:r>
              <a:rPr lang="ru-RU" dirty="0" smtClean="0"/>
              <a:t>бомбардировочная, </a:t>
            </a:r>
          </a:p>
          <a:p>
            <a:pPr>
              <a:buNone/>
            </a:pPr>
            <a:r>
              <a:rPr lang="ru-RU" dirty="0"/>
              <a:t>истребительная,</a:t>
            </a:r>
          </a:p>
          <a:p>
            <a:pPr>
              <a:buNone/>
            </a:pPr>
            <a:r>
              <a:rPr lang="ru-RU" dirty="0" smtClean="0"/>
              <a:t>истребительно-бомбардировочная,</a:t>
            </a:r>
          </a:p>
          <a:p>
            <a:pPr>
              <a:buNone/>
            </a:pPr>
            <a:r>
              <a:rPr lang="ru-RU" dirty="0" smtClean="0"/>
              <a:t>штурмовая,</a:t>
            </a:r>
          </a:p>
          <a:p>
            <a:pPr>
              <a:buNone/>
            </a:pPr>
            <a:r>
              <a:rPr lang="ru-RU" dirty="0" smtClean="0"/>
              <a:t> разведывательная, </a:t>
            </a:r>
          </a:p>
          <a:p>
            <a:pPr>
              <a:buNone/>
            </a:pPr>
            <a:r>
              <a:rPr lang="ru-RU" dirty="0" smtClean="0"/>
              <a:t>противолодочная, </a:t>
            </a:r>
          </a:p>
          <a:p>
            <a:pPr>
              <a:buNone/>
            </a:pPr>
            <a:r>
              <a:rPr lang="ru-RU" dirty="0" smtClean="0"/>
              <a:t>военно-транспортная</a:t>
            </a:r>
          </a:p>
          <a:p>
            <a:pPr>
              <a:buNone/>
            </a:pPr>
            <a:r>
              <a:rPr lang="ru-RU" dirty="0" smtClean="0"/>
              <a:t> и специальная авиация.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96752"/>
            <a:ext cx="2448271" cy="165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Военно -морской флот </a:t>
            </a:r>
            <a:r>
              <a:rPr lang="ru-RU" sz="2400" dirty="0" smtClean="0"/>
              <a:t>(вид)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подводные,</a:t>
            </a:r>
          </a:p>
          <a:p>
            <a:pPr>
              <a:buNone/>
            </a:pPr>
            <a:r>
              <a:rPr lang="ru-RU" dirty="0" smtClean="0"/>
              <a:t> надводные силы,</a:t>
            </a:r>
          </a:p>
          <a:p>
            <a:pPr>
              <a:buNone/>
            </a:pPr>
            <a:r>
              <a:rPr lang="ru-RU" dirty="0" smtClean="0"/>
              <a:t> морская авиация, </a:t>
            </a:r>
          </a:p>
          <a:p>
            <a:pPr>
              <a:buNone/>
            </a:pPr>
            <a:r>
              <a:rPr lang="ru-RU" dirty="0" smtClean="0"/>
              <a:t>береговые ракетно-артиллерийские войска</a:t>
            </a:r>
          </a:p>
          <a:p>
            <a:pPr>
              <a:buNone/>
            </a:pPr>
            <a:r>
              <a:rPr lang="ru-RU" dirty="0" smtClean="0"/>
              <a:t>и морская пехота.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251770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</p:spPr>
        <p:txBody>
          <a:bodyPr/>
          <a:lstStyle/>
          <a:p>
            <a:pPr algn="ctr"/>
            <a:r>
              <a:rPr lang="ru-RU" b="1" dirty="0" smtClean="0"/>
              <a:t>Другие войска: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</a:t>
            </a:r>
            <a:r>
              <a:rPr lang="ru-RU" sz="2800" dirty="0" smtClean="0"/>
              <a:t>пограничные войска ФСБ РФ;</a:t>
            </a:r>
          </a:p>
          <a:p>
            <a:pPr>
              <a:buNone/>
            </a:pP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Национальная гвардия  МВД РФ;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железнодорожные войска РФ;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войска гражданской обороны (МЧС);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войска ФАПСИ.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8940" y="1209208"/>
            <a:ext cx="156186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8942" y="5445224"/>
            <a:ext cx="162081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4180" y="2228906"/>
            <a:ext cx="1556626" cy="982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8941" y="4293096"/>
            <a:ext cx="162081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1034" y="3211275"/>
            <a:ext cx="1556627" cy="111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136904" cy="43204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Правовые основы организации обороны Российской Федерации.</a:t>
            </a:r>
          </a:p>
          <a:p>
            <a:r>
              <a:rPr lang="ru-RU" dirty="0" smtClean="0"/>
              <a:t>Полномочия </a:t>
            </a:r>
            <a:r>
              <a:rPr lang="ru-RU" dirty="0"/>
              <a:t>органов </a:t>
            </a:r>
            <a:r>
              <a:rPr lang="ru-RU" dirty="0" smtClean="0"/>
              <a:t>власти Российской Федерации в области обороны.</a:t>
            </a:r>
            <a:endParaRPr lang="ru-RU" dirty="0"/>
          </a:p>
          <a:p>
            <a:r>
              <a:rPr lang="ru-RU" dirty="0" smtClean="0"/>
              <a:t>Структура </a:t>
            </a:r>
            <a:r>
              <a:rPr lang="ru-RU" dirty="0"/>
              <a:t>Вооруженных </a:t>
            </a:r>
            <a:r>
              <a:rPr lang="ru-RU" dirty="0" smtClean="0"/>
              <a:t>Сил Российской Федерации: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- Министерство обороны;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- другие войска.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334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Цели учебного занятия: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u="sng" dirty="0" smtClean="0"/>
              <a:t>Образовательная: </a:t>
            </a:r>
            <a:r>
              <a:rPr lang="ru-RU" dirty="0" smtClean="0"/>
              <a:t>ознакомить с</a:t>
            </a:r>
            <a:r>
              <a:rPr lang="en-US" dirty="0" smtClean="0"/>
              <a:t> </a:t>
            </a:r>
            <a:r>
              <a:rPr lang="ru-RU" dirty="0" smtClean="0"/>
              <a:t>военной организацией Российской Федерации и областью применения получаемых профессиональных знаний при исполнении обязанностей военной службы.</a:t>
            </a:r>
          </a:p>
          <a:p>
            <a:pPr algn="just">
              <a:buNone/>
            </a:pPr>
            <a:r>
              <a:rPr lang="ru-RU" u="sng" dirty="0" smtClean="0"/>
              <a:t>Развивающая: </a:t>
            </a:r>
            <a:r>
              <a:rPr lang="ru-RU" dirty="0" smtClean="0"/>
              <a:t>развивать внимание, аналитические качества мышления, навыки работы с источниками информации</a:t>
            </a:r>
          </a:p>
          <a:p>
            <a:pPr algn="just">
              <a:buNone/>
            </a:pPr>
            <a:r>
              <a:rPr lang="ru-RU" u="sng" dirty="0" smtClean="0"/>
              <a:t>Воспитательная: </a:t>
            </a:r>
            <a:r>
              <a:rPr lang="ru-RU" dirty="0" smtClean="0"/>
              <a:t>воспитывать профессионализм и ответственность</a:t>
            </a:r>
            <a:r>
              <a:rPr lang="en-US" dirty="0" smtClean="0"/>
              <a:t> </a:t>
            </a:r>
            <a:r>
              <a:rPr lang="ru-RU" dirty="0" smtClean="0"/>
              <a:t>при подготовке к исполнению обязанностей военной службы.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Оборона государства 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496944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/>
              <a:t>   </a:t>
            </a:r>
            <a:r>
              <a:rPr lang="ru-RU" sz="4000" dirty="0" smtClean="0"/>
              <a:t>-это система политических, экономических, социальных и правовых мер по подготовке к вооруженной защите и вооруженная защита Российской Федерации, целостности и неприкосновенности ее территории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9036496" cy="8382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Оборона  организуется и осуществляется в соответствии с:  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2856"/>
            <a:ext cx="8686800" cy="3947269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Конституцией Российской Федерации,</a:t>
            </a:r>
          </a:p>
          <a:p>
            <a:r>
              <a:rPr lang="ru-RU" sz="3600" dirty="0" smtClean="0"/>
              <a:t> Федеральным законом РФ  «Об обороне»,</a:t>
            </a:r>
          </a:p>
          <a:p>
            <a:r>
              <a:rPr lang="ru-RU" sz="3600" dirty="0" smtClean="0"/>
              <a:t> законами Российской Федерации, </a:t>
            </a:r>
          </a:p>
          <a:p>
            <a:r>
              <a:rPr lang="ru-RU" sz="3600" dirty="0" smtClean="0"/>
              <a:t>иными нормативными правовыми актами.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В целях обороны: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создаются Вооруженные Силы Российской Федерации и</a:t>
            </a:r>
          </a:p>
          <a:p>
            <a:pPr algn="ctr"/>
            <a:endParaRPr lang="ru-RU" sz="4800" dirty="0" smtClean="0"/>
          </a:p>
          <a:p>
            <a:r>
              <a:rPr lang="ru-RU" sz="4800" dirty="0" smtClean="0"/>
              <a:t>устанавливается </a:t>
            </a:r>
            <a:r>
              <a:rPr lang="ru-RU" sz="4800" dirty="0"/>
              <a:t>воинская обязанность граждан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299" y="2708920"/>
            <a:ext cx="144016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37" y="4869160"/>
            <a:ext cx="1353429" cy="165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Президент Российской Федерации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166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/>
              <a:t>является </a:t>
            </a:r>
            <a:r>
              <a:rPr lang="ru-RU" dirty="0" smtClean="0"/>
              <a:t>Верховным </a:t>
            </a:r>
            <a:r>
              <a:rPr lang="ru-RU" dirty="0"/>
              <a:t>Главнокомандующим Вооруженными Силами РФ</a:t>
            </a:r>
          </a:p>
          <a:p>
            <a:pPr>
              <a:buNone/>
            </a:pPr>
            <a:r>
              <a:rPr lang="ru-RU" dirty="0"/>
              <a:t>  -утверждает военную доктрину,</a:t>
            </a:r>
          </a:p>
          <a:p>
            <a:pPr>
              <a:buNone/>
            </a:pPr>
            <a:r>
              <a:rPr lang="ru-RU" dirty="0" smtClean="0"/>
              <a:t>  -формирует и возглавляет Совет Безопасности,</a:t>
            </a:r>
          </a:p>
          <a:p>
            <a:pPr>
              <a:buNone/>
            </a:pPr>
            <a:r>
              <a:rPr lang="ru-RU" dirty="0" smtClean="0"/>
              <a:t>  -назначает и освобождает высшее командование Вооруженных Сил РФ,</a:t>
            </a:r>
          </a:p>
          <a:p>
            <a:pPr>
              <a:buNone/>
            </a:pPr>
            <a:r>
              <a:rPr lang="ru-RU" dirty="0" smtClean="0"/>
              <a:t>  -присваивает высшие воинские </a:t>
            </a:r>
            <a:r>
              <a:rPr lang="ru-RU" sz="3600" dirty="0" smtClean="0"/>
              <a:t>звания.</a:t>
            </a:r>
          </a:p>
          <a:p>
            <a:pPr algn="ctr">
              <a:buNone/>
            </a:pPr>
            <a:r>
              <a:rPr lang="ru-RU" sz="3600" dirty="0" smtClean="0"/>
              <a:t>В </a:t>
            </a:r>
            <a:r>
              <a:rPr lang="ru-RU" sz="3600" dirty="0"/>
              <a:t>случае </a:t>
            </a:r>
            <a:r>
              <a:rPr lang="ru-RU" sz="3600" dirty="0" smtClean="0"/>
              <a:t>агрессии, направленной против РФ</a:t>
            </a:r>
          </a:p>
          <a:p>
            <a:pPr algn="ctr">
              <a:buNone/>
            </a:pPr>
            <a:r>
              <a:rPr lang="ru-RU" sz="3600" dirty="0" smtClean="0"/>
              <a:t> </a:t>
            </a:r>
            <a:r>
              <a:rPr lang="ru-RU" sz="3600" b="1" dirty="0" smtClean="0"/>
              <a:t>вводит военное положение</a:t>
            </a:r>
            <a:endParaRPr lang="ru-RU" sz="3600" b="1" dirty="0"/>
          </a:p>
          <a:p>
            <a:pPr>
              <a:buNone/>
            </a:pP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1412776"/>
            <a:ext cx="1557371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Правительство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утверждает положения о воинском учете, призыве на военную службу, подготовке граждан к военной службе, проведении военных сборов, военно-врачебной экспертизе, а также перечень военно-учетных специальностей; </a:t>
            </a:r>
          </a:p>
          <a:p>
            <a:pPr algn="just"/>
            <a:r>
              <a:rPr lang="ru-RU" sz="3600" dirty="0" smtClean="0"/>
              <a:t>определяет организацию, задачи и осуществляет общее планирование гражданской и территориальной обороны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Государственная Дума 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рассматривает расходы на оборону и</a:t>
            </a:r>
          </a:p>
          <a:p>
            <a:pPr algn="ctr"/>
            <a:r>
              <a:rPr lang="ru-RU" sz="5400" dirty="0" smtClean="0"/>
              <a:t> принимает законы в области обороны.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234</TotalTime>
  <Words>593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Государственное бюджетное профессиональное образовательное учреждение  «Ейский медицинский колледж»</vt:lpstr>
      <vt:lpstr>План лекции</vt:lpstr>
      <vt:lpstr>Цели учебного занятия: </vt:lpstr>
      <vt:lpstr>Оборона государства </vt:lpstr>
      <vt:lpstr>Оборона  организуется и осуществляется в соответствии с:  </vt:lpstr>
      <vt:lpstr>В целях обороны:</vt:lpstr>
      <vt:lpstr>Президент Российской Федерации </vt:lpstr>
      <vt:lpstr>Правительство РФ</vt:lpstr>
      <vt:lpstr>Государственная Дума </vt:lpstr>
      <vt:lpstr>Совет Федерации </vt:lpstr>
      <vt:lpstr>Военная доктрина Российской Федерации </vt:lpstr>
      <vt:lpstr>Вооруженные Силы РФ </vt:lpstr>
      <vt:lpstr>Вид Вооруженных Сил </vt:lpstr>
      <vt:lpstr>Сухопутные войска (вид)</vt:lpstr>
      <vt:lpstr>Воздушно - Космические Силы (вид)</vt:lpstr>
      <vt:lpstr>Военно -морской флот (вид) </vt:lpstr>
      <vt:lpstr>Другие войска: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военной службы и обороны государства</dc:title>
  <cp:lastModifiedBy>User</cp:lastModifiedBy>
  <cp:revision>27</cp:revision>
  <dcterms:modified xsi:type="dcterms:W3CDTF">2019-12-03T13:04:50Z</dcterms:modified>
</cp:coreProperties>
</file>