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1" r:id="rId4"/>
    <p:sldId id="257" r:id="rId5"/>
    <p:sldId id="260" r:id="rId6"/>
    <p:sldId id="263" r:id="rId7"/>
    <p:sldId id="264" r:id="rId8"/>
    <p:sldId id="265" r:id="rId9"/>
    <p:sldId id="266" r:id="rId10"/>
    <p:sldId id="267" r:id="rId11"/>
    <p:sldId id="271" r:id="rId12"/>
    <p:sldId id="270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29FB67-81AF-476B-975F-240EB212E0CF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38027E-D362-4185-8134-0B9286F75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500174"/>
            <a:ext cx="8429684" cy="36433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Философия древнего востока.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Лекция №3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</a:t>
            </a:r>
            <a:br>
              <a:rPr lang="ru-RU" sz="2400" dirty="0" smtClean="0"/>
            </a:br>
            <a:r>
              <a:rPr lang="ru-RU" sz="2400" dirty="0" smtClean="0"/>
              <a:t>           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    </a:t>
            </a:r>
            <a:r>
              <a:rPr lang="ru-RU" sz="1800" dirty="0" smtClean="0"/>
              <a:t>Разработана</a:t>
            </a:r>
            <a:r>
              <a:rPr lang="ru-RU" sz="2400" dirty="0" smtClean="0"/>
              <a:t> </a:t>
            </a:r>
            <a:r>
              <a:rPr lang="ru-RU" sz="1800" dirty="0" smtClean="0"/>
              <a:t>преподавателем </a:t>
            </a:r>
            <a:r>
              <a:rPr lang="ru-RU" sz="1800" dirty="0" err="1" smtClean="0"/>
              <a:t>кокоевой</a:t>
            </a:r>
            <a:r>
              <a:rPr lang="ru-RU" sz="1800" dirty="0" smtClean="0"/>
              <a:t> е.г.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482042" cy="7143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 Государственное  бюджетное профессиональное образовательное учреждение «</a:t>
            </a:r>
            <a:r>
              <a:rPr lang="ru-RU" dirty="0" err="1" smtClean="0"/>
              <a:t>Ейский</a:t>
            </a:r>
            <a:r>
              <a:rPr lang="ru-RU" dirty="0" smtClean="0"/>
              <a:t> медицинский колледж»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ФИЛОСОФИЯ ДРЕВНЕЙ ИНДИИ. </a:t>
            </a:r>
            <a:br>
              <a:rPr lang="ru-RU" sz="2800" dirty="0" smtClean="0"/>
            </a:br>
            <a:r>
              <a:rPr lang="ru-RU" sz="2800" dirty="0" smtClean="0"/>
              <a:t>Индуистский период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Ранний период индуизма представлен в эпосах "Махабхарата" и "Рамаяна", где описывается происхождение мира из "космического яйца, порожденного силой тепла в первозданных водах". В нем рождается демиург Брахма, который творит Вселенную из материала этого яйца. Сотворив Вселенную, Брахма определяет течение времени, создает смерть для спасения земли от перенаселения. Затем Брахма создает государство и законы, делит людей на сословия, определяет порядок вступления в браки. </a:t>
            </a:r>
          </a:p>
          <a:p>
            <a:r>
              <a:rPr lang="ru-RU" dirty="0" smtClean="0"/>
              <a:t>По мере развития индуизма Брахма уступает центральное место Вишну, который отождествляется с космической душой. Складывается концепция майи Вишну. Майя - это присущая Вишну энергия, материализованная в первозданных водах, из которых возникает мир. Вселенная рассматривается как иллюзорное проявление майи. </a:t>
            </a:r>
            <a:br>
              <a:rPr lang="ru-RU" dirty="0" smtClean="0"/>
            </a:br>
            <a:r>
              <a:rPr lang="ru-RU" dirty="0" smtClean="0"/>
              <a:t>Шива символизирует единство аскетического и эротического начал. Хотя Шива и представляет функцию разрушения, эта функция имеет творческий аспект. В мире непрерывных изменений разрушение предшествует творению и обуславливает его.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0_fc0b_ee35f29a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92906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5714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Философия Древнего Китая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929067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мнению древнекитайских философов - мир возник из хаоса. Утверждалось, что два духа: </a:t>
            </a:r>
            <a:r>
              <a:rPr lang="ru-RU" b="1" dirty="0" err="1" smtClean="0"/>
              <a:t>инь</a:t>
            </a:r>
            <a:r>
              <a:rPr lang="ru-RU" dirty="0" smtClean="0"/>
              <a:t> (женское начало) и </a:t>
            </a:r>
            <a:r>
              <a:rPr lang="ru-RU" b="1" dirty="0" err="1" smtClean="0"/>
              <a:t>янь</a:t>
            </a:r>
            <a:r>
              <a:rPr lang="ru-RU" dirty="0" smtClean="0"/>
              <a:t> (мужское начало) упорядочили бесформенный хаос, породив при этом мир.</a:t>
            </a:r>
          </a:p>
          <a:p>
            <a:r>
              <a:rPr lang="ru-RU" dirty="0" smtClean="0"/>
              <a:t>В начале I-го тысячелетия до нашей эры формируется натурфилософская концепция. Предполагается существование некоего эфира, состоящего из материальных частиц </a:t>
            </a:r>
            <a:r>
              <a:rPr lang="ru-RU" b="1" dirty="0" err="1" smtClean="0"/>
              <a:t>ци</a:t>
            </a:r>
            <a:r>
              <a:rPr lang="ru-RU" dirty="0" smtClean="0"/>
              <a:t>. В результате воздействия на этот эфир духов </a:t>
            </a:r>
            <a:r>
              <a:rPr lang="ru-RU" dirty="0" err="1" smtClean="0"/>
              <a:t>инь</a:t>
            </a:r>
            <a:r>
              <a:rPr lang="ru-RU" dirty="0" smtClean="0"/>
              <a:t> и </a:t>
            </a:r>
            <a:r>
              <a:rPr lang="ru-RU" dirty="0" err="1" smtClean="0"/>
              <a:t>янь</a:t>
            </a:r>
            <a:r>
              <a:rPr lang="ru-RU" dirty="0" smtClean="0"/>
              <a:t>, получаются тяжёлые, женские частицы – </a:t>
            </a:r>
            <a:r>
              <a:rPr lang="ru-RU" b="1" dirty="0" err="1" smtClean="0"/>
              <a:t>инь-ци</a:t>
            </a:r>
            <a:r>
              <a:rPr lang="ru-RU" dirty="0" smtClean="0"/>
              <a:t> и мужские, лёгкие частицы – </a:t>
            </a:r>
            <a:r>
              <a:rPr lang="ru-RU" b="1" dirty="0" err="1" smtClean="0"/>
              <a:t>янь-ци</a:t>
            </a:r>
            <a:r>
              <a:rPr lang="ru-RU" dirty="0" smtClean="0"/>
              <a:t>. Эти частицы порождают пять первоначал, из которых формируется всё существующее: Вода, Огонь, Дерево, Металл, Земля.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/>
          </a:bodyPr>
          <a:lstStyle/>
          <a:p>
            <a:r>
              <a:rPr lang="ru-RU" dirty="0" smtClean="0"/>
              <a:t>Философия Древнего Китая.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философских взглядах древнего Китая складывается представление о </a:t>
            </a:r>
            <a:r>
              <a:rPr lang="ru-RU" sz="1800" b="1" dirty="0" smtClean="0"/>
              <a:t>Дао</a:t>
            </a:r>
            <a:r>
              <a:rPr lang="ru-RU" sz="1800" dirty="0" smtClean="0"/>
              <a:t>. Дао – это безличная мировая закономерность, которой подчиняются и природа, и люди</a:t>
            </a:r>
          </a:p>
          <a:p>
            <a:r>
              <a:rPr lang="ru-RU" sz="1800" dirty="0" smtClean="0"/>
              <a:t>В VI-III-ем веках до нашей эры в жизни Китая происходят значительные изменения. Высокими темпами развивается сельское хозяйство, применяются новейшие орудия труда и инструменты, появляется частная собственность на землю, начинаются социальная борьба и войны между государствами. Древнейший Китай включал в себя 24 княжества, но уже к </a:t>
            </a:r>
            <a:r>
              <a:rPr lang="ru-RU" sz="1800" dirty="0" err="1" smtClean="0"/>
              <a:t>I-ому</a:t>
            </a:r>
            <a:r>
              <a:rPr lang="ru-RU" sz="1800" dirty="0" smtClean="0"/>
              <a:t> тысячелетию до нашей эры в Китае насчитывалось 156 княжеств.</a:t>
            </a:r>
          </a:p>
          <a:p>
            <a:r>
              <a:rPr lang="ru-RU" sz="1800" dirty="0" smtClean="0"/>
              <a:t>Все эти причины повлияли на древнекитайскую культуру и философию, обусловив борьбу различных философско-политических школ. Китайские философы в основном занимались проблемой достижения порядка в обществе.</a:t>
            </a:r>
          </a:p>
          <a:p>
            <a:r>
              <a:rPr lang="ru-RU" sz="1800" dirty="0" smtClean="0"/>
              <a:t>Наиболее влиятельными философско-политическими школами были последователи следующих учений: </a:t>
            </a:r>
          </a:p>
          <a:p>
            <a:pPr>
              <a:buNone/>
            </a:pPr>
            <a:r>
              <a:rPr lang="ru-RU" sz="1800" dirty="0" smtClean="0"/>
              <a:t>                   - Даосизм</a:t>
            </a:r>
          </a:p>
          <a:p>
            <a:pPr>
              <a:buNone/>
            </a:pPr>
            <a:r>
              <a:rPr lang="ru-RU" sz="1800" dirty="0" smtClean="0"/>
              <a:t>                   - Конфуцианство</a:t>
            </a:r>
          </a:p>
          <a:p>
            <a:pPr>
              <a:buNone/>
            </a:pPr>
            <a:r>
              <a:rPr lang="ru-RU" sz="1800" dirty="0" smtClean="0"/>
              <a:t>                   - </a:t>
            </a:r>
            <a:r>
              <a:rPr lang="ru-RU" sz="1800" dirty="0" err="1" smtClean="0"/>
              <a:t>Моизм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- Мин-цзя</a:t>
            </a:r>
          </a:p>
          <a:p>
            <a:pPr>
              <a:buNone/>
            </a:pPr>
            <a:r>
              <a:rPr lang="ru-RU" sz="1800" dirty="0" smtClean="0"/>
              <a:t>                   - </a:t>
            </a:r>
            <a:r>
              <a:rPr lang="ru-RU" sz="1800" dirty="0" err="1" smtClean="0"/>
              <a:t>Фа-цзя</a:t>
            </a:r>
            <a:r>
              <a:rPr lang="ru-RU" sz="1800" dirty="0" smtClean="0"/>
              <a:t> 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Философия Древнего Китая.</a:t>
            </a:r>
            <a:br>
              <a:rPr lang="ru-RU" sz="3200" b="1" dirty="0" smtClean="0"/>
            </a:br>
            <a:r>
              <a:rPr lang="ru-RU" sz="3200" b="1" dirty="0" smtClean="0"/>
              <a:t>Даосизм.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991600" cy="57864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Центральное понятие учения даосизма – Дао – всеобщая закономерность мира, первооснова и завершение всего существующего. Дао вечно, безымянно, бестелесно и бесформенно, неисчерпаемо и бесконечно в своём движении. Дао присутствует во всех материальных вещах и приводит к изменениям этих вещей, превращая вещи в их противоположности.</a:t>
            </a:r>
          </a:p>
          <a:p>
            <a:r>
              <a:rPr lang="ru-RU" dirty="0" smtClean="0"/>
              <a:t>Даосизм признаёт самостоятельность действий человека. Причина всех невзгод, считают последователи даосизма, это нарушение действия Дао. Следовательно, чтобы избавиться от невзгод – нужно отказаться от всего достигнутого.</a:t>
            </a:r>
          </a:p>
          <a:p>
            <a:r>
              <a:rPr lang="ru-RU" dirty="0" smtClean="0"/>
              <a:t>Учение даосизма склоняется к фаталистической точке зрения: люди не должны противодействовать действию Дао, так как их усилия могут привести к обратным, нежелательным результатам.</a:t>
            </a:r>
          </a:p>
          <a:p>
            <a:r>
              <a:rPr lang="ru-RU" dirty="0" smtClean="0"/>
              <a:t>Разумное поведение, согласно даосизму, это стремление к спокойствию, к умеренности. В основу концепции управления даосизм полагает </a:t>
            </a:r>
            <a:r>
              <a:rPr lang="ru-RU" b="1" dirty="0" smtClean="0"/>
              <a:t>концепцию</a:t>
            </a:r>
            <a:r>
              <a:rPr lang="ru-RU" dirty="0" smtClean="0"/>
              <a:t> «</a:t>
            </a:r>
            <a:r>
              <a:rPr lang="ru-RU" b="1" dirty="0" err="1" smtClean="0"/>
              <a:t>недеяния</a:t>
            </a:r>
            <a:r>
              <a:rPr lang="ru-RU" dirty="0" smtClean="0"/>
              <a:t>» </a:t>
            </a:r>
            <a:r>
              <a:rPr lang="ru-RU" b="1" dirty="0" smtClean="0"/>
              <a:t>(«невмешательства»)</a:t>
            </a:r>
          </a:p>
          <a:p>
            <a:r>
              <a:rPr lang="ru-RU" dirty="0" smtClean="0"/>
              <a:t>Познание для последователей учения Дао не имеет значения, так как они считают, что чем больше человек знает, тем дальше он уходит от истинного Дао.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Философия Древнего Китая.</a:t>
            </a:r>
            <a:br>
              <a:rPr lang="ru-RU" b="1" dirty="0" smtClean="0"/>
            </a:br>
            <a:r>
              <a:rPr lang="ru-RU" b="1" dirty="0" smtClean="0"/>
              <a:t>Конфуцианство.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Основателем конфуцианства является </a:t>
            </a:r>
            <a:r>
              <a:rPr lang="ru-RU" sz="1800" i="1" dirty="0" err="1" smtClean="0"/>
              <a:t>Кун-Цзы</a:t>
            </a:r>
            <a:r>
              <a:rPr lang="ru-RU" sz="1800" dirty="0" smtClean="0"/>
              <a:t> (Конфуций), живший в 551-479-ом годах до нашей эры.</a:t>
            </a:r>
          </a:p>
          <a:p>
            <a:r>
              <a:rPr lang="ru-RU" sz="1800" i="1" dirty="0" err="1" smtClean="0"/>
              <a:t>Кун-Цзы</a:t>
            </a:r>
            <a:r>
              <a:rPr lang="ru-RU" sz="1800" dirty="0" smtClean="0"/>
              <a:t> основал идею </a:t>
            </a:r>
            <a:r>
              <a:rPr lang="ru-RU" sz="1800" b="1" dirty="0" smtClean="0"/>
              <a:t>«исправления имён»</a:t>
            </a:r>
            <a:r>
              <a:rPr lang="ru-RU" sz="1800" dirty="0" smtClean="0"/>
              <a:t>. Это идея состояла в том, чтобы попытаться привести явления к их былым значениям. При всех отклонениях от нормы, считал Конфуций, следует обязательно к ней вернуться.</a:t>
            </a:r>
          </a:p>
          <a:p>
            <a:r>
              <a:rPr lang="ru-RU" sz="1800" dirty="0" smtClean="0"/>
              <a:t>Конфуций считал, что ключ к управлению народом находится в </a:t>
            </a:r>
            <a:r>
              <a:rPr lang="ru-RU" sz="1800" u="sng" dirty="0" smtClean="0"/>
              <a:t>силе нравственного примера вышестоящих граждан нижестоящим</a:t>
            </a:r>
            <a:r>
              <a:rPr lang="ru-RU" sz="1800" dirty="0" smtClean="0"/>
              <a:t>.</a:t>
            </a:r>
          </a:p>
          <a:p>
            <a:r>
              <a:rPr lang="ru-RU" sz="1800" i="1" dirty="0" err="1" smtClean="0"/>
              <a:t>Кун-Цзы</a:t>
            </a:r>
            <a:r>
              <a:rPr lang="ru-RU" sz="1800" dirty="0" smtClean="0"/>
              <a:t> стремится к устранению следующих </a:t>
            </a:r>
            <a:r>
              <a:rPr lang="ru-RU" sz="1800" u="sng" dirty="0" smtClean="0"/>
              <a:t>четырёх зол: </a:t>
            </a:r>
            <a:r>
              <a:rPr lang="ru-RU" sz="1800" i="1" dirty="0" smtClean="0">
                <a:latin typeface="Bookman Old Style" pitchFamily="18" charset="0"/>
              </a:rPr>
              <a:t>жестокости, грубости, разбоя, жадности.</a:t>
            </a:r>
          </a:p>
          <a:p>
            <a:r>
              <a:rPr lang="ru-RU" sz="1800" dirty="0" smtClean="0"/>
              <a:t>В конфуцианской философии подчёркивается идея </a:t>
            </a:r>
            <a:r>
              <a:rPr lang="ru-RU" sz="1800" dirty="0" err="1" smtClean="0"/>
              <a:t>чжун</a:t>
            </a:r>
            <a:r>
              <a:rPr lang="ru-RU" sz="1800" dirty="0" smtClean="0"/>
              <a:t> («преданность») – идея покорности. Также подчеркивалась необходимость почитать правителя, родителей и старших братьев младшими.</a:t>
            </a:r>
          </a:p>
          <a:p>
            <a:r>
              <a:rPr lang="ru-RU" sz="1800" dirty="0" smtClean="0"/>
              <a:t>Конфуций выдвинул идею о том, что люди по своей природе близки друг другу, что люди обладают врождённым знанием, которое он считал «высшим знанием». Также люди имеют другие виды знания, полученные в ходе обучения и в непосредственном опыте.</a:t>
            </a:r>
          </a:p>
          <a:p>
            <a:r>
              <a:rPr lang="ru-RU" sz="1800" dirty="0" smtClean="0"/>
              <a:t>О важности обучения Конфуций говорит: «Учиться и не размышлять – напрасно терять время, размышлять и не учиться – губительно». Также он считал, что необходимо «изучать старое, чтобы познавать новое».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Философия Древнего Китая. </a:t>
            </a:r>
            <a:br>
              <a:rPr lang="ru-RU" b="1" dirty="0" smtClean="0"/>
            </a:br>
            <a:r>
              <a:rPr lang="ru-RU" b="1" dirty="0" err="1" smtClean="0"/>
              <a:t>Моизм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r>
              <a:rPr lang="ru-RU" sz="1700" dirty="0" smtClean="0"/>
              <a:t>Основатель философии </a:t>
            </a:r>
            <a:r>
              <a:rPr lang="ru-RU" sz="1700" dirty="0" err="1" smtClean="0"/>
              <a:t>моизма</a:t>
            </a:r>
            <a:r>
              <a:rPr lang="ru-RU" sz="1700" dirty="0" smtClean="0"/>
              <a:t> является </a:t>
            </a:r>
            <a:r>
              <a:rPr lang="ru-RU" sz="1700" i="1" dirty="0" smtClean="0"/>
              <a:t>Мо </a:t>
            </a:r>
            <a:r>
              <a:rPr lang="ru-RU" sz="1700" i="1" dirty="0" err="1" smtClean="0"/>
              <a:t>Ди</a:t>
            </a:r>
            <a:r>
              <a:rPr lang="ru-RU" sz="1700" dirty="0" smtClean="0"/>
              <a:t> (</a:t>
            </a:r>
            <a:r>
              <a:rPr lang="ru-RU" sz="1700" i="1" dirty="0" err="1" smtClean="0"/>
              <a:t>Мо-Цзы</a:t>
            </a:r>
            <a:r>
              <a:rPr lang="ru-RU" sz="1700" dirty="0" smtClean="0"/>
              <a:t>), живший в 479-400-ом годах до нашей эры.</a:t>
            </a:r>
          </a:p>
          <a:p>
            <a:r>
              <a:rPr lang="ru-RU" sz="1700" dirty="0" smtClean="0"/>
              <a:t>Как и Конфуций, одной из основных идей </a:t>
            </a:r>
            <a:r>
              <a:rPr lang="ru-RU" sz="1700" i="1" dirty="0" err="1" smtClean="0"/>
              <a:t>Мо-Цзы</a:t>
            </a:r>
            <a:r>
              <a:rPr lang="ru-RU" sz="1700" dirty="0" smtClean="0"/>
              <a:t> считает идею любви к небу. Воля неба – это всеобщая любовь и взаимная выгода. </a:t>
            </a:r>
            <a:r>
              <a:rPr lang="ru-RU" sz="1700" i="1" dirty="0" err="1" smtClean="0"/>
              <a:t>Мо-Цзы</a:t>
            </a:r>
            <a:r>
              <a:rPr lang="ru-RU" sz="1700" dirty="0" smtClean="0"/>
              <a:t> в принципе отвергает влияние судьбы на жизнь человека, показывая наиболее уязвимое место конфуцианского учения: «Требовать, чтобы люди учились, и утверждать, что есть судьба, это всё равно, что приказать человеку уложить волосы и тут же сбить с него шапку».</a:t>
            </a:r>
          </a:p>
          <a:p>
            <a:r>
              <a:rPr lang="ru-RU" sz="1700" i="1" dirty="0" err="1" smtClean="0"/>
              <a:t>Мо-Цзы</a:t>
            </a:r>
            <a:r>
              <a:rPr lang="ru-RU" sz="1700" dirty="0" smtClean="0"/>
              <a:t>, как и </a:t>
            </a:r>
            <a:r>
              <a:rPr lang="ru-RU" sz="1700" i="1" dirty="0" err="1" smtClean="0"/>
              <a:t>Кун-Цзы</a:t>
            </a:r>
            <a:r>
              <a:rPr lang="ru-RU" sz="1700" dirty="0" smtClean="0"/>
              <a:t>, близки интересы народа. Он утверждал, что правители должны любить народ и заботиться о нём.</a:t>
            </a:r>
          </a:p>
          <a:p>
            <a:r>
              <a:rPr lang="ru-RU" sz="1700" i="1" dirty="0" err="1" smtClean="0"/>
              <a:t>Мо-Цзы</a:t>
            </a:r>
            <a:r>
              <a:rPr lang="ru-RU" sz="1700" dirty="0" smtClean="0"/>
              <a:t> и его сторонники предложили комплекс принципов поведения людей: «почитание мудрости», «почитание единства», «всеобщая любовь», «принцип против нападений», «принцип за экономию в доходах», «принцип против музыки и увеселений» и так далее…</a:t>
            </a:r>
          </a:p>
          <a:p>
            <a:r>
              <a:rPr lang="ru-RU" sz="1700" dirty="0" err="1" smtClean="0"/>
              <a:t>Моисты</a:t>
            </a:r>
            <a:r>
              <a:rPr lang="ru-RU" sz="1700" dirty="0" smtClean="0"/>
              <a:t> первыми начали изучать процесс познания. Они выступили против учения Конфуция о врождённом знании. Последователи </a:t>
            </a:r>
            <a:r>
              <a:rPr lang="ru-RU" sz="1700" i="1" dirty="0" err="1" smtClean="0"/>
              <a:t>Мо-Цзы</a:t>
            </a:r>
            <a:r>
              <a:rPr lang="ru-RU" sz="1700" dirty="0" smtClean="0"/>
              <a:t> считали, что человек обладает не врождённым знанием, а врождённой способностью познания. </a:t>
            </a:r>
            <a:r>
              <a:rPr lang="ru-RU" sz="1700" dirty="0" err="1" smtClean="0"/>
              <a:t>Моисты</a:t>
            </a:r>
            <a:r>
              <a:rPr lang="ru-RU" sz="1700" dirty="0" smtClean="0"/>
              <a:t> впервые в китайской философии выделили и дали определения философским категориям: вещь, бытие и небытие, знание, разум, пространство и время, и многим другим.… К примеру определение разума, данное </a:t>
            </a:r>
            <a:r>
              <a:rPr lang="ru-RU" sz="1700" dirty="0" err="1" smtClean="0"/>
              <a:t>моистами</a:t>
            </a:r>
            <a:r>
              <a:rPr lang="ru-RU" sz="1700" dirty="0" smtClean="0"/>
              <a:t>, выглядит следующим образом: «Разум – это понимание сущности вещей».</a:t>
            </a:r>
          </a:p>
          <a:p>
            <a:r>
              <a:rPr lang="ru-RU" sz="1700" dirty="0" smtClean="0"/>
              <a:t>Поздние </a:t>
            </a:r>
            <a:r>
              <a:rPr lang="ru-RU" sz="1700" dirty="0" err="1" smtClean="0"/>
              <a:t>моисты</a:t>
            </a:r>
            <a:r>
              <a:rPr lang="ru-RU" sz="1700" dirty="0" smtClean="0"/>
              <a:t> разрабатывали правила ведения спора</a:t>
            </a:r>
            <a:r>
              <a:rPr lang="ru-RU" sz="1900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Философия Древнего Китая. </a:t>
            </a:r>
            <a:br>
              <a:rPr lang="ru-RU" b="1" dirty="0" smtClean="0"/>
            </a:br>
            <a:r>
              <a:rPr lang="ru-RU" b="1" dirty="0" smtClean="0"/>
              <a:t>Мин-цзя (школа имён).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91600" cy="55721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Эта логико-софистическая школа сформировалась в IV-III-ем веках до нашей эры.</a:t>
            </a:r>
          </a:p>
          <a:p>
            <a:r>
              <a:rPr lang="ru-RU" dirty="0" smtClean="0"/>
              <a:t>Идеей последователей Мин-цзя была следующая идея: В обществе происходят изменения и старые «имена» перестают соответствовать новому содержанию – «начинают враждовать между собой названия и сущность вещей». Считалось, что непристойные, беспутные речи приводят к утрате смысла имени (</a:t>
            </a:r>
            <a:r>
              <a:rPr lang="ru-RU" dirty="0" err="1" smtClean="0"/>
              <a:t>Инь</a:t>
            </a:r>
            <a:r>
              <a:rPr lang="ru-RU" dirty="0" smtClean="0"/>
              <a:t> </a:t>
            </a:r>
            <a:r>
              <a:rPr lang="ru-RU" dirty="0" err="1" smtClean="0"/>
              <a:t>Вэнь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Представители школы считали, что понятия глубже охватывают существенное в вещах, чем чувственные представления.</a:t>
            </a:r>
          </a:p>
          <a:p>
            <a:r>
              <a:rPr lang="ru-RU" dirty="0" smtClean="0"/>
              <a:t>Последователи учения </a:t>
            </a:r>
            <a:r>
              <a:rPr lang="ru-RU" dirty="0" err="1" smtClean="0"/>
              <a:t>мин-цзя</a:t>
            </a:r>
            <a:r>
              <a:rPr lang="ru-RU" dirty="0" smtClean="0"/>
              <a:t> много занимались анализом значений понятий. Но постепенно дискуссия о значениях понятий принимает софистический характер. В итоге они приходят к выводу о невозможности достижения истины.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Философия Древнего Китая.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err="1" smtClean="0"/>
              <a:t>Фа-цзя</a:t>
            </a:r>
            <a:r>
              <a:rPr lang="ru-RU" b="1" dirty="0" smtClean="0"/>
              <a:t> (Легисты).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Autofit/>
          </a:bodyPr>
          <a:lstStyle/>
          <a:p>
            <a:r>
              <a:rPr lang="ru-RU" sz="1800" dirty="0" smtClean="0"/>
              <a:t>Школа легистов сформировалась в </a:t>
            </a:r>
            <a:r>
              <a:rPr lang="ru-RU" sz="1800" dirty="0" err="1" smtClean="0"/>
              <a:t>IV-ом</a:t>
            </a:r>
            <a:r>
              <a:rPr lang="ru-RU" sz="1800" dirty="0" smtClean="0"/>
              <a:t> веке до нашей эры.</a:t>
            </a:r>
          </a:p>
          <a:p>
            <a:r>
              <a:rPr lang="ru-RU" sz="1800" dirty="0" smtClean="0"/>
              <a:t>Легисты </a:t>
            </a:r>
            <a:r>
              <a:rPr lang="ru-RU" sz="1800" i="1" dirty="0" err="1" smtClean="0"/>
              <a:t>Шан</a:t>
            </a:r>
            <a:r>
              <a:rPr lang="ru-RU" sz="1800" i="1" dirty="0" smtClean="0"/>
              <a:t> Ян</a:t>
            </a:r>
            <a:r>
              <a:rPr lang="ru-RU" sz="1800" dirty="0" smtClean="0"/>
              <a:t>, </a:t>
            </a:r>
            <a:r>
              <a:rPr lang="ru-RU" sz="1800" i="1" dirty="0" err="1" smtClean="0"/>
              <a:t>Хань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Фэй-Цзы</a:t>
            </a:r>
            <a:r>
              <a:rPr lang="ru-RU" sz="1800" dirty="0" smtClean="0"/>
              <a:t> и другие, отвергали методы управления, основанные на ритуалах и традициях, высмеивали рассуждения человека о человеколюбии, долге, справедливости , братской любви и так далее…</a:t>
            </a:r>
          </a:p>
          <a:p>
            <a:r>
              <a:rPr lang="ru-RU" sz="1800" dirty="0" smtClean="0"/>
              <a:t>Представители школы </a:t>
            </a:r>
            <a:r>
              <a:rPr lang="ru-RU" sz="1800" dirty="0" err="1" smtClean="0"/>
              <a:t>фа-цзя</a:t>
            </a:r>
            <a:r>
              <a:rPr lang="ru-RU" sz="1800" dirty="0" smtClean="0"/>
              <a:t> в своих суждениях исходили из того, что человек по своей природе зол. Изначально заложенная в человеке звериная сущность не может быть изменена воспитанием, но проявления её могут быть предотвращены строгими едиными законами.</a:t>
            </a:r>
          </a:p>
          <a:p>
            <a:r>
              <a:rPr lang="ru-RU" sz="1800" dirty="0" smtClean="0"/>
              <a:t>Легисты считали, что для порядка в государстве необходимо: Иметь в государстве максимум наказаний и минимум наград </a:t>
            </a:r>
          </a:p>
          <a:p>
            <a:r>
              <a:rPr lang="ru-RU" sz="1800" dirty="0" smtClean="0"/>
              <a:t>Карать жёстко, внушая трепет </a:t>
            </a:r>
          </a:p>
          <a:p>
            <a:r>
              <a:rPr lang="ru-RU" sz="1800" dirty="0" smtClean="0"/>
              <a:t>Жёстко карать за мелкие хулиганства, тогда условий для крупных преступлений не появится </a:t>
            </a:r>
          </a:p>
          <a:p>
            <a:r>
              <a:rPr lang="ru-RU" sz="1800" dirty="0" smtClean="0"/>
              <a:t>Разобщать людей взаимной подозрительностью, слежкой и доносами </a:t>
            </a:r>
          </a:p>
          <a:p>
            <a:r>
              <a:rPr lang="ru-RU" sz="1800" dirty="0" smtClean="0"/>
              <a:t>Эта программа была реализована императором </a:t>
            </a:r>
            <a:r>
              <a:rPr lang="ru-RU" sz="1800" dirty="0" err="1" smtClean="0"/>
              <a:t>Цинь</a:t>
            </a:r>
            <a:r>
              <a:rPr lang="ru-RU" sz="1800" dirty="0" smtClean="0"/>
              <a:t> </a:t>
            </a:r>
            <a:r>
              <a:rPr lang="ru-RU" sz="1800" i="1" dirty="0" err="1" smtClean="0"/>
              <a:t>Ши-Хуаном</a:t>
            </a:r>
            <a:r>
              <a:rPr lang="ru-RU" sz="1800" dirty="0" smtClean="0"/>
              <a:t>, который ввёл единое законодательство, денежные единицы, письменность, имущественную и социальную градации населения, создал единый военно-бюрократический аппарат.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17057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4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категории и понятия философии;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 философии в жизни человека и общества;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основы философского учения о бытии;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процесса познания;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основы научной, философской и религиозной картин мира;</a:t>
            </a:r>
          </a:p>
          <a:p>
            <a:pPr>
              <a:lnSpc>
                <a:spcPct val="124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4000"/>
              </a:lnSpc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Уметь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24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ориентироваться в общих философских проблемах бытия, познания, ценностей, свободы и смысла жизни как основе формирования культуры гражданина и будущего специалиста.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85860"/>
            <a:ext cx="8858280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черты восточной философии</a:t>
            </a:r>
          </a:p>
          <a:p>
            <a:pPr>
              <a:lnSpc>
                <a:spcPct val="114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Философия Древней Индии</a:t>
            </a: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Ведийский период</a:t>
            </a: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Классический период</a:t>
            </a: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Индуизм</a:t>
            </a:r>
          </a:p>
          <a:p>
            <a:pPr>
              <a:lnSpc>
                <a:spcPct val="114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Философия Древнего Китая</a:t>
            </a: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Даосизм</a:t>
            </a: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Конфуцианство</a:t>
            </a:r>
          </a:p>
          <a:p>
            <a:pPr>
              <a:lnSpc>
                <a:spcPct val="114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Моизм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Школа имен</a:t>
            </a:r>
          </a:p>
          <a:p>
            <a:pPr>
              <a:lnSpc>
                <a:spcPct val="114000"/>
              </a:lnSpc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Легизм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 лекции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7143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  Основные</a:t>
            </a:r>
            <a:r>
              <a:rPr lang="ru-RU" dirty="0" smtClean="0"/>
              <a:t> </a:t>
            </a:r>
            <a:r>
              <a:rPr lang="ru-RU" sz="3200" dirty="0" smtClean="0"/>
              <a:t>черты</a:t>
            </a:r>
            <a:r>
              <a:rPr lang="en-US" sz="3200" dirty="0" smtClean="0"/>
              <a:t> </a:t>
            </a:r>
            <a:r>
              <a:rPr lang="ru-RU" sz="3200" dirty="0" smtClean="0"/>
              <a:t>восточной философии</a:t>
            </a:r>
            <a:r>
              <a:rPr lang="en-US" sz="3200" dirty="0" smtClean="0"/>
              <a:t>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Под "древневосточной философией" понимают совокупность религиозно-философских систем, существовавших в VI - I вв. до н.э. в цивилизациях Египта, Вавилона, Китая и Индии. Существенными чертами этой философии, выделяющей её в ряду других философских систем, являются:</a:t>
            </a:r>
          </a:p>
          <a:p>
            <a:r>
              <a:rPr lang="ru-RU" sz="2400" dirty="0"/>
              <a:t>р</a:t>
            </a:r>
            <a:r>
              <a:rPr lang="ru-RU" sz="2400" dirty="0" smtClean="0"/>
              <a:t>азмытость границ между философским и религиозным дискурсами;</a:t>
            </a:r>
          </a:p>
          <a:p>
            <a:r>
              <a:rPr lang="ru-RU" sz="2400" dirty="0"/>
              <a:t>я</a:t>
            </a:r>
            <a:r>
              <a:rPr lang="ru-RU" sz="2400" dirty="0" smtClean="0"/>
              <a:t>рко выраженный иррационализм;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риоритет онтологической проблематики над гносеологической;</a:t>
            </a:r>
          </a:p>
          <a:p>
            <a:r>
              <a:rPr lang="ru-RU" sz="2400" dirty="0" smtClean="0"/>
              <a:t>интровертность мышления;</a:t>
            </a:r>
          </a:p>
          <a:p>
            <a:r>
              <a:rPr lang="ru-RU" sz="2400" dirty="0" smtClean="0"/>
              <a:t>отсутствие антропоцентристской перспективы в познании.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70588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ФИЛОСОФИЯ ДРЕВНЕЙ ИНДИИ.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9916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Цивилизация Древней Индии сложилась в результате синтеза культуры местных народов и культуры пришельцев с Севера - Ариев. Именно арийская экспансия сыграла выдающуюся роль в становлении философии и религии в Индии.</a:t>
            </a:r>
          </a:p>
          <a:p>
            <a:r>
              <a:rPr lang="ru-RU" sz="2400" dirty="0" smtClean="0"/>
              <a:t>Особенные черты: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/>
              <a:t> </a:t>
            </a:r>
            <a:r>
              <a:rPr lang="ru-RU" sz="2400" dirty="0" smtClean="0"/>
              <a:t>* Жесткая кастовая социальная структура. </a:t>
            </a:r>
            <a:br>
              <a:rPr lang="ru-RU" sz="2400" dirty="0" smtClean="0"/>
            </a:br>
            <a:r>
              <a:rPr lang="ru-RU" sz="2400" dirty="0" smtClean="0"/>
              <a:t> * Интеллектуальная и религиозная пассивность людей. </a:t>
            </a:r>
            <a:br>
              <a:rPr lang="ru-RU" sz="2400" dirty="0" smtClean="0"/>
            </a:br>
            <a:r>
              <a:rPr lang="ru-RU" sz="2400" dirty="0" smtClean="0"/>
              <a:t> * Интровертный характер религиозности </a:t>
            </a:r>
            <a:br>
              <a:rPr lang="ru-RU" sz="2400" dirty="0" smtClean="0"/>
            </a:br>
            <a:r>
              <a:rPr lang="ru-RU" sz="2400" dirty="0" smtClean="0"/>
              <a:t> * Приоритет иррационального над рациональным.</a:t>
            </a:r>
          </a:p>
          <a:p>
            <a:r>
              <a:rPr lang="ru-RU" sz="2400" dirty="0" smtClean="0"/>
              <a:t>В истории индийской философии выделяют три периода:</a:t>
            </a:r>
          </a:p>
          <a:p>
            <a:pPr>
              <a:buNone/>
            </a:pPr>
            <a:r>
              <a:rPr lang="ru-RU" sz="2400" dirty="0" smtClean="0"/>
              <a:t>      *Ведийский (1500-500 гг. до н.э.).</a:t>
            </a:r>
          </a:p>
          <a:p>
            <a:pPr>
              <a:buNone/>
            </a:pPr>
            <a:r>
              <a:rPr lang="ru-RU" sz="2400" dirty="0" smtClean="0"/>
              <a:t>      *Классический (500 г. до н.э. - 1000 г. н.э.).</a:t>
            </a:r>
          </a:p>
          <a:p>
            <a:pPr>
              <a:buNone/>
            </a:pPr>
            <a:r>
              <a:rPr lang="ru-RU" sz="2400" dirty="0" smtClean="0"/>
              <a:t>      *Индуистский (с 1000 года н.э.).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071546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ФИЛОСОФИЯ ДРЕВНЕЙ ИНДИИ. </a:t>
            </a:r>
            <a:br>
              <a:rPr lang="ru-RU" sz="2800" dirty="0" smtClean="0"/>
            </a:br>
            <a:r>
              <a:rPr lang="ru-RU" sz="2800" dirty="0" smtClean="0"/>
              <a:t> Ведийский период.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b="1" i="1" dirty="0" smtClean="0">
                <a:latin typeface="Bookman Old Style" pitchFamily="18" charset="0"/>
              </a:rPr>
              <a:t>Брахманизм.</a:t>
            </a:r>
            <a:endParaRPr lang="ru-RU" sz="2200" b="1" i="1" dirty="0" smtClean="0">
              <a:latin typeface="Bookman Old Style" pitchFamily="18" charset="0"/>
            </a:endParaRPr>
          </a:p>
          <a:p>
            <a:r>
              <a:rPr lang="ru-RU" sz="2200" dirty="0" smtClean="0"/>
              <a:t>Под Брахманом понимается абстрактная высшая сила, которая отчасти опредмечивается, но в большей части остаётся невидимой. Брахман - это и высшее духовное единство. Каждая индивидуальная душа - Атман - является его частью. Атман - это тот же Брахман, но реализованный в индивидуальной душе. Брахману и Атману тождественна Пуруша - высшее духовное начало, высшая душа, песчинкой которой является душа индивида. А всем им тождественен "Тот" - невыразимое высшее блаженство. Но самым полным выражением Брахмана является "Ом" - понятие, с помощью которого брахман выражает свои надежды на постижение Брахмана.</a:t>
            </a:r>
          </a:p>
          <a:p>
            <a:r>
              <a:rPr lang="ru-RU" sz="2200" dirty="0" smtClean="0"/>
              <a:t>Первоосновами Брахмана выступают: </a:t>
            </a:r>
            <a:br>
              <a:rPr lang="ru-RU" sz="2200" dirty="0" smtClean="0"/>
            </a:br>
            <a:r>
              <a:rPr lang="ru-RU" sz="2200" dirty="0" smtClean="0"/>
              <a:t>* Пространство. </a:t>
            </a:r>
            <a:br>
              <a:rPr lang="ru-RU" sz="2200" dirty="0" smtClean="0"/>
            </a:br>
            <a:r>
              <a:rPr lang="ru-RU" sz="2200" dirty="0" smtClean="0"/>
              <a:t>* Движение. </a:t>
            </a:r>
            <a:br>
              <a:rPr lang="ru-RU" sz="2200" dirty="0" smtClean="0"/>
            </a:br>
            <a:r>
              <a:rPr lang="ru-RU" sz="2200" dirty="0" smtClean="0"/>
              <a:t>* Закон.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ФИЛОСОФИЯ ДРЕВНЕЙ ИНДИИ. </a:t>
            </a:r>
            <a:br>
              <a:rPr lang="ru-RU" dirty="0" smtClean="0"/>
            </a:br>
            <a:r>
              <a:rPr lang="ru-RU" dirty="0" smtClean="0"/>
              <a:t>Классический период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Этот период представлен учениями и школами, появившимися как реакция на элитарность и замкнутость брахманизма. Наиболее значительными из них считаются: </a:t>
            </a:r>
            <a:r>
              <a:rPr lang="ru-RU" dirty="0" err="1" smtClean="0"/>
              <a:t>санкхья</a:t>
            </a:r>
            <a:r>
              <a:rPr lang="ru-RU" dirty="0" smtClean="0"/>
              <a:t>, йога, веданта, джайнизм и буддизм.</a:t>
            </a:r>
          </a:p>
          <a:p>
            <a:r>
              <a:rPr lang="ru-RU" b="1" i="1" dirty="0" err="1" smtClean="0">
                <a:latin typeface="Bookman Old Style" pitchFamily="18" charset="0"/>
              </a:rPr>
              <a:t>Санкхья</a:t>
            </a:r>
            <a:r>
              <a:rPr lang="ru-RU" dirty="0" smtClean="0"/>
              <a:t> была создана на рубеже VIII-VI веков индийским мыслителем </a:t>
            </a:r>
            <a:r>
              <a:rPr lang="ru-RU" dirty="0" err="1" smtClean="0"/>
              <a:t>Капилой</a:t>
            </a:r>
            <a:r>
              <a:rPr lang="ru-RU" dirty="0" smtClean="0"/>
              <a:t>. В центре её - два активно взаимодействующих начала: </a:t>
            </a:r>
            <a:r>
              <a:rPr lang="ru-RU" dirty="0" err="1" smtClean="0"/>
              <a:t>пракрити</a:t>
            </a:r>
            <a:r>
              <a:rPr lang="ru-RU" dirty="0" smtClean="0"/>
              <a:t> (материальное начало) и </a:t>
            </a:r>
            <a:r>
              <a:rPr lang="ru-RU" dirty="0" err="1" smtClean="0"/>
              <a:t>пуруша</a:t>
            </a:r>
            <a:r>
              <a:rPr lang="ru-RU" dirty="0" smtClean="0"/>
              <a:t> (духовное начало). </a:t>
            </a:r>
          </a:p>
          <a:p>
            <a:r>
              <a:rPr lang="ru-RU" b="1" i="1" dirty="0" smtClean="0">
                <a:latin typeface="Bookman Old Style" pitchFamily="18" charset="0"/>
              </a:rPr>
              <a:t>Йога</a:t>
            </a:r>
            <a:r>
              <a:rPr lang="ru-RU" dirty="0" smtClean="0"/>
              <a:t> представляет собой систему способов и средств, позволяющих </a:t>
            </a:r>
            <a:r>
              <a:rPr lang="ru-RU" dirty="0" err="1" smtClean="0"/>
              <a:t>пуруше</a:t>
            </a:r>
            <a:r>
              <a:rPr lang="ru-RU" dirty="0" smtClean="0"/>
              <a:t> освободиться от материи и достичь состояния мокши.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ФИЛОСОФИЯ ДРЕВНЕЙ ИНДИИ. </a:t>
            </a:r>
            <a:br>
              <a:rPr lang="ru-RU" dirty="0" smtClean="0"/>
            </a:br>
            <a:r>
              <a:rPr lang="ru-RU" dirty="0" smtClean="0"/>
              <a:t>Классический период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i="1" dirty="0" smtClean="0">
                <a:latin typeface="Bookman Old Style" pitchFamily="18" charset="0"/>
              </a:rPr>
              <a:t>Веданта </a:t>
            </a:r>
            <a:r>
              <a:rPr lang="ru-RU" sz="3400" dirty="0" smtClean="0"/>
              <a:t>принадлежит к числу наиболее философски насыщенных учений. Главный труд этой системы - Веданта-сутра - появился во II веке до нашей эры. В центре внимания Веданты - Брахман (Тот), являющийся источником всего фундаментального мира. Он один, неделим, абсолютен. Ему тождественен Атман - искра Брахмана в единичной душе. В отличии от </a:t>
            </a:r>
            <a:r>
              <a:rPr lang="ru-RU" sz="3400" dirty="0" err="1" smtClean="0"/>
              <a:t>санкхьи</a:t>
            </a:r>
            <a:r>
              <a:rPr lang="ru-RU" sz="3400" dirty="0" smtClean="0"/>
              <a:t>, веданта не признает дуализма мира. Брахман - единственная реальность.</a:t>
            </a:r>
          </a:p>
          <a:p>
            <a:r>
              <a:rPr lang="ru-RU" sz="3400" b="1" i="1" dirty="0" smtClean="0">
                <a:latin typeface="Bookman Old Style" pitchFamily="18" charset="0"/>
              </a:rPr>
              <a:t>Джайнизм</a:t>
            </a:r>
            <a:r>
              <a:rPr lang="ru-RU" sz="3400" dirty="0" smtClean="0"/>
              <a:t>. Оформление этого учения связывают с именем </a:t>
            </a:r>
            <a:r>
              <a:rPr lang="ru-RU" sz="3400" dirty="0" err="1" smtClean="0"/>
              <a:t>Махавиры</a:t>
            </a:r>
            <a:r>
              <a:rPr lang="ru-RU" sz="3400" dirty="0" smtClean="0"/>
              <a:t> Джины, жившего в VI веке до нашей эры. </a:t>
            </a:r>
            <a:r>
              <a:rPr lang="ru-RU" sz="3400" dirty="0" err="1" smtClean="0"/>
              <a:t>Джайны</a:t>
            </a:r>
            <a:r>
              <a:rPr lang="ru-RU" sz="3400" dirty="0" smtClean="0"/>
              <a:t> ставят целью достичь состояние мокши, а для этого считают необходимым освободить душу от её телесной закрепощенности. При этом они считают материальной и карму. Освободиться от кармы нелегко и чтобы всё-таки это сделать, нужно следовать советам своего наставника, получить необходимые познания и выработать определённые нормы поведения. Добившись прекращения притока кармы, душа джайна, ищущего мокши, сможет постепенно обеспечить истощение и затем - отпадение всей остальной кармы.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00108"/>
          </a:xfrm>
        </p:spPr>
        <p:txBody>
          <a:bodyPr>
            <a:noAutofit/>
          </a:bodyPr>
          <a:lstStyle/>
          <a:p>
            <a:r>
              <a:rPr lang="ru-RU" sz="2800" dirty="0" smtClean="0"/>
              <a:t>ФИЛОСОФИЯ ДРЕВНЕЙ ИНДИИ. </a:t>
            </a:r>
            <a:br>
              <a:rPr lang="ru-RU" sz="2800" dirty="0" smtClean="0"/>
            </a:br>
            <a:r>
              <a:rPr lang="ru-RU" sz="2800" dirty="0" smtClean="0"/>
              <a:t>Классический период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991600" cy="564357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Согласно </a:t>
            </a:r>
            <a:r>
              <a:rPr lang="ru-RU" b="1" i="1" dirty="0" smtClean="0">
                <a:latin typeface="Bookman Old Style" pitchFamily="18" charset="0"/>
              </a:rPr>
              <a:t>буддизму</a:t>
            </a:r>
            <a:r>
              <a:rPr lang="ru-RU" dirty="0" smtClean="0"/>
              <a:t>, человек воспринимает мир как бы сквозь призму своих ощущений, однако эти ощущения не являются его субъективной данностью, а есть следствие волнения дхарм - частиц мироздания</a:t>
            </a:r>
          </a:p>
          <a:p>
            <a:r>
              <a:rPr lang="ru-RU" dirty="0" smtClean="0"/>
              <a:t>Сущность учения Будды: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 Жизнь есть страдание. Это страдание происходит из жажды бытия, наслаждений, созидания, власти и т.д. Уничтожить эту ненасытную жажду, отказаться от желаний, отрешиться от земной суетности - значит избавиться от страданий. За этим лежит полное освобождение, нирвана. </a:t>
            </a:r>
          </a:p>
          <a:p>
            <a:r>
              <a:rPr lang="ru-RU" dirty="0" smtClean="0"/>
              <a:t>Возникнув в Индии, буддизм там не прижился и распространился вовне, в Юго-Восточную Азию. Но внутри Индии буддизм, равно как и джайнизм, сыграл важную роль в критике брахманизма и подготовил почву для возникновения индуизма - религии и философии современных индусов. 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314</TotalTime>
  <Words>1954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Философия древнего востока.  Лекция №3                                                                                                                                    Разработана преподавателем кокоевой е.г.</vt:lpstr>
      <vt:lpstr>Цели:</vt:lpstr>
      <vt:lpstr>План лекции</vt:lpstr>
      <vt:lpstr>   Основные черты восточной философии  </vt:lpstr>
      <vt:lpstr>ФИЛОСОФИЯ ДРЕВНЕЙ ИНДИИ.  </vt:lpstr>
      <vt:lpstr>ФИЛОСОФИЯ ДРЕВНЕЙ ИНДИИ.   Ведийский период.</vt:lpstr>
      <vt:lpstr>ФИЛОСОФИЯ ДРЕВНЕЙ ИНДИИ.  Классический период</vt:lpstr>
      <vt:lpstr>ФИЛОСОФИЯ ДРЕВНЕЙ ИНДИИ.  Классический период</vt:lpstr>
      <vt:lpstr>ФИЛОСОФИЯ ДРЕВНЕЙ ИНДИИ.  Классический период</vt:lpstr>
      <vt:lpstr>ФИЛОСОФИЯ ДРЕВНЕЙ ИНДИИ.  Индуистский период </vt:lpstr>
      <vt:lpstr>Философия Древнего Китая</vt:lpstr>
      <vt:lpstr>Философия Древнего Китая.</vt:lpstr>
      <vt:lpstr>Философия Древнего Китая. Даосизм.</vt:lpstr>
      <vt:lpstr>Философия Древнего Китая. Конфуцианство.</vt:lpstr>
      <vt:lpstr>Философия Древнего Китая.  Моизм.</vt:lpstr>
      <vt:lpstr>Философия Древнего Китая.  Мин-цзя (школа имён).</vt:lpstr>
      <vt:lpstr>Философия Древнего Китая.  Фа-цзя (Легисты).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Инна</dc:creator>
  <cp:lastModifiedBy>User</cp:lastModifiedBy>
  <cp:revision>47</cp:revision>
  <dcterms:created xsi:type="dcterms:W3CDTF">2012-06-18T16:26:50Z</dcterms:created>
  <dcterms:modified xsi:type="dcterms:W3CDTF">2019-12-03T13:05:07Z</dcterms:modified>
</cp:coreProperties>
</file>