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67" r:id="rId3"/>
    <p:sldId id="258" r:id="rId4"/>
    <p:sldId id="259" r:id="rId5"/>
    <p:sldId id="261" r:id="rId6"/>
    <p:sldId id="290" r:id="rId7"/>
    <p:sldId id="265" r:id="rId8"/>
    <p:sldId id="268" r:id="rId9"/>
    <p:sldId id="269" r:id="rId10"/>
    <p:sldId id="270" r:id="rId11"/>
    <p:sldId id="271" r:id="rId12"/>
    <p:sldId id="273" r:id="rId13"/>
    <p:sldId id="274" r:id="rId14"/>
    <p:sldId id="279" r:id="rId15"/>
    <p:sldId id="283" r:id="rId16"/>
    <p:sldId id="29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71A7"/>
    <a:srgbClr val="AC0C99"/>
    <a:srgbClr val="FF6600"/>
    <a:srgbClr val="E058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/>
    <p:restoredTop sz="94631"/>
  </p:normalViewPr>
  <p:slideViewPr>
    <p:cSldViewPr snapToGrid="0" snapToObjects="1">
      <p:cViewPr>
        <p:scale>
          <a:sx n="100" d="100"/>
          <a:sy n="100" d="100"/>
        </p:scale>
        <p:origin x="-870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034D4-5A27-FE4C-A11B-3E52F1FC3BDB}" type="datetimeFigureOut">
              <a:rPr lang="ru-RU" smtClean="0"/>
              <a:pPr/>
              <a:t>03.12.2019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7937D-D648-3F46-9D36-6356ADB9A75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14734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7937D-D648-3F46-9D36-6356ADB9A758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CAF32-A278-1A44-AF69-9A13A14F2E17}" type="datetimeFigureOut">
              <a:rPr lang="ru-RU" smtClean="0"/>
              <a:pPr/>
              <a:t>03.12.2019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65383-62B0-FD47-BAC6-155D265599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04101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CAF32-A278-1A44-AF69-9A13A14F2E17}" type="datetimeFigureOut">
              <a:rPr lang="ru-RU" smtClean="0"/>
              <a:pPr/>
              <a:t>03.12.2019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65383-62B0-FD47-BAC6-155D265599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2295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CAF32-A278-1A44-AF69-9A13A14F2E17}" type="datetimeFigureOut">
              <a:rPr lang="ru-RU" smtClean="0"/>
              <a:pPr/>
              <a:t>03.12.2019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65383-62B0-FD47-BAC6-155D265599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33901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CAF32-A278-1A44-AF69-9A13A14F2E17}" type="datetimeFigureOut">
              <a:rPr lang="ru-RU" smtClean="0"/>
              <a:pPr/>
              <a:t>03.12.2019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65383-62B0-FD47-BAC6-155D265599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0220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CAF32-A278-1A44-AF69-9A13A14F2E17}" type="datetimeFigureOut">
              <a:rPr lang="ru-RU" smtClean="0"/>
              <a:pPr/>
              <a:t>03.12.2019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65383-62B0-FD47-BAC6-155D265599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37518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CAF32-A278-1A44-AF69-9A13A14F2E17}" type="datetimeFigureOut">
              <a:rPr lang="ru-RU" smtClean="0"/>
              <a:pPr/>
              <a:t>03.12.2019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65383-62B0-FD47-BAC6-155D265599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82004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CAF32-A278-1A44-AF69-9A13A14F2E17}" type="datetimeFigureOut">
              <a:rPr lang="ru-RU" smtClean="0"/>
              <a:pPr/>
              <a:t>03.12.2019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65383-62B0-FD47-BAC6-155D265599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874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CAF32-A278-1A44-AF69-9A13A14F2E17}" type="datetimeFigureOut">
              <a:rPr lang="ru-RU" smtClean="0"/>
              <a:pPr/>
              <a:t>03.12.2019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65383-62B0-FD47-BAC6-155D265599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80490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CAF32-A278-1A44-AF69-9A13A14F2E17}" type="datetimeFigureOut">
              <a:rPr lang="ru-RU" smtClean="0"/>
              <a:pPr/>
              <a:t>03.12.2019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65383-62B0-FD47-BAC6-155D265599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75801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CAF32-A278-1A44-AF69-9A13A14F2E17}" type="datetimeFigureOut">
              <a:rPr lang="ru-RU" smtClean="0"/>
              <a:pPr/>
              <a:t>03.12.2019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65383-62B0-FD47-BAC6-155D265599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46120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CAF32-A278-1A44-AF69-9A13A14F2E17}" type="datetimeFigureOut">
              <a:rPr lang="ru-RU" smtClean="0"/>
              <a:pPr/>
              <a:t>03.12.2019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65383-62B0-FD47-BAC6-155D265599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97052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CAF32-A278-1A44-AF69-9A13A14F2E17}" type="datetimeFigureOut">
              <a:rPr lang="ru-RU" smtClean="0"/>
              <a:pPr/>
              <a:t>03.12.2019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65383-62B0-FD47-BAC6-155D265599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8535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6.wdp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10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effectLst/>
        </p:spPr>
      </p:pic>
      <p:sp>
        <p:nvSpPr>
          <p:cNvPr id="4" name="TextBox 3"/>
          <p:cNvSpPr txBox="1"/>
          <p:nvPr/>
        </p:nvSpPr>
        <p:spPr>
          <a:xfrm>
            <a:off x="1113183" y="962024"/>
            <a:ext cx="9687339" cy="3785652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i="1" cap="all" dirty="0" smtClean="0">
                <a:ln w="0"/>
                <a:solidFill>
                  <a:srgbClr val="C00000"/>
                </a:solidFill>
                <a:effectLst/>
                <a:latin typeface="Georgia" charset="0"/>
                <a:ea typeface="Georgia" charset="0"/>
                <a:cs typeface="Georgia" charset="0"/>
              </a:rPr>
              <a:t>КАРТИНЫ </a:t>
            </a:r>
          </a:p>
          <a:p>
            <a:pPr algn="ctr"/>
            <a:r>
              <a:rPr lang="ru-RU" sz="6000" b="1" i="1" cap="all" dirty="0" smtClean="0">
                <a:ln w="0"/>
                <a:solidFill>
                  <a:srgbClr val="C00000"/>
                </a:solidFill>
                <a:effectLst/>
                <a:latin typeface="Georgia" charset="0"/>
                <a:ea typeface="Georgia" charset="0"/>
                <a:cs typeface="Georgia" charset="0"/>
              </a:rPr>
              <a:t>ИЗ МАКУЛАТУРЫ </a:t>
            </a:r>
            <a:r>
              <a:rPr lang="ru-RU" sz="3600" i="1" cap="all" dirty="0" smtClean="0">
                <a:ln w="0"/>
                <a:solidFill>
                  <a:schemeClr val="accent5">
                    <a:lumMod val="75000"/>
                  </a:schemeClr>
                </a:solidFill>
                <a:effectLst/>
                <a:latin typeface="Georgia" charset="0"/>
                <a:ea typeface="Georgia" charset="0"/>
                <a:cs typeface="Georgia" charset="0"/>
              </a:rPr>
              <a:t>или</a:t>
            </a:r>
            <a:r>
              <a:rPr lang="ru-RU" sz="6000" b="1" i="1" cap="all" dirty="0" smtClean="0">
                <a:ln w="0"/>
                <a:solidFill>
                  <a:schemeClr val="accent5">
                    <a:lumMod val="75000"/>
                  </a:schemeClr>
                </a:solidFill>
                <a:effectLst/>
                <a:latin typeface="Georgia" charset="0"/>
                <a:ea typeface="Georgia" charset="0"/>
                <a:cs typeface="Georgia" charset="0"/>
              </a:rPr>
              <a:t> ПО  СЛЕДАМ АРЧИМБОЛЬДО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19625" y="5267325"/>
            <a:ext cx="7239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2060"/>
                </a:solidFill>
              </a:rPr>
              <a:t>Творческий   проект   МОРОЗОВОЙ   ДИАНЫ            </a:t>
            </a:r>
          </a:p>
          <a:p>
            <a:pPr algn="r"/>
            <a:r>
              <a:rPr lang="ru-RU" sz="2400" b="1" dirty="0" smtClean="0">
                <a:solidFill>
                  <a:srgbClr val="002060"/>
                </a:solidFill>
              </a:rPr>
              <a:t>Центр   Интеллектуального   Досуга  «  УникУм  »         </a:t>
            </a:r>
          </a:p>
          <a:p>
            <a:pPr algn="r"/>
            <a:r>
              <a:rPr lang="ru-RU" sz="2400" b="1" dirty="0" smtClean="0">
                <a:solidFill>
                  <a:srgbClr val="002060"/>
                </a:solidFill>
              </a:rPr>
              <a:t>     Руководитель Рубцова Светлана Александровна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821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10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98741" y="245857"/>
            <a:ext cx="3588588" cy="94684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Calibri" pitchFamily="34" charset="0"/>
                <a:ea typeface="Times New Roman" charset="0"/>
                <a:cs typeface="Times New Roman" charset="0"/>
              </a:rPr>
              <a:t> Р  Ы  Б  А  К</a:t>
            </a:r>
            <a:endParaRPr lang="ru-RU" sz="3200" b="1" i="1" dirty="0">
              <a:solidFill>
                <a:srgbClr val="002060"/>
              </a:solidFill>
              <a:latin typeface="Calibri" pitchFamily="34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5442" y="1192697"/>
            <a:ext cx="4011283" cy="505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Мой папа – рыбак. </a:t>
            </a:r>
          </a:p>
          <a:p>
            <a:r>
              <a:rPr lang="ru-RU" sz="2400" dirty="0" smtClean="0"/>
              <a:t>И  у  него  я  нашла  парочку старых журналов по рыболовству.  Я успешно их порезала , и  у  меня набралось  достаточно материала  вот  для  такого персонажа …</a:t>
            </a:r>
          </a:p>
          <a:p>
            <a:endParaRPr lang="ru-RU" sz="2400" dirty="0" smtClean="0"/>
          </a:p>
          <a:p>
            <a:r>
              <a:rPr lang="ru-RU" sz="2400" dirty="0" smtClean="0"/>
              <a:t>У него « из-под носа » ушел карась – гигант ,  сломав рыболовный  спининг .</a:t>
            </a:r>
          </a:p>
          <a:p>
            <a:r>
              <a:rPr lang="ru-RU" sz="2400" dirty="0" smtClean="0"/>
              <a:t>Мой « </a:t>
            </a:r>
            <a:r>
              <a:rPr lang="ru-RU" sz="2000" i="1" dirty="0" smtClean="0">
                <a:latin typeface="Calibri" pitchFamily="34" charset="0"/>
              </a:rPr>
              <a:t>Р  Ы  Б  А  К </a:t>
            </a:r>
            <a:r>
              <a:rPr lang="ru-RU" sz="2400" dirty="0" smtClean="0"/>
              <a:t>» в ужасе !  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627" b="8044"/>
          <a:stretch/>
        </p:blipFill>
        <p:spPr>
          <a:xfrm rot="16200000">
            <a:off x="5086084" y="81134"/>
            <a:ext cx="5607173" cy="66698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16468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10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17" r="10361" b="1201"/>
          <a:stretch/>
        </p:blipFill>
        <p:spPr>
          <a:xfrm>
            <a:off x="336430" y="776377"/>
            <a:ext cx="6590581" cy="5175849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7332453" y="552091"/>
            <a:ext cx="4021346" cy="957532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PMingLiU" pitchFamily="18" charset="-120"/>
                <a:cs typeface="Times New Roman" charset="0"/>
              </a:rPr>
              <a:t>КОТ  -  КОЛБАСНИК </a:t>
            </a:r>
            <a:endParaRPr lang="ru-RU" sz="3200" b="1" i="1" dirty="0">
              <a:solidFill>
                <a:schemeClr val="accent2">
                  <a:lumMod val="50000"/>
                </a:schemeClr>
              </a:solidFill>
              <a:latin typeface="Calibri" pitchFamily="34" charset="0"/>
              <a:ea typeface="PMingLiU" pitchFamily="18" charset="-120"/>
              <a:cs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03057" y="1906438"/>
            <a:ext cx="47876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Из множества рекламных буклетов продуктовых магазинов , я собрала огромный материал для работы</a:t>
            </a:r>
          </a:p>
          <a:p>
            <a:r>
              <a:rPr lang="ru-RU" sz="2400" dirty="0" smtClean="0"/>
              <a:t>« </a:t>
            </a:r>
            <a:r>
              <a:rPr lang="ru-RU" sz="2000" i="1" dirty="0" smtClean="0">
                <a:latin typeface="Calibri" pitchFamily="34" charset="0"/>
              </a:rPr>
              <a:t>КОТ – КОЛБАСНИК </a:t>
            </a:r>
            <a:r>
              <a:rPr lang="ru-RU" sz="2400" dirty="0" smtClean="0"/>
              <a:t>» .</a:t>
            </a:r>
          </a:p>
          <a:p>
            <a:endParaRPr lang="ru-RU" sz="2400" dirty="0" smtClean="0"/>
          </a:p>
          <a:p>
            <a:r>
              <a:rPr lang="ru-RU" sz="2400" dirty="0" smtClean="0"/>
              <a:t>Он получился такой «колбасный» ,</a:t>
            </a:r>
          </a:p>
          <a:p>
            <a:r>
              <a:rPr lang="ru-RU" sz="2400" dirty="0" smtClean="0"/>
              <a:t>что даже собака встала перед ним на задние лапки …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96017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10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32913" y="272562"/>
            <a:ext cx="6044795" cy="800865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Times New Roman" charset="0"/>
                <a:cs typeface="Mongolian Baiti" pitchFamily="66" charset="0"/>
              </a:rPr>
              <a:t>ОВОЩНОЙ</a:t>
            </a:r>
            <a:r>
              <a:rPr lang="ru-RU" sz="4000" b="1" i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Times New Roman" charset="0"/>
                <a:cs typeface="Mongolian Baiti" pitchFamily="66" charset="0"/>
              </a:rPr>
              <a:t>   </a:t>
            </a: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Times New Roman" charset="0"/>
                <a:cs typeface="Mongolian Baiti" pitchFamily="66" charset="0"/>
              </a:rPr>
              <a:t>БОГ</a:t>
            </a:r>
            <a:r>
              <a:rPr lang="ru-RU" sz="4000" b="1" i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Times New Roman" charset="0"/>
                <a:cs typeface="Mongolian Baiti" pitchFamily="66" charset="0"/>
              </a:rPr>
              <a:t> </a:t>
            </a:r>
            <a:endParaRPr lang="ru-RU" sz="4000" b="1" i="1" dirty="0">
              <a:solidFill>
                <a:schemeClr val="accent6">
                  <a:lumMod val="75000"/>
                </a:schemeClr>
              </a:solidFill>
              <a:latin typeface="Calibri" pitchFamily="34" charset="0"/>
              <a:ea typeface="Times New Roman" charset="0"/>
              <a:cs typeface="Mongolian Baiti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1" t="12454" r="41" b="12278"/>
          <a:stretch/>
        </p:blipFill>
        <p:spPr>
          <a:xfrm>
            <a:off x="6506309" y="272562"/>
            <a:ext cx="4958860" cy="62287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6815" y="1775790"/>
            <a:ext cx="47751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Одна  из  моих  любимых  работ   – « </a:t>
            </a:r>
            <a:r>
              <a:rPr lang="ru-RU" sz="2000" i="1" dirty="0" smtClean="0">
                <a:latin typeface="Calibri" pitchFamily="34" charset="0"/>
              </a:rPr>
              <a:t>ОВОЩНОЙ  БОГ </a:t>
            </a:r>
            <a:r>
              <a:rPr lang="ru-RU" sz="2400" dirty="0" smtClean="0"/>
              <a:t>» .</a:t>
            </a:r>
          </a:p>
          <a:p>
            <a:r>
              <a:rPr lang="ru-RU" sz="2400" dirty="0" smtClean="0"/>
              <a:t>Овощи настолько интересны разнообразием форм, что и работа, на мой взгляд, получилась необычной . </a:t>
            </a:r>
          </a:p>
          <a:p>
            <a:endParaRPr lang="ru-RU" sz="2400" dirty="0" smtClean="0"/>
          </a:p>
          <a:p>
            <a:r>
              <a:rPr lang="ru-RU" sz="2400" dirty="0" smtClean="0"/>
              <a:t>Этот бог, разговаривая, заселяет Землю овощами .</a:t>
            </a:r>
          </a:p>
          <a:p>
            <a:r>
              <a:rPr lang="ru-RU" sz="2400" dirty="0" smtClean="0"/>
              <a:t>Так  вот , откуда  берутся  овощи !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845061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10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365629" y="129396"/>
            <a:ext cx="6573329" cy="1063301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Calibri" pitchFamily="34" charset="0"/>
                <a:ea typeface="Times New Roman" charset="0"/>
                <a:cs typeface="Times New Roman" charset="0"/>
              </a:rPr>
              <a:t>ФРУКТОВАЯ  БОГИНЯ </a:t>
            </a:r>
            <a:endParaRPr lang="ru-RU" sz="3200" b="1" i="1" dirty="0">
              <a:solidFill>
                <a:srgbClr val="FF0000"/>
              </a:solidFill>
              <a:latin typeface="Calibri" pitchFamily="34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140" b="11111"/>
          <a:stretch/>
        </p:blipFill>
        <p:spPr>
          <a:xfrm>
            <a:off x="491706" y="245857"/>
            <a:ext cx="4873924" cy="62609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27940" y="1789043"/>
            <a:ext cx="59867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Если « </a:t>
            </a:r>
            <a:r>
              <a:rPr lang="ru-RU" sz="2000" i="1" dirty="0" smtClean="0">
                <a:latin typeface="Calibri" pitchFamily="34" charset="0"/>
              </a:rPr>
              <a:t>ОВОЩНОЙ БОГ </a:t>
            </a:r>
            <a:r>
              <a:rPr lang="ru-RU" sz="2400" dirty="0" smtClean="0"/>
              <a:t>» у меня – существо фантастическое , то  его  жена , «</a:t>
            </a:r>
            <a:r>
              <a:rPr lang="ru-RU" sz="2000" i="1" dirty="0" smtClean="0">
                <a:latin typeface="Calibri" pitchFamily="34" charset="0"/>
              </a:rPr>
              <a:t>ФРУКТОВАЯ  БОГИНЯ </a:t>
            </a:r>
            <a:r>
              <a:rPr lang="ru-RU" sz="2400" dirty="0" smtClean="0"/>
              <a:t>» , наделена вполне человеческим обликом . Это – миссис Тайна, в руках у нее карнавальная маска .</a:t>
            </a:r>
          </a:p>
          <a:p>
            <a:endParaRPr lang="ru-RU" sz="2400" dirty="0" smtClean="0"/>
          </a:p>
          <a:p>
            <a:r>
              <a:rPr lang="ru-RU" sz="2400" dirty="0" smtClean="0"/>
              <a:t>Для этих работ я использовала журналы по садоводству и рекламные буклеты из продовольственных магазинов 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78417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10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32913" y="276226"/>
            <a:ext cx="6044795" cy="108585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AC0C99"/>
                </a:solidFill>
                <a:latin typeface="Calibri" pitchFamily="34" charset="0"/>
                <a:ea typeface="PMingLiU" pitchFamily="18" charset="-120"/>
                <a:cs typeface="Rod" pitchFamily="49" charset="-79"/>
              </a:rPr>
              <a:t>ШОПОГОЛИК</a:t>
            </a:r>
            <a:r>
              <a:rPr lang="ru-RU" sz="3200" b="1" i="1" dirty="0" smtClean="0">
                <a:solidFill>
                  <a:srgbClr val="AC0C99"/>
                </a:solidFill>
                <a:latin typeface="Calibri" pitchFamily="34" charset="0"/>
                <a:ea typeface="PMingLiU" pitchFamily="18" charset="-120"/>
                <a:cs typeface="Mongolian Baiti" pitchFamily="66" charset="0"/>
              </a:rPr>
              <a:t> </a:t>
            </a:r>
            <a:endParaRPr lang="ru-RU" sz="3200" b="1" i="1" dirty="0">
              <a:solidFill>
                <a:srgbClr val="AC0C99"/>
              </a:solidFill>
              <a:latin typeface="Calibri" pitchFamily="34" charset="0"/>
              <a:ea typeface="PMingLiU" pitchFamily="18" charset="-120"/>
              <a:cs typeface="Mongolian Baiti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221714" y="1581423"/>
            <a:ext cx="6558947" cy="36894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6815" y="1762124"/>
            <a:ext cx="58059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Так как покупки и магазины отнимают основную часть времени у некоторых людей , я решила посвятить этой теме свою работу « </a:t>
            </a:r>
            <a:r>
              <a:rPr lang="ru-RU" sz="2000" i="1" dirty="0" smtClean="0">
                <a:latin typeface="Calibri" pitchFamily="34" charset="0"/>
              </a:rPr>
              <a:t>ШОПОГОЛИК</a:t>
            </a:r>
            <a:r>
              <a:rPr lang="ru-RU" sz="2400" dirty="0" smtClean="0"/>
              <a:t> » .</a:t>
            </a:r>
          </a:p>
          <a:p>
            <a:r>
              <a:rPr lang="ru-RU" sz="2400" dirty="0" smtClean="0"/>
              <a:t>Мной было собрано гигантское количество материала из журналов моды и каталогов декоративной косметики .</a:t>
            </a:r>
          </a:p>
          <a:p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Получился карикатурный образ … 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845061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10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41821" y="272562"/>
            <a:ext cx="7135304" cy="800865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В Ы В О Д 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ea typeface="PMingLiU" pitchFamily="18" charset="-12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 t="13086"/>
          <a:stretch>
            <a:fillRect/>
          </a:stretch>
        </p:blipFill>
        <p:spPr>
          <a:xfrm>
            <a:off x="7866750" y="825777"/>
            <a:ext cx="3571371" cy="53191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3464" y="1073428"/>
            <a:ext cx="705640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 своих работах я очень старалась придерживаться основной  идеи  Арчимбольдо , и  с этой задачей  я справилась .</a:t>
            </a:r>
          </a:p>
          <a:p>
            <a:endParaRPr lang="ru-RU" sz="2400" dirty="0" smtClean="0"/>
          </a:p>
          <a:p>
            <a:r>
              <a:rPr lang="ru-RU" sz="2400" dirty="0" smtClean="0"/>
              <a:t>Кроме знакомства с  замечательным итальянским мастером,  главной целью  моего проекта  было донести  до людей  идею,  как можно стать художником,  не умея  рисовать .</a:t>
            </a:r>
          </a:p>
          <a:p>
            <a:r>
              <a:rPr lang="ru-RU" sz="2400" dirty="0" smtClean="0"/>
              <a:t>Ведь столько людей, не владея этим навыком, хотят самовыразиться …  </a:t>
            </a:r>
          </a:p>
          <a:p>
            <a:r>
              <a:rPr lang="ru-RU" sz="2400" b="1" i="1" dirty="0" smtClean="0"/>
              <a:t>А в технике  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коллаж</a:t>
            </a:r>
            <a:r>
              <a:rPr lang="ru-RU" sz="2400" b="1" i="1" dirty="0" smtClean="0"/>
              <a:t>  может творить каждый ! </a:t>
            </a:r>
          </a:p>
          <a:p>
            <a:endParaRPr lang="ru-RU" sz="2400" dirty="0" smtClean="0"/>
          </a:p>
          <a:p>
            <a:r>
              <a:rPr lang="ru-RU" sz="2400" b="1" i="1" dirty="0" smtClean="0"/>
              <a:t>     И, если есть большое желание и фантазия,</a:t>
            </a:r>
          </a:p>
          <a:p>
            <a:r>
              <a:rPr lang="ru-RU" sz="2400" dirty="0" smtClean="0"/>
              <a:t>                         </a:t>
            </a:r>
            <a:r>
              <a:rPr lang="ru-RU" sz="2400" b="1" i="1" dirty="0" smtClean="0">
                <a:solidFill>
                  <a:srgbClr val="C00000"/>
                </a:solidFill>
                <a:latin typeface="Calibri" pitchFamily="34" charset="0"/>
              </a:rPr>
              <a:t>ВЫ  -   Х У Д О Ж Н И К  ! </a:t>
            </a:r>
            <a:endParaRPr lang="ru-RU" sz="2400" b="1" i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5061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10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" y="419100"/>
            <a:ext cx="11947584" cy="45719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  </a:t>
            </a:r>
            <a:endParaRPr lang="ru-RU" sz="4000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971674" y="2924175"/>
            <a:ext cx="7867651" cy="962025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 smtClean="0">
                <a:solidFill>
                  <a:srgbClr val="C00000"/>
                </a:solidFill>
                <a:latin typeface="+mj-lt"/>
              </a:rPr>
              <a:t>         СПАСИБО  ЗА  ВНИМАНИЕ !</a:t>
            </a:r>
            <a:r>
              <a:rPr lang="ru-RU" sz="4000" b="1" dirty="0" smtClean="0">
                <a:solidFill>
                  <a:srgbClr val="002060"/>
                </a:solidFill>
                <a:latin typeface="+mj-lt"/>
              </a:rPr>
              <a:t>                                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172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10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" y="419100"/>
            <a:ext cx="11947584" cy="261937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 ЦЕЛЬ ПРОЕКТА : </a:t>
            </a:r>
            <a:r>
              <a:rPr lang="ru-RU" sz="4000" b="1" dirty="0" smtClean="0">
                <a:solidFill>
                  <a:srgbClr val="002060"/>
                </a:solidFill>
              </a:rPr>
              <a:t>показать, как можно, не умея 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                                    рисовать, создать свою картину.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  </a:t>
            </a:r>
            <a:endParaRPr lang="ru-RU" sz="4000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99037" y="3476445"/>
            <a:ext cx="10848547" cy="3117786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 smtClean="0">
                <a:solidFill>
                  <a:srgbClr val="C00000"/>
                </a:solidFill>
                <a:latin typeface="+mj-lt"/>
              </a:rPr>
              <a:t>ЗАДАЧА</a:t>
            </a:r>
            <a:r>
              <a:rPr lang="ru-RU" sz="4000" b="1" dirty="0" smtClean="0">
                <a:solidFill>
                  <a:srgbClr val="C00000"/>
                </a:solidFill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  <a:latin typeface="+mj-lt"/>
              </a:rPr>
              <a:t>ПРОЕКТА</a:t>
            </a:r>
            <a:r>
              <a:rPr lang="ru-RU" sz="4000" b="1" dirty="0" smtClean="0">
                <a:solidFill>
                  <a:srgbClr val="C00000"/>
                </a:solidFill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  <a:latin typeface="+mj-lt"/>
              </a:rPr>
              <a:t>: </a:t>
            </a:r>
            <a:r>
              <a:rPr lang="ru-RU" sz="4000" b="1" dirty="0" smtClean="0">
                <a:solidFill>
                  <a:srgbClr val="002060"/>
                </a:solidFill>
                <a:latin typeface="+mj-lt"/>
              </a:rPr>
              <a:t>придумать  тематические  </a:t>
            </a:r>
          </a:p>
          <a:p>
            <a:pPr algn="l"/>
            <a:r>
              <a:rPr lang="ru-RU" sz="4000" b="1" dirty="0" smtClean="0">
                <a:solidFill>
                  <a:srgbClr val="002060"/>
                </a:solidFill>
                <a:latin typeface="+mj-lt"/>
              </a:rPr>
              <a:t>                               образы  людей  или  животных  и</a:t>
            </a:r>
          </a:p>
          <a:p>
            <a:pPr algn="l"/>
            <a:r>
              <a:rPr lang="ru-RU" sz="4000" b="1" dirty="0" smtClean="0">
                <a:solidFill>
                  <a:srgbClr val="002060"/>
                </a:solidFill>
                <a:latin typeface="+mj-lt"/>
              </a:rPr>
              <a:t>                               выполнить их портреты в технике</a:t>
            </a:r>
          </a:p>
          <a:p>
            <a:pPr algn="l"/>
            <a:r>
              <a:rPr lang="ru-RU" sz="4000" b="1" dirty="0" smtClean="0">
                <a:solidFill>
                  <a:srgbClr val="002060"/>
                </a:solidFill>
                <a:latin typeface="+mj-lt"/>
              </a:rPr>
              <a:t>                               коллаж.                                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172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10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07366" y="150059"/>
            <a:ext cx="8531524" cy="910289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ВСТУПЛЕНИЕ</a:t>
            </a:r>
            <a:endParaRPr lang="ru-RU" sz="3600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3425" y="1276352"/>
            <a:ext cx="6143625" cy="5011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400" dirty="0">
                <a:latin typeface="Times New Roman" charset="0"/>
                <a:ea typeface="Times New Roman" charset="0"/>
                <a:cs typeface="Times New Roman" charset="0"/>
              </a:rPr>
              <a:t>Я очень люблю рисовать </a:t>
            </a:r>
            <a:r>
              <a:rPr lang="ru-RU" sz="2400" dirty="0" smtClean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ru-RU" sz="2400" dirty="0">
                <a:latin typeface="Times New Roman" charset="0"/>
                <a:ea typeface="Times New Roman" charset="0"/>
                <a:cs typeface="Times New Roman" charset="0"/>
              </a:rPr>
              <a:t>Однажды </a:t>
            </a:r>
            <a:r>
              <a:rPr lang="ru-RU" sz="2400" dirty="0" smtClean="0">
                <a:latin typeface="Times New Roman" charset="0"/>
                <a:ea typeface="Times New Roman" charset="0"/>
                <a:cs typeface="Times New Roman" charset="0"/>
              </a:rPr>
              <a:t>, рассматривая книгу по искусству, я   </a:t>
            </a:r>
            <a:r>
              <a:rPr lang="ru-RU" sz="2400" dirty="0">
                <a:latin typeface="Times New Roman" charset="0"/>
                <a:ea typeface="Times New Roman" charset="0"/>
                <a:cs typeface="Times New Roman" charset="0"/>
              </a:rPr>
              <a:t>увидела картины итальянского художника Джузеппе Арчимбольдо. </a:t>
            </a:r>
            <a:endParaRPr lang="ru-RU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ru-RU" sz="2400" dirty="0" smtClean="0">
                <a:latin typeface="Times New Roman" charset="0"/>
                <a:ea typeface="Times New Roman" charset="0"/>
                <a:cs typeface="Times New Roman" charset="0"/>
              </a:rPr>
              <a:t>Он </a:t>
            </a:r>
            <a:r>
              <a:rPr lang="ru-RU" sz="2400" dirty="0">
                <a:latin typeface="Times New Roman" charset="0"/>
                <a:ea typeface="Times New Roman" charset="0"/>
                <a:cs typeface="Times New Roman" charset="0"/>
              </a:rPr>
              <a:t>творил в 16 веке: </a:t>
            </a:r>
            <a:r>
              <a:rPr lang="ru-RU" sz="2400" dirty="0" smtClean="0">
                <a:latin typeface="Times New Roman" charset="0"/>
                <a:ea typeface="Times New Roman" charset="0"/>
                <a:cs typeface="Times New Roman" charset="0"/>
              </a:rPr>
              <a:t>рисовал </a:t>
            </a:r>
            <a:r>
              <a:rPr lang="ru-RU" sz="2400" dirty="0">
                <a:latin typeface="Times New Roman" charset="0"/>
                <a:ea typeface="Times New Roman" charset="0"/>
                <a:cs typeface="Times New Roman" charset="0"/>
              </a:rPr>
              <a:t>портреты и натюрморты  в совершенно оригинальной манере, которая до сих пор не получила названия, хотя  он считается классиком европейской живописи.</a:t>
            </a:r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200" b="5600"/>
          <a:stretch/>
        </p:blipFill>
        <p:spPr bwMode="auto">
          <a:xfrm>
            <a:off x="7648575" y="1060348"/>
            <a:ext cx="3913310" cy="49480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143971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10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9075"/>
            <a:ext cx="10515600" cy="838201"/>
          </a:xfrm>
        </p:spPr>
        <p:txBody>
          <a:bodyPr>
            <a:normAutofit/>
          </a:bodyPr>
          <a:lstStyle/>
          <a:p>
            <a:r>
              <a:rPr lang="ru-RU" dirty="0" smtClean="0"/>
              <a:t>         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ТВОРЧЕСТВО АРЧИМБОЛЬДО 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838200" y="5162549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3337473"/>
            <a:ext cx="4752000" cy="33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81000" y="885331"/>
            <a:ext cx="55435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400" dirty="0" smtClean="0">
                <a:latin typeface="Times New Roman" charset="0"/>
                <a:ea typeface="Times New Roman" charset="0"/>
                <a:cs typeface="Times New Roman" charset="0"/>
              </a:rPr>
              <a:t>Композиции на картинах </a:t>
            </a:r>
            <a:r>
              <a:rPr lang="ru-RU" sz="2400" dirty="0">
                <a:latin typeface="Times New Roman" charset="0"/>
                <a:ea typeface="Times New Roman" charset="0"/>
                <a:cs typeface="Times New Roman" charset="0"/>
              </a:rPr>
              <a:t>Арчимбольдо состоят из предметов, характерных для заявленной темы. Например, </a:t>
            </a:r>
            <a:r>
              <a:rPr lang="ru-RU" sz="2400" dirty="0" smtClean="0">
                <a:latin typeface="Times New Roman" charset="0"/>
                <a:ea typeface="Times New Roman" charset="0"/>
                <a:cs typeface="Times New Roman" charset="0"/>
              </a:rPr>
              <a:t>на этой картине образ «Осени» составлен из овощей и фруктов, которые созревают в это время года.</a:t>
            </a:r>
            <a:endParaRPr lang="ru-RU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29375" y="885331"/>
            <a:ext cx="5619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Если это портрет представителя какой-либо профессии, то он состоит из предметов, характеризующих его профессию.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Например, портрет «Библиотекаря» весь состоит из книг, листочков и закладок.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16" r="10759"/>
          <a:stretch>
            <a:fillRect/>
          </a:stretch>
        </p:blipFill>
        <p:spPr bwMode="auto">
          <a:xfrm>
            <a:off x="7534275" y="3265473"/>
            <a:ext cx="2628000" cy="345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97900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10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88000" cy="6912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005"/>
          <a:stretch/>
        </p:blipFill>
        <p:spPr bwMode="auto">
          <a:xfrm>
            <a:off x="771525" y="750498"/>
            <a:ext cx="1836000" cy="23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464"/>
          <a:stretch/>
        </p:blipFill>
        <p:spPr bwMode="auto">
          <a:xfrm>
            <a:off x="3619500" y="750498"/>
            <a:ext cx="1836000" cy="23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266"/>
          <a:stretch/>
        </p:blipFill>
        <p:spPr bwMode="auto">
          <a:xfrm>
            <a:off x="6503909" y="750498"/>
            <a:ext cx="1836000" cy="23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03"/>
          <a:stretch/>
        </p:blipFill>
        <p:spPr bwMode="auto">
          <a:xfrm>
            <a:off x="9286834" y="750498"/>
            <a:ext cx="1836000" cy="23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734175" y="3090498"/>
            <a:ext cx="1857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«</a:t>
            </a:r>
            <a:r>
              <a:rPr lang="ru-RU" sz="2400" dirty="0" smtClean="0">
                <a:latin typeface="Times New Roman" charset="0"/>
                <a:ea typeface="Times New Roman" charset="0"/>
                <a:cs typeface="Times New Roman" charset="0"/>
              </a:rPr>
              <a:t>Воздух</a:t>
            </a:r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»</a:t>
            </a:r>
            <a:endParaRPr lang="ru-RU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0125" y="3090498"/>
            <a:ext cx="1505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charset="0"/>
                <a:ea typeface="Times New Roman" charset="0"/>
                <a:cs typeface="Times New Roman" charset="0"/>
              </a:rPr>
              <a:t>«Огонь»</a:t>
            </a:r>
            <a:endParaRPr lang="ru-RU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3090498"/>
            <a:ext cx="2120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  «</a:t>
            </a:r>
            <a:r>
              <a:rPr lang="ru-RU" sz="2400" dirty="0" smtClean="0">
                <a:latin typeface="Times New Roman" charset="0"/>
                <a:ea typeface="Times New Roman" charset="0"/>
                <a:cs typeface="Times New Roman" charset="0"/>
              </a:rPr>
              <a:t>Вода</a:t>
            </a:r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»</a:t>
            </a:r>
            <a:endParaRPr lang="ru-RU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05950" y="3090498"/>
            <a:ext cx="1868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«</a:t>
            </a:r>
            <a:r>
              <a:rPr lang="ru-RU" sz="2400" dirty="0" smtClean="0">
                <a:latin typeface="Times New Roman" charset="0"/>
                <a:ea typeface="Times New Roman" charset="0"/>
                <a:cs typeface="Times New Roman" charset="0"/>
              </a:rPr>
              <a:t>Земля</a:t>
            </a:r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»</a:t>
            </a:r>
            <a:endParaRPr lang="ru-RU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839788" y="1"/>
            <a:ext cx="10515600" cy="8858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Не менее выразительна  серия  «Стихий»  :</a:t>
            </a:r>
            <a:endParaRPr lang="ru-RU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idx="1"/>
          </p:nvPr>
        </p:nvSpPr>
        <p:spPr>
          <a:xfrm>
            <a:off x="609600" y="3613718"/>
            <a:ext cx="10745788" cy="910657"/>
          </a:xfrm>
        </p:spPr>
        <p:txBody>
          <a:bodyPr>
            <a:normAutofit/>
          </a:bodyPr>
          <a:lstStyle/>
          <a:p>
            <a:r>
              <a:rPr lang="ru-RU" b="0" dirty="0" smtClean="0">
                <a:latin typeface="Times New Roman" charset="0"/>
                <a:ea typeface="Times New Roman" charset="0"/>
                <a:cs typeface="Times New Roman" charset="0"/>
              </a:rPr>
              <a:t>А есть совсем необыкновенные </a:t>
            </a:r>
            <a:r>
              <a:rPr lang="ru-RU" b="0" smtClean="0">
                <a:latin typeface="Times New Roman" charset="0"/>
                <a:ea typeface="Times New Roman" charset="0"/>
                <a:cs typeface="Times New Roman" charset="0"/>
              </a:rPr>
              <a:t>работы.  </a:t>
            </a:r>
            <a:r>
              <a:rPr lang="ru-RU" b="0" dirty="0" smtClean="0">
                <a:latin typeface="Times New Roman" charset="0"/>
                <a:ea typeface="Times New Roman" charset="0"/>
                <a:cs typeface="Times New Roman" charset="0"/>
              </a:rPr>
              <a:t>Это картины, которые обретают смысл, как их ни переверни.  Они так и называются – «перевертыши» . </a:t>
            </a:r>
            <a:endParaRPr lang="ru-RU" b="0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3"/>
          </p:nvPr>
        </p:nvSpPr>
        <p:spPr>
          <a:xfrm>
            <a:off x="3733800" y="4724400"/>
            <a:ext cx="4858107" cy="1419226"/>
          </a:xfrm>
        </p:spPr>
        <p:txBody>
          <a:bodyPr/>
          <a:lstStyle/>
          <a:p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Например, эта : с одной стороны- миска с овощами, а с другой- портрет  «Огородника» .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одержимое 20"/>
          <p:cNvSpPr>
            <a:spLocks noGrp="1"/>
          </p:cNvSpPr>
          <p:nvPr>
            <p:ph sz="quarter" idx="4"/>
          </p:nvPr>
        </p:nvSpPr>
        <p:spPr>
          <a:xfrm>
            <a:off x="8772524" y="4524374"/>
            <a:ext cx="2699383" cy="2052000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3" name="Рисунок 22" descr="Giuseppe-Arcimboldo445-676x671.jpg"/>
          <p:cNvPicPr/>
          <p:nvPr/>
        </p:nvPicPr>
        <p:blipFill>
          <a:blip r:embed="rId8" cstate="print"/>
          <a:srcRect t="12221" b="12221"/>
          <a:stretch>
            <a:fillRect/>
          </a:stretch>
        </p:blipFill>
        <p:spPr>
          <a:xfrm rot="10800000">
            <a:off x="1123950" y="4640417"/>
            <a:ext cx="2305050" cy="20880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</p:pic>
      <p:sp>
        <p:nvSpPr>
          <p:cNvPr id="24" name="Содержимое 23"/>
          <p:cNvSpPr>
            <a:spLocks noGrp="1"/>
          </p:cNvSpPr>
          <p:nvPr>
            <p:ph sz="half" idx="2"/>
          </p:nvPr>
        </p:nvSpPr>
        <p:spPr>
          <a:xfrm flipH="1" flipV="1">
            <a:off x="2743197" y="6143623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25" name="Рисунок 24" descr="Giuseppe-Arcimboldo445-676x671.jpg"/>
          <p:cNvPicPr/>
          <p:nvPr/>
        </p:nvPicPr>
        <p:blipFill>
          <a:blip r:embed="rId8" cstate="print"/>
          <a:srcRect t="12221" b="12221"/>
          <a:stretch>
            <a:fillRect/>
          </a:stretch>
        </p:blipFill>
        <p:spPr>
          <a:xfrm>
            <a:off x="8591908" y="4676417"/>
            <a:ext cx="2304000" cy="20520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</p:pic>
    </p:spTree>
    <p:extLst>
      <p:ext uri="{BB962C8B-B14F-4D97-AF65-F5344CB8AC3E}">
        <p14:creationId xmlns="" xmlns:p14="http://schemas.microsoft.com/office/powerpoint/2010/main" val="670308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10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41916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3463" y="1266827"/>
            <a:ext cx="750516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sz="2400" dirty="0" smtClean="0"/>
              <a:t> </a:t>
            </a:r>
            <a:r>
              <a:rPr lang="ru-RU" sz="2400" dirty="0" smtClean="0">
                <a:latin typeface="Times New Roman" charset="0"/>
                <a:ea typeface="Times New Roman" charset="0"/>
                <a:cs typeface="Times New Roman" charset="0"/>
              </a:rPr>
              <a:t>Я захотела  воплотить идею Джузеппе Арчимбольдо, используя доступные в наше время материалы. Поразмыслив, я  остановилась на  технике  </a:t>
            </a:r>
            <a:r>
              <a:rPr lang="ru-RU" sz="2400" b="1" i="1" dirty="0" smtClean="0">
                <a:latin typeface="Times New Roman" pitchFamily="18" charset="0"/>
                <a:ea typeface="Times New Roman" charset="0"/>
                <a:cs typeface="Times New Roman" pitchFamily="18" charset="0"/>
              </a:rPr>
              <a:t>коллаж .</a:t>
            </a:r>
            <a:r>
              <a:rPr lang="ru-RU" sz="2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indent="457200"/>
            <a:r>
              <a:rPr lang="ru-RU" sz="2400" dirty="0" smtClean="0">
                <a:latin typeface="Times New Roman" charset="0"/>
                <a:ea typeface="Times New Roman" charset="0"/>
                <a:cs typeface="Times New Roman" charset="0"/>
              </a:rPr>
              <a:t>А  материалами  для  моих  работ  стали  ненужные   журналы, рекламные  буклеты , ножницы,  клей , ну и , конечно , </a:t>
            </a:r>
            <a:r>
              <a:rPr lang="ru-RU" sz="2400" dirty="0" smtClean="0">
                <a:latin typeface="Times New Roman" charset="0"/>
                <a:ea typeface="Times New Roman" charset="0"/>
                <a:cs typeface="Mongolian Baiti" pitchFamily="66" charset="0"/>
              </a:rPr>
              <a:t>фантазия</a:t>
            </a:r>
            <a:r>
              <a:rPr lang="ru-RU" sz="2400" dirty="0" smtClean="0">
                <a:latin typeface="Times New Roman" charset="0"/>
                <a:ea typeface="Times New Roman" charset="0"/>
                <a:cs typeface="Times New Roman" charset="0"/>
              </a:rPr>
              <a:t> !  Без нее – никуда </a:t>
            </a:r>
            <a:r>
              <a:rPr lang="ru-RU" sz="2400" dirty="0" smtClean="0">
                <a:latin typeface="Times New Roman" charset="0"/>
                <a:ea typeface="Times New Roman" charset="0"/>
                <a:cs typeface="Times New Roman" charset="0"/>
              </a:rPr>
              <a:t>!</a:t>
            </a:r>
          </a:p>
          <a:p>
            <a:pPr indent="457200"/>
            <a:r>
              <a:rPr lang="ru-RU" sz="2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ru-RU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indent="457200"/>
            <a:r>
              <a:rPr lang="ru-RU" sz="2400" dirty="0" smtClean="0">
                <a:latin typeface="Times New Roman" charset="0"/>
                <a:ea typeface="Times New Roman" charset="0"/>
                <a:cs typeface="Times New Roman" charset="0"/>
              </a:rPr>
              <a:t>Образы для картин у меня складывались, исходя из нарезанного материала: его формы, размера, цветовой гаммы и содержания.</a:t>
            </a:r>
          </a:p>
          <a:p>
            <a:pPr indent="457200"/>
            <a:endParaRPr lang="ru-RU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indent="457200"/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И вот, какие работы у меня получились…                                  </a:t>
            </a:r>
            <a:endParaRPr lang="ru-RU" sz="28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ru-RU" sz="2800" dirty="0" smtClean="0"/>
          </a:p>
          <a:p>
            <a:endParaRPr lang="ru-RU" sz="2400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624" y="869387"/>
            <a:ext cx="3489208" cy="5364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42204" y="5340835"/>
            <a:ext cx="525348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r>
              <a:rPr lang="ru-RU" sz="3200" dirty="0" smtClean="0"/>
              <a:t> </a:t>
            </a:r>
            <a:endParaRPr lang="ru-RU" sz="3200" dirty="0"/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838200" y="365126"/>
            <a:ext cx="7210424" cy="9017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 СЛЕДАМ  АРЧИМБОЛЬДО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5708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10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7713" y="139839"/>
            <a:ext cx="5422702" cy="610659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Calibri" pitchFamily="34" charset="0"/>
                <a:ea typeface="SimHei" pitchFamily="49" charset="-122"/>
                <a:cs typeface="Aharoni" pitchFamily="2" charset="-79"/>
              </a:rPr>
              <a:t>ФЕЯ  ЦВЕТОВ </a:t>
            </a:r>
            <a:endParaRPr lang="ru-RU" sz="3200" b="1" i="1" dirty="0">
              <a:solidFill>
                <a:srgbClr val="C00000"/>
              </a:solidFill>
              <a:latin typeface="Calibri" pitchFamily="34" charset="0"/>
              <a:ea typeface="SimHei" pitchFamily="49" charset="-122"/>
              <a:cs typeface="Aharoni" pitchFamily="2" charset="-79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275" y="139839"/>
            <a:ext cx="4019910" cy="63866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4730" y="1086679"/>
            <a:ext cx="493568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Вдохновившись изобилием цветов в журналах  моей  мамы   по садоводству ,  я  решила  создать работу, которую так и назвала «</a:t>
            </a:r>
            <a:r>
              <a:rPr lang="ru-RU" sz="2000" i="1" dirty="0" smtClean="0">
                <a:latin typeface="Calibri" pitchFamily="34" charset="0"/>
                <a:cs typeface="David" pitchFamily="34" charset="-79"/>
              </a:rPr>
              <a:t>ФЕЯ ЦВЕТОВ</a:t>
            </a:r>
            <a:r>
              <a:rPr lang="ru-RU" sz="2400" dirty="0" smtClean="0"/>
              <a:t>». В ней я постаралась красиво сочетать  размеры ,  формы и тональность </a:t>
            </a:r>
            <a:r>
              <a:rPr lang="ru-RU" sz="2400" dirty="0"/>
              <a:t> </a:t>
            </a:r>
            <a:r>
              <a:rPr lang="ru-RU" sz="2400" dirty="0" smtClean="0"/>
              <a:t>окраски растений .</a:t>
            </a:r>
          </a:p>
          <a:p>
            <a:endParaRPr lang="ru-RU" sz="2400" dirty="0" smtClean="0"/>
          </a:p>
          <a:p>
            <a:r>
              <a:rPr lang="ru-RU" sz="2400" dirty="0" smtClean="0"/>
              <a:t>Хочу отметить, что каждой работе я постаралась придать какую - нибудь «изюминку» .  Например , в  « </a:t>
            </a:r>
            <a:r>
              <a:rPr lang="ru-RU" sz="2000" i="1" dirty="0" smtClean="0">
                <a:latin typeface="Calibri" pitchFamily="34" charset="0"/>
              </a:rPr>
              <a:t>ФЕЕ ЦВЕТОВ </a:t>
            </a:r>
            <a:r>
              <a:rPr lang="ru-RU" sz="2400" dirty="0" smtClean="0"/>
              <a:t>» спрятаны  8  насекомых. Попробуйте , найдите  их  !</a:t>
            </a:r>
          </a:p>
        </p:txBody>
      </p:sp>
    </p:spTree>
    <p:extLst>
      <p:ext uri="{BB962C8B-B14F-4D97-AF65-F5344CB8AC3E}">
        <p14:creationId xmlns="" xmlns:p14="http://schemas.microsoft.com/office/powerpoint/2010/main" val="1545708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10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92770" y="192848"/>
            <a:ext cx="6958440" cy="94684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Times New Roman" charset="0"/>
                <a:cs typeface="Times New Roman" charset="0"/>
              </a:rPr>
              <a:t>РОБИН БОБИН  -  ОБЖОРА 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310" b="7131"/>
          <a:stretch/>
        </p:blipFill>
        <p:spPr>
          <a:xfrm>
            <a:off x="655608" y="345057"/>
            <a:ext cx="4037161" cy="61485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86401" y="1785731"/>
            <a:ext cx="58142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 журналах по гастрономии я нашла богатый материал для творчества .  Оставалось только грамотно его расположить . Очень хотелось придать формам моего  « </a:t>
            </a:r>
            <a:r>
              <a:rPr lang="ru-RU" sz="2000" i="1" dirty="0" smtClean="0">
                <a:latin typeface="Calibri" pitchFamily="34" charset="0"/>
              </a:rPr>
              <a:t>РОБИНА БОБИНА – ОБЖОРЫ</a:t>
            </a:r>
            <a:r>
              <a:rPr lang="ru-RU" sz="2400" b="1" i="1" dirty="0" smtClean="0">
                <a:latin typeface="Calibri" pitchFamily="34" charset="0"/>
              </a:rPr>
              <a:t>»</a:t>
            </a:r>
            <a:r>
              <a:rPr lang="ru-RU" sz="2400" dirty="0" smtClean="0"/>
              <a:t> соответствующие пропорции. </a:t>
            </a:r>
          </a:p>
          <a:p>
            <a:endParaRPr lang="ru-RU" sz="2400" dirty="0" smtClean="0"/>
          </a:p>
          <a:p>
            <a:r>
              <a:rPr lang="ru-RU" sz="2400" dirty="0" smtClean="0"/>
              <a:t>Он так торопится , что еда падает на пол .  Это ли не обжора !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670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10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796287" y="219352"/>
            <a:ext cx="6557513" cy="94684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Calibri" pitchFamily="34" charset="0"/>
                <a:ea typeface="Times New Roman" charset="0"/>
                <a:cs typeface="Miriam" pitchFamily="34" charset="-79"/>
              </a:rPr>
              <a:t>К О Н Д И Т Е Р </a:t>
            </a:r>
            <a:endParaRPr lang="ru-RU" sz="3200" b="1" i="1" dirty="0">
              <a:solidFill>
                <a:srgbClr val="7030A0"/>
              </a:solidFill>
              <a:latin typeface="Calibri" pitchFamily="34" charset="0"/>
              <a:ea typeface="Times New Roman" charset="0"/>
              <a:cs typeface="Miriam" pitchFamily="34" charset="-79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140" b="9758"/>
          <a:stretch/>
        </p:blipFill>
        <p:spPr>
          <a:xfrm>
            <a:off x="905774" y="422693"/>
            <a:ext cx="4166558" cy="59953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84809" y="2035833"/>
            <a:ext cx="5788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Не  заметить  красочных и   «вкусных»   </a:t>
            </a:r>
          </a:p>
          <a:p>
            <a:r>
              <a:rPr lang="ru-RU" sz="2400" dirty="0" smtClean="0"/>
              <a:t>фотографий  в кулинарных журналах , я просто  не  смогла ! </a:t>
            </a:r>
          </a:p>
          <a:p>
            <a:r>
              <a:rPr lang="ru-RU" sz="2400" dirty="0" smtClean="0"/>
              <a:t>Мой   </a:t>
            </a:r>
            <a:r>
              <a:rPr lang="ru-RU" sz="2400" i="1" dirty="0" smtClean="0">
                <a:latin typeface="Monotype Corsiva" pitchFamily="66" charset="0"/>
              </a:rPr>
              <a:t>« </a:t>
            </a:r>
            <a:r>
              <a:rPr lang="ru-RU" sz="2000" i="1" dirty="0" smtClean="0">
                <a:latin typeface="Calibri" pitchFamily="34" charset="0"/>
              </a:rPr>
              <a:t>К О Н Д И Т Е Р </a:t>
            </a:r>
            <a:r>
              <a:rPr lang="ru-RU" sz="2400" i="1" dirty="0" smtClean="0">
                <a:latin typeface="Monotype Corsiva" pitchFamily="66" charset="0"/>
              </a:rPr>
              <a:t>»   </a:t>
            </a:r>
            <a:r>
              <a:rPr lang="ru-RU" sz="2400" dirty="0" smtClean="0"/>
              <a:t>дегустирует  сладкое  блюдо , и  сам состоит  исключительно из  десертов 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84354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38701</TotalTime>
  <Words>839</Words>
  <Application>Microsoft Office PowerPoint</Application>
  <PresentationFormat>Произвольный</PresentationFormat>
  <Paragraphs>86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 ЦЕЛЬ ПРОЕКТА : показать, как можно, не умея                                      рисовать, создать свою картину.    </vt:lpstr>
      <vt:lpstr>ВСТУПЛЕНИЕ</vt:lpstr>
      <vt:lpstr>         ТВОРЧЕСТВО АРЧИМБОЛЬДО </vt:lpstr>
      <vt:lpstr>Не менее выразительна  серия  «Стихий»  :</vt:lpstr>
      <vt:lpstr>ПО  СЛЕДАМ  АРЧИМБОЛЬДО</vt:lpstr>
      <vt:lpstr>ФЕЯ  ЦВЕТОВ </vt:lpstr>
      <vt:lpstr>РОБИН БОБИН  -  ОБЖОРА </vt:lpstr>
      <vt:lpstr>К О Н Д И Т Е Р </vt:lpstr>
      <vt:lpstr> Р  Ы  Б  А  К</vt:lpstr>
      <vt:lpstr>КОТ  -  КОЛБАСНИК </vt:lpstr>
      <vt:lpstr>ОВОЩНОЙ   БОГ </vt:lpstr>
      <vt:lpstr>ФРУКТОВАЯ  БОГИНЯ </vt:lpstr>
      <vt:lpstr>ШОПОГОЛИК </vt:lpstr>
      <vt:lpstr>В Ы В О Д </vt:lpstr>
      <vt:lpstr>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DENIS RUBTSOV</dc:creator>
  <cp:lastModifiedBy>123</cp:lastModifiedBy>
  <cp:revision>181</cp:revision>
  <dcterms:created xsi:type="dcterms:W3CDTF">2018-12-22T08:11:09Z</dcterms:created>
  <dcterms:modified xsi:type="dcterms:W3CDTF">2019-12-03T18:38:54Z</dcterms:modified>
</cp:coreProperties>
</file>