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306" r:id="rId3"/>
    <p:sldId id="298" r:id="rId4"/>
    <p:sldId id="260" r:id="rId5"/>
    <p:sldId id="261" r:id="rId6"/>
    <p:sldId id="290" r:id="rId7"/>
    <p:sldId id="299" r:id="rId8"/>
    <p:sldId id="262" r:id="rId9"/>
    <p:sldId id="259" r:id="rId10"/>
    <p:sldId id="305" r:id="rId11"/>
    <p:sldId id="257" r:id="rId12"/>
    <p:sldId id="258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3" r:id="rId22"/>
    <p:sldId id="278" r:id="rId23"/>
    <p:sldId id="274" r:id="rId24"/>
    <p:sldId id="275" r:id="rId25"/>
    <p:sldId id="276" r:id="rId26"/>
    <p:sldId id="277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71" r:id="rId35"/>
    <p:sldId id="272" r:id="rId36"/>
    <p:sldId id="286" r:id="rId37"/>
    <p:sldId id="287" r:id="rId38"/>
    <p:sldId id="288" r:id="rId39"/>
    <p:sldId id="289" r:id="rId40"/>
    <p:sldId id="294" r:id="rId41"/>
    <p:sldId id="293" r:id="rId42"/>
    <p:sldId id="304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  <a:srgbClr val="6600FF"/>
    <a:srgbClr val="FF99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22" autoAdjust="0"/>
    <p:restoredTop sz="94640" autoAdjust="0"/>
  </p:normalViewPr>
  <p:slideViewPr>
    <p:cSldViewPr>
      <p:cViewPr>
        <p:scale>
          <a:sx n="50" d="100"/>
          <a:sy n="50" d="100"/>
        </p:scale>
        <p:origin x="-1926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18FA8-4675-4150-A066-6DAF4EF77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A0717-D7A6-4865-95AF-848E837EC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31B7C-12FA-486A-8A87-7B043D22B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0C628-44BE-4A86-B93E-C45AC3447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52F2D-3D60-453A-852F-F87A87838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93F12-3563-4FB8-9A9A-CF8F8541F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B795E-EFB4-4F2C-B1F1-22A5E5646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93082-CBA0-48EB-96FA-C9C64F173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8F09B-3A23-40F2-9B0C-51A490D9F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BA5D3-CF56-4830-975A-F6F45B156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0158F-CCD4-40CB-8552-D6EFE3D87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rgbClr val="FF99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850BE1D6-8D55-4549-A9A8-8E59529CC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1.uralpress.ru/show_image_photoset.php?id=23231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p-guide.ru/zk.htm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hyperlink" Target="http://www1.uralpress.ru/show_image_photoset.php?id=23231" TargetMode="Externa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hyperlink" Target="http://www1.uralpress.ru/show_image_photoset.php?id=23231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p-guide.ru/zk.htm" TargetMode="Externa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jpeg"/><Relationship Id="rId5" Type="http://schemas.openxmlformats.org/officeDocument/2006/relationships/image" Target="../media/image87.png"/><Relationship Id="rId4" Type="http://schemas.openxmlformats.org/officeDocument/2006/relationships/image" Target="../media/image8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jpeg"/><Relationship Id="rId4" Type="http://schemas.openxmlformats.org/officeDocument/2006/relationships/image" Target="../media/image91.gi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4.jpeg"/><Relationship Id="rId7" Type="http://schemas.openxmlformats.org/officeDocument/2006/relationships/image" Target="../media/image3.pn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64.jpeg"/><Relationship Id="rId9" Type="http://schemas.openxmlformats.org/officeDocument/2006/relationships/image" Target="../media/image9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&#1040;&#1076;&#1084;&#1080;&#1085;&#1080;&#1089;&#1090;&#1088;&#1072;&#1090;&#1086;&#1088;\&#1052;&#1086;&#1080;%20&#1076;&#1086;&#1082;&#1091;&#1084;&#1077;&#1085;&#1090;&#1099;\&#1047;&#1072;&#1075;&#1088;&#1091;&#1079;&#1082;&#1080;\gimn_rf_t1.mp3" TargetMode="Externa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044022" cy="865188"/>
          </a:xfrm>
        </p:spPr>
        <p:txBody>
          <a:bodyPr/>
          <a:lstStyle/>
          <a:p>
            <a:pPr eaLnBrk="1" hangingPunct="1"/>
            <a:r>
              <a:rPr lang="ru-RU" sz="8000" dirty="0" smtClean="0">
                <a:solidFill>
                  <a:srgbClr val="FF0000"/>
                </a:solidFill>
                <a:latin typeface="Monotype Corsiva" pitchFamily="66" charset="0"/>
              </a:rPr>
              <a:t>Россия  - наша Родина. </a:t>
            </a:r>
          </a:p>
        </p:txBody>
      </p:sp>
      <p:pic>
        <p:nvPicPr>
          <p:cNvPr id="2051" name="Picture 5" descr="other_002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8493733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78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2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latin typeface="Monotype Corsiva" pitchFamily="66" charset="0"/>
              </a:rPr>
              <a:t>	</a:t>
            </a: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				Россия – Родина Моя,</a:t>
            </a:r>
            <a:b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					Прекрасна ты и многолика.</a:t>
            </a:r>
            <a:b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					Твои поля, леса, луга</a:t>
            </a:r>
            <a:b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					И на речной равнине блики</a:t>
            </a:r>
            <a:b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					Я восхваляю!</a:t>
            </a:r>
            <a:b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Российская Федерация состоит из </a:t>
            </a:r>
            <a:b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21 республики, </a:t>
            </a:r>
            <a:b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7 краёв, </a:t>
            </a:r>
            <a:b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48 областей, </a:t>
            </a:r>
            <a:b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одной автономной области,</a:t>
            </a:r>
            <a:b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 9 автономных округов.</a:t>
            </a:r>
            <a:b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Россия – многонациональная страна.</a:t>
            </a: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r>
              <a:rPr lang="ru-RU" sz="2000" dirty="0" smtClean="0">
                <a:latin typeface="Monotype Corsiva" pitchFamily="66" charset="0"/>
              </a:rPr>
              <a:t/>
            </a:r>
            <a:br>
              <a:rPr lang="ru-RU" sz="2000" dirty="0" smtClean="0">
                <a:latin typeface="Monotype Corsiva" pitchFamily="66" charset="0"/>
              </a:rPr>
            </a:br>
            <a:endParaRPr lang="ru-RU" sz="2000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Tm="21968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179388" y="5670550"/>
            <a:ext cx="89646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Что мы Родиной зовём?         И берёзки, вдоль которых</a:t>
            </a:r>
          </a:p>
          <a:p>
            <a:r>
              <a:rPr lang="ru-RU">
                <a:solidFill>
                  <a:schemeClr val="accent2"/>
                </a:solidFill>
              </a:rPr>
              <a:t>Дом, где мы с тобой живём,   Рядом с мамой мы идём.</a:t>
            </a:r>
          </a:p>
          <a:p>
            <a:r>
              <a:rPr lang="ru-RU">
                <a:solidFill>
                  <a:schemeClr val="accent2"/>
                </a:solidFill>
              </a:rPr>
              <a:t>                                             </a:t>
            </a:r>
          </a:p>
        </p:txBody>
      </p:sp>
      <p:pic>
        <p:nvPicPr>
          <p:cNvPr id="5123" name="Picture 6" descr="photo11913371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88913"/>
            <a:ext cx="72009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703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79388" y="4797425"/>
            <a:ext cx="896461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chemeClr val="accent2"/>
              </a:solidFill>
            </a:endParaRPr>
          </a:p>
          <a:p>
            <a:endParaRPr lang="ru-RU">
              <a:solidFill>
                <a:schemeClr val="accent2"/>
              </a:solidFill>
            </a:endParaRPr>
          </a:p>
          <a:p>
            <a:r>
              <a:rPr lang="ru-RU">
                <a:solidFill>
                  <a:schemeClr val="accent2"/>
                </a:solidFill>
              </a:rPr>
              <a:t>Что мы Родиной зовём?       Наши праздники и песни,</a:t>
            </a:r>
          </a:p>
          <a:p>
            <a:r>
              <a:rPr lang="ru-RU">
                <a:solidFill>
                  <a:schemeClr val="accent2"/>
                </a:solidFill>
              </a:rPr>
              <a:t>Поле с тонким колоском,      Тёплый вечер за окном.</a:t>
            </a:r>
          </a:p>
          <a:p>
            <a:endParaRPr lang="ru-RU">
              <a:solidFill>
                <a:schemeClr val="accent2"/>
              </a:solidFill>
            </a:endParaRPr>
          </a:p>
          <a:p>
            <a:endParaRPr lang="ru-RU"/>
          </a:p>
        </p:txBody>
      </p:sp>
      <p:pic>
        <p:nvPicPr>
          <p:cNvPr id="6147" name="Picture 6" descr="DSCN32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77800"/>
            <a:ext cx="8135938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813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87313" y="179388"/>
            <a:ext cx="41735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Санкт - Петербург</a:t>
            </a:r>
          </a:p>
        </p:txBody>
      </p:sp>
      <p:pic>
        <p:nvPicPr>
          <p:cNvPr id="15363" name="Picture 5" descr="герб санкт-петербур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836613"/>
            <a:ext cx="18097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179388" y="5516563"/>
            <a:ext cx="87137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Он царя Петра творенье,     Кораблей заморских флаги,</a:t>
            </a:r>
            <a:r>
              <a:rPr lang="ru-RU"/>
              <a:t> </a:t>
            </a:r>
            <a:r>
              <a:rPr lang="ru-RU">
                <a:solidFill>
                  <a:schemeClr val="accent2"/>
                </a:solidFill>
              </a:rPr>
              <a:t>Город славы, город сад.     Вдоль Невы дворцов парад.</a:t>
            </a:r>
          </a:p>
          <a:p>
            <a:endParaRPr lang="ru-RU">
              <a:solidFill>
                <a:schemeClr val="accent2"/>
              </a:solidFill>
            </a:endParaRPr>
          </a:p>
        </p:txBody>
      </p:sp>
      <p:pic>
        <p:nvPicPr>
          <p:cNvPr id="15365" name="Picture 7" descr="spb_00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143000"/>
            <a:ext cx="626427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5" descr="1793_conten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3429000"/>
            <a:ext cx="17684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4515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35988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Золотое кольцо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468313" y="5805488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Города старинные,           Словно птицы- лебеди</a:t>
            </a:r>
          </a:p>
          <a:p>
            <a:r>
              <a:rPr lang="ru-RU">
                <a:solidFill>
                  <a:schemeClr val="accent2"/>
                </a:solidFill>
              </a:rPr>
              <a:t>Звон колоколов.                Суздаль и Ростов.</a:t>
            </a:r>
            <a:r>
              <a:rPr lang="ru-RU"/>
              <a:t>    </a:t>
            </a:r>
          </a:p>
        </p:txBody>
      </p:sp>
      <p:pic>
        <p:nvPicPr>
          <p:cNvPr id="16388" name="Picture 6" descr="Суздальский кремль"/>
          <p:cNvPicPr>
            <a:picLocks noChangeAspect="1" noChangeArrowheads="1"/>
          </p:cNvPicPr>
          <p:nvPr/>
        </p:nvPicPr>
        <p:blipFill>
          <a:blip r:embed="rId2" cstate="print"/>
          <a:srcRect t="2025"/>
          <a:stretch>
            <a:fillRect/>
          </a:stretch>
        </p:blipFill>
        <p:spPr bwMode="auto">
          <a:xfrm>
            <a:off x="5003800" y="188913"/>
            <a:ext cx="3967163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323850" y="1557338"/>
            <a:ext cx="18811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Суздаль</a:t>
            </a:r>
          </a:p>
        </p:txBody>
      </p:sp>
      <p:pic>
        <p:nvPicPr>
          <p:cNvPr id="16390" name="Picture 8" descr="герб Сузда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276475"/>
            <a:ext cx="16478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1547813" y="4941888"/>
            <a:ext cx="336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Суздальский кремль</a:t>
            </a:r>
          </a:p>
        </p:txBody>
      </p:sp>
    </p:spTree>
  </p:cSld>
  <p:clrMapOvr>
    <a:masterClrMapping/>
  </p:clrMapOvr>
  <p:transition advTm="9921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Ростов Кафедральный собор рождества Пресвятой Богородиц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692150"/>
            <a:ext cx="63373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23850" y="333375"/>
            <a:ext cx="1784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Ростов</a:t>
            </a: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0" y="6165850"/>
            <a:ext cx="8967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Кафедральный собор рождества Пресвятой Богородицы</a:t>
            </a:r>
          </a:p>
        </p:txBody>
      </p:sp>
      <p:pic>
        <p:nvPicPr>
          <p:cNvPr id="17413" name="Picture 8" descr="Герб Ростова Великог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196975"/>
            <a:ext cx="158273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938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1116013" y="5876925"/>
            <a:ext cx="7632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На широкой Волге               Башенки резные,</a:t>
            </a:r>
          </a:p>
          <a:p>
            <a:r>
              <a:rPr lang="ru-RU">
                <a:solidFill>
                  <a:schemeClr val="accent2"/>
                </a:solidFill>
              </a:rPr>
              <a:t>Тверь и Кострома,               Чудо- терема. </a:t>
            </a:r>
          </a:p>
        </p:txBody>
      </p:sp>
      <p:pic>
        <p:nvPicPr>
          <p:cNvPr id="18435" name="Picture 5" descr="Твер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492375"/>
            <a:ext cx="4392613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2195513" y="188913"/>
            <a:ext cx="13922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Тверь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4787900" y="188913"/>
            <a:ext cx="22891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Кострома</a:t>
            </a:r>
          </a:p>
        </p:txBody>
      </p:sp>
      <p:pic>
        <p:nvPicPr>
          <p:cNvPr id="18438" name="Picture 8" descr="Кострома Церковь Воскресения на Дебр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2492375"/>
            <a:ext cx="4059237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9" descr="Герб Твер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60350"/>
            <a:ext cx="1730375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0" descr="герб Костром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850" y="260350"/>
            <a:ext cx="16637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765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519113" y="5445125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Города старинные,            Новгород на Волхове,</a:t>
            </a:r>
          </a:p>
          <a:p>
            <a:r>
              <a:rPr lang="ru-RU">
                <a:solidFill>
                  <a:schemeClr val="accent2"/>
                </a:solidFill>
              </a:rPr>
              <a:t>Крепость на реке.               Муром на Оке.</a:t>
            </a:r>
          </a:p>
        </p:txBody>
      </p:sp>
      <p:pic>
        <p:nvPicPr>
          <p:cNvPr id="19459" name="Picture 5" descr="Великий Новгоро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204913"/>
            <a:ext cx="63373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231775" y="250825"/>
            <a:ext cx="21828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Новгород</a:t>
            </a:r>
          </a:p>
        </p:txBody>
      </p:sp>
      <p:pic>
        <p:nvPicPr>
          <p:cNvPr id="19461" name="Picture 7" descr="герб Великого Новгоро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125538"/>
            <a:ext cx="19494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375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Памятник Илье Муромц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188913"/>
            <a:ext cx="3673475" cy="550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447675" y="107950"/>
            <a:ext cx="1543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Муром</a:t>
            </a:r>
          </a:p>
        </p:txBody>
      </p:sp>
      <p:pic>
        <p:nvPicPr>
          <p:cNvPr id="20484" name="Picture 6" descr="герб Муром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908050"/>
            <a:ext cx="172561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4859338" y="6021388"/>
            <a:ext cx="396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Памятник Илье Муромцу</a:t>
            </a:r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323850" y="4365625"/>
            <a:ext cx="39909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Здесь дружины храбрые</a:t>
            </a:r>
          </a:p>
          <a:p>
            <a:r>
              <a:rPr lang="ru-RU">
                <a:solidFill>
                  <a:schemeClr val="accent2"/>
                </a:solidFill>
              </a:rPr>
              <a:t>В бой вели князья,</a:t>
            </a:r>
          </a:p>
          <a:p>
            <a:r>
              <a:rPr lang="ru-RU">
                <a:solidFill>
                  <a:schemeClr val="accent2"/>
                </a:solidFill>
              </a:rPr>
              <a:t>Конного и пешего</a:t>
            </a:r>
          </a:p>
          <a:p>
            <a:r>
              <a:rPr lang="ru-RU">
                <a:solidFill>
                  <a:schemeClr val="accent2"/>
                </a:solidFill>
              </a:rPr>
              <a:t>Недруга разя.</a:t>
            </a:r>
          </a:p>
        </p:txBody>
      </p:sp>
    </p:spTree>
  </p:cSld>
  <p:clrMapOvr>
    <a:masterClrMapping/>
  </p:clrMapOvr>
  <p:transition advTm="9797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4859338" y="3500438"/>
            <a:ext cx="3887787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Города старинные</a:t>
            </a:r>
          </a:p>
          <a:p>
            <a:r>
              <a:rPr lang="ru-RU">
                <a:solidFill>
                  <a:schemeClr val="accent2"/>
                </a:solidFill>
              </a:rPr>
              <a:t>Мастерами славные.</a:t>
            </a:r>
          </a:p>
          <a:p>
            <a:r>
              <a:rPr lang="ru-RU">
                <a:solidFill>
                  <a:schemeClr val="accent2"/>
                </a:solidFill>
              </a:rPr>
              <a:t>Улицы кузнечные,</a:t>
            </a:r>
          </a:p>
          <a:p>
            <a:r>
              <a:rPr lang="ru-RU">
                <a:solidFill>
                  <a:schemeClr val="accent2"/>
                </a:solidFill>
              </a:rPr>
              <a:t>Улицы гончарные.</a:t>
            </a:r>
          </a:p>
          <a:p>
            <a:r>
              <a:rPr lang="ru-RU">
                <a:solidFill>
                  <a:schemeClr val="accent2"/>
                </a:solidFill>
              </a:rPr>
              <a:t>Площади торговые,</a:t>
            </a:r>
          </a:p>
          <a:p>
            <a:r>
              <a:rPr lang="ru-RU">
                <a:solidFill>
                  <a:schemeClr val="accent2"/>
                </a:solidFill>
              </a:rPr>
              <a:t>Праздничные ярмарки –</a:t>
            </a:r>
          </a:p>
          <a:p>
            <a:r>
              <a:rPr lang="ru-RU">
                <a:solidFill>
                  <a:schemeClr val="accent2"/>
                </a:solidFill>
              </a:rPr>
              <a:t>Из Ельца - матрёшки,</a:t>
            </a:r>
          </a:p>
          <a:p>
            <a:r>
              <a:rPr lang="ru-RU">
                <a:solidFill>
                  <a:schemeClr val="accent2"/>
                </a:solidFill>
              </a:rPr>
              <a:t>А из Тулы пряники.</a:t>
            </a:r>
          </a:p>
        </p:txBody>
      </p:sp>
      <p:pic>
        <p:nvPicPr>
          <p:cNvPr id="21507" name="Picture 10" descr="Старая ули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448050"/>
            <a:ext cx="3960813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2" descr="фото | riki | Старая улица..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404813"/>
            <a:ext cx="2079625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4" descr="Старая улица &lt; ... &lt; Бульбаш.by &lt; друго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350838"/>
            <a:ext cx="3887788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0188"/>
            <a:ext cx="8229600" cy="4786312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Россия – великая страна, которая имеет богатую и славную историю. Мы граждане  многонациональной страны, которые должны гордиться своей страной, её традициями, культурным наследием. Любить и в минуты опасности защищать свою Отчизну.</a:t>
            </a:r>
            <a:b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Вы – дети России – вы надежда и будущее нашей страны.</a:t>
            </a:r>
            <a:b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Еврей и тувинец, бурят и </a:t>
            </a:r>
            <a:r>
              <a:rPr lang="ru-RU" sz="2000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удмурд</a:t>
            </a:r>
            <a:r>
              <a:rPr lang="ru-RU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</a:t>
            </a:r>
            <a:br>
              <a:rPr lang="ru-RU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Русский, татарин, башкир и якут.</a:t>
            </a:r>
            <a:br>
              <a:rPr lang="ru-RU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Разных народов большая семья,</a:t>
            </a:r>
            <a:br>
              <a:rPr lang="ru-RU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и этим гордиться должны мы друзья.</a:t>
            </a:r>
            <a:br>
              <a:rPr lang="ru-RU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Россией зовётся общий наш дом,</a:t>
            </a:r>
            <a:br>
              <a:rPr lang="ru-RU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пусть будет уютно каждому в нём.</a:t>
            </a:r>
            <a:br>
              <a:rPr lang="ru-RU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Любые трудности мы осилим</a:t>
            </a:r>
            <a:br>
              <a:rPr lang="ru-RU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20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и только в единстве сила России.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0179" name="Picture 6" descr="4a4ca0b61c252c3c97d2b2265ac9550b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642938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861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Ту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60350"/>
            <a:ext cx="6988175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6084888" y="333375"/>
            <a:ext cx="2778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Успенский собор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468313" y="188913"/>
            <a:ext cx="11350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Тула</a:t>
            </a:r>
          </a:p>
        </p:txBody>
      </p:sp>
      <p:pic>
        <p:nvPicPr>
          <p:cNvPr id="22533" name="Picture 7" descr="герб Тул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908050"/>
            <a:ext cx="16573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5364163" y="5084763"/>
            <a:ext cx="33416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Города старинные-</a:t>
            </a:r>
          </a:p>
          <a:p>
            <a:r>
              <a:rPr lang="ru-RU">
                <a:solidFill>
                  <a:schemeClr val="accent2"/>
                </a:solidFill>
              </a:rPr>
              <a:t>К солнышку лицом –</a:t>
            </a:r>
          </a:p>
          <a:p>
            <a:r>
              <a:rPr lang="ru-RU">
                <a:solidFill>
                  <a:schemeClr val="accent2"/>
                </a:solidFill>
              </a:rPr>
              <a:t>Для России стали</a:t>
            </a:r>
          </a:p>
          <a:p>
            <a:r>
              <a:rPr lang="ru-RU">
                <a:solidFill>
                  <a:schemeClr val="accent2"/>
                </a:solidFill>
              </a:rPr>
              <a:t>Золотым кольцом.</a:t>
            </a:r>
          </a:p>
        </p:txBody>
      </p:sp>
    </p:spTree>
  </p:cSld>
  <p:clrMapOvr>
    <a:masterClrMapping/>
  </p:clrMapOvr>
  <p:transition advTm="9391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photo11997325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3375"/>
            <a:ext cx="4106863" cy="616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4643438" y="1557338"/>
            <a:ext cx="42100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Если долго-долго-долго</a:t>
            </a:r>
          </a:p>
          <a:p>
            <a:r>
              <a:rPr lang="ru-RU">
                <a:solidFill>
                  <a:schemeClr val="accent2"/>
                </a:solidFill>
              </a:rPr>
              <a:t>В самолёте нам лететь.</a:t>
            </a:r>
          </a:p>
          <a:p>
            <a:r>
              <a:rPr lang="ru-RU">
                <a:solidFill>
                  <a:schemeClr val="accent2"/>
                </a:solidFill>
              </a:rPr>
              <a:t>Если долго-долго-долго</a:t>
            </a:r>
          </a:p>
          <a:p>
            <a:r>
              <a:rPr lang="ru-RU">
                <a:solidFill>
                  <a:schemeClr val="accent2"/>
                </a:solidFill>
              </a:rPr>
              <a:t>На Россию нам смотреть,</a:t>
            </a:r>
          </a:p>
          <a:p>
            <a:r>
              <a:rPr lang="ru-RU">
                <a:solidFill>
                  <a:schemeClr val="accent2"/>
                </a:solidFill>
              </a:rPr>
              <a:t>То увидим  мы тогда</a:t>
            </a:r>
          </a:p>
          <a:p>
            <a:r>
              <a:rPr lang="ru-RU">
                <a:solidFill>
                  <a:schemeClr val="accent2"/>
                </a:solidFill>
              </a:rPr>
              <a:t>И леса, и города,</a:t>
            </a:r>
          </a:p>
          <a:p>
            <a:r>
              <a:rPr lang="ru-RU">
                <a:solidFill>
                  <a:schemeClr val="accent2"/>
                </a:solidFill>
              </a:rPr>
              <a:t>Океанские просторы,</a:t>
            </a:r>
          </a:p>
          <a:p>
            <a:r>
              <a:rPr lang="ru-RU">
                <a:solidFill>
                  <a:schemeClr val="accent2"/>
                </a:solidFill>
              </a:rPr>
              <a:t>Ленты рек, озёра, горы…</a:t>
            </a:r>
          </a:p>
          <a:p>
            <a:r>
              <a:rPr lang="ru-RU">
                <a:solidFill>
                  <a:schemeClr val="accent2"/>
                </a:solidFill>
              </a:rPr>
              <a:t>Мы увидим даль без края,</a:t>
            </a:r>
          </a:p>
          <a:p>
            <a:r>
              <a:rPr lang="ru-RU">
                <a:solidFill>
                  <a:schemeClr val="accent2"/>
                </a:solidFill>
              </a:rPr>
              <a:t>Тундру, где звенит весна,</a:t>
            </a:r>
          </a:p>
          <a:p>
            <a:r>
              <a:rPr lang="ru-RU">
                <a:solidFill>
                  <a:schemeClr val="accent2"/>
                </a:solidFill>
              </a:rPr>
              <a:t>И поймёшь тогда, какая</a:t>
            </a:r>
          </a:p>
          <a:p>
            <a:r>
              <a:rPr lang="ru-RU">
                <a:solidFill>
                  <a:schemeClr val="accent2"/>
                </a:solidFill>
              </a:rPr>
              <a:t>Наша родина большая,</a:t>
            </a:r>
          </a:p>
          <a:p>
            <a:r>
              <a:rPr lang="ru-RU">
                <a:solidFill>
                  <a:schemeClr val="accent2"/>
                </a:solidFill>
              </a:rPr>
              <a:t>Необъятная страна.</a:t>
            </a:r>
          </a:p>
        </p:txBody>
      </p:sp>
      <p:pic>
        <p:nvPicPr>
          <p:cNvPr id="23556" name="Picture 7" descr="prir73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333375"/>
            <a:ext cx="123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9141"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376238" y="34925"/>
            <a:ext cx="17065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Валаам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5435600" y="765175"/>
            <a:ext cx="3208338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6600FF"/>
                </a:solidFill>
              </a:rPr>
              <a:t>Ладога, Ладога,</a:t>
            </a:r>
          </a:p>
          <a:p>
            <a:r>
              <a:rPr lang="ru-RU">
                <a:solidFill>
                  <a:srgbClr val="6600FF"/>
                </a:solidFill>
              </a:rPr>
              <a:t>В небе чаек гам</a:t>
            </a:r>
          </a:p>
          <a:p>
            <a:r>
              <a:rPr lang="ru-RU">
                <a:solidFill>
                  <a:srgbClr val="6600FF"/>
                </a:solidFill>
              </a:rPr>
              <a:t>Мы плывём на</a:t>
            </a:r>
          </a:p>
          <a:p>
            <a:r>
              <a:rPr lang="ru-RU">
                <a:solidFill>
                  <a:srgbClr val="6600FF"/>
                </a:solidFill>
              </a:rPr>
              <a:t>                    остров,</a:t>
            </a:r>
          </a:p>
          <a:p>
            <a:r>
              <a:rPr lang="ru-RU">
                <a:solidFill>
                  <a:srgbClr val="6600FF"/>
                </a:solidFill>
              </a:rPr>
              <a:t>Остров Валаам.</a:t>
            </a:r>
          </a:p>
          <a:p>
            <a:endParaRPr lang="ru-RU">
              <a:solidFill>
                <a:srgbClr val="6600FF"/>
              </a:solidFill>
            </a:endParaRPr>
          </a:p>
          <a:p>
            <a:r>
              <a:rPr lang="ru-RU">
                <a:solidFill>
                  <a:srgbClr val="6600FF"/>
                </a:solidFill>
              </a:rPr>
              <a:t>Ладога, Ладога,</a:t>
            </a:r>
          </a:p>
          <a:p>
            <a:r>
              <a:rPr lang="ru-RU">
                <a:solidFill>
                  <a:srgbClr val="6600FF"/>
                </a:solidFill>
              </a:rPr>
              <a:t>Голубая ширь.</a:t>
            </a:r>
          </a:p>
          <a:p>
            <a:r>
              <a:rPr lang="ru-RU">
                <a:solidFill>
                  <a:srgbClr val="6600FF"/>
                </a:solidFill>
              </a:rPr>
              <a:t>На скалистом озере</a:t>
            </a:r>
          </a:p>
          <a:p>
            <a:r>
              <a:rPr lang="ru-RU">
                <a:solidFill>
                  <a:srgbClr val="6600FF"/>
                </a:solidFill>
              </a:rPr>
              <a:t>Чудо - монастырь.</a:t>
            </a:r>
          </a:p>
          <a:p>
            <a:endParaRPr lang="ru-RU">
              <a:solidFill>
                <a:srgbClr val="6600FF"/>
              </a:solidFill>
            </a:endParaRPr>
          </a:p>
          <a:p>
            <a:r>
              <a:rPr lang="ru-RU">
                <a:solidFill>
                  <a:srgbClr val="6600FF"/>
                </a:solidFill>
              </a:rPr>
              <a:t>Ладога, Ладога,</a:t>
            </a:r>
          </a:p>
          <a:p>
            <a:r>
              <a:rPr lang="ru-RU">
                <a:solidFill>
                  <a:srgbClr val="6600FF"/>
                </a:solidFill>
              </a:rPr>
              <a:t>Красота земли, -</a:t>
            </a:r>
          </a:p>
          <a:p>
            <a:r>
              <a:rPr lang="ru-RU">
                <a:solidFill>
                  <a:srgbClr val="6600FF"/>
                </a:solidFill>
              </a:rPr>
              <a:t>Голубика – ягода</a:t>
            </a:r>
          </a:p>
          <a:p>
            <a:r>
              <a:rPr lang="ru-RU">
                <a:solidFill>
                  <a:srgbClr val="6600FF"/>
                </a:solidFill>
              </a:rPr>
              <a:t>В капельках зари.</a:t>
            </a:r>
          </a:p>
        </p:txBody>
      </p:sp>
      <p:pic>
        <p:nvPicPr>
          <p:cNvPr id="24580" name="Picture 6" descr="валаа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92150"/>
            <a:ext cx="4248150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 descr="Валаам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860800"/>
            <a:ext cx="424815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109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179388" y="1341438"/>
            <a:ext cx="3671887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На Кавказе любят</a:t>
            </a:r>
          </a:p>
          <a:p>
            <a:r>
              <a:rPr lang="ru-RU">
                <a:solidFill>
                  <a:schemeClr val="accent2"/>
                </a:solidFill>
              </a:rPr>
              <a:t>Музыку и пляски.</a:t>
            </a:r>
          </a:p>
          <a:p>
            <a:r>
              <a:rPr lang="ru-RU">
                <a:solidFill>
                  <a:schemeClr val="accent2"/>
                </a:solidFill>
              </a:rPr>
              <a:t>На конях джигиты</a:t>
            </a:r>
          </a:p>
          <a:p>
            <a:r>
              <a:rPr lang="ru-RU">
                <a:solidFill>
                  <a:schemeClr val="accent2"/>
                </a:solidFill>
              </a:rPr>
              <a:t>Скачут без опаски.</a:t>
            </a:r>
          </a:p>
          <a:p>
            <a:endParaRPr lang="ru-RU">
              <a:solidFill>
                <a:schemeClr val="accent2"/>
              </a:solidFill>
            </a:endParaRPr>
          </a:p>
          <a:p>
            <a:r>
              <a:rPr lang="ru-RU">
                <a:solidFill>
                  <a:schemeClr val="accent2"/>
                </a:solidFill>
              </a:rPr>
              <a:t>На Кавказе любят</a:t>
            </a:r>
          </a:p>
          <a:p>
            <a:r>
              <a:rPr lang="ru-RU">
                <a:solidFill>
                  <a:schemeClr val="accent2"/>
                </a:solidFill>
              </a:rPr>
              <a:t>Делать украшенья.</a:t>
            </a:r>
          </a:p>
          <a:p>
            <a:r>
              <a:rPr lang="ru-RU">
                <a:solidFill>
                  <a:schemeClr val="accent2"/>
                </a:solidFill>
              </a:rPr>
              <a:t>Славятся чеканкой</a:t>
            </a:r>
          </a:p>
          <a:p>
            <a:r>
              <a:rPr lang="ru-RU">
                <a:solidFill>
                  <a:schemeClr val="accent2"/>
                </a:solidFill>
              </a:rPr>
              <a:t>Местные селения.</a:t>
            </a:r>
          </a:p>
          <a:p>
            <a:endParaRPr lang="ru-RU">
              <a:solidFill>
                <a:schemeClr val="accent2"/>
              </a:solidFill>
            </a:endParaRPr>
          </a:p>
          <a:p>
            <a:r>
              <a:rPr lang="ru-RU">
                <a:solidFill>
                  <a:schemeClr val="accent2"/>
                </a:solidFill>
              </a:rPr>
              <a:t>На Кавказе любят</a:t>
            </a:r>
          </a:p>
          <a:p>
            <a:r>
              <a:rPr lang="ru-RU">
                <a:solidFill>
                  <a:schemeClr val="accent2"/>
                </a:solidFill>
              </a:rPr>
              <a:t>Пить кефир-айран.</a:t>
            </a:r>
          </a:p>
          <a:p>
            <a:r>
              <a:rPr lang="ru-RU">
                <a:solidFill>
                  <a:schemeClr val="accent2"/>
                </a:solidFill>
              </a:rPr>
              <a:t>Надевает бурку</a:t>
            </a:r>
          </a:p>
          <a:p>
            <a:r>
              <a:rPr lang="ru-RU">
                <a:solidFill>
                  <a:schemeClr val="accent2"/>
                </a:solidFill>
              </a:rPr>
              <a:t>В дальний путь чабан.</a:t>
            </a:r>
          </a:p>
          <a:p>
            <a:endParaRPr lang="ru-RU">
              <a:solidFill>
                <a:schemeClr val="accent2"/>
              </a:solidFill>
            </a:endParaRPr>
          </a:p>
          <a:p>
            <a:endParaRPr lang="ru-RU">
              <a:solidFill>
                <a:schemeClr val="accent2"/>
              </a:solidFill>
            </a:endParaRP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5364163" y="5013325"/>
            <a:ext cx="32956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На Кавказе любят</a:t>
            </a:r>
          </a:p>
          <a:p>
            <a:r>
              <a:rPr lang="ru-RU">
                <a:solidFill>
                  <a:schemeClr val="accent2"/>
                </a:solidFill>
              </a:rPr>
              <a:t>Сладкий виноград.</a:t>
            </a:r>
          </a:p>
          <a:p>
            <a:r>
              <a:rPr lang="ru-RU">
                <a:solidFill>
                  <a:schemeClr val="accent2"/>
                </a:solidFill>
              </a:rPr>
              <a:t>Здесь хозяин гостю,</a:t>
            </a:r>
          </a:p>
          <a:p>
            <a:r>
              <a:rPr lang="ru-RU">
                <a:solidFill>
                  <a:schemeClr val="accent2"/>
                </a:solidFill>
              </a:rPr>
              <a:t>Как родному, рад.</a:t>
            </a: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376238" y="107950"/>
            <a:ext cx="251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На  Кавказе</a:t>
            </a:r>
          </a:p>
        </p:txBody>
      </p:sp>
      <p:pic>
        <p:nvPicPr>
          <p:cNvPr id="25605" name="Picture 7" descr="vata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476250"/>
            <a:ext cx="3605213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4234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376238" y="323850"/>
            <a:ext cx="2165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На  Волге</a:t>
            </a:r>
          </a:p>
        </p:txBody>
      </p:sp>
      <p:pic>
        <p:nvPicPr>
          <p:cNvPr id="26627" name="Picture 5" descr="Волга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88913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179388" y="2060575"/>
            <a:ext cx="4529137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ru-RU">
                <a:solidFill>
                  <a:schemeClr val="accent2"/>
                </a:solidFill>
              </a:rPr>
              <a:t> Вы на Волге были?</a:t>
            </a:r>
          </a:p>
          <a:p>
            <a:pPr>
              <a:buFontTx/>
              <a:buChar char="-"/>
            </a:pPr>
            <a:r>
              <a:rPr lang="ru-RU">
                <a:solidFill>
                  <a:schemeClr val="accent2"/>
                </a:solidFill>
              </a:rPr>
              <a:t> Были.</a:t>
            </a:r>
          </a:p>
          <a:p>
            <a:pPr>
              <a:buFontTx/>
              <a:buChar char="-"/>
            </a:pPr>
            <a:r>
              <a:rPr lang="ru-RU">
                <a:solidFill>
                  <a:schemeClr val="accent2"/>
                </a:solidFill>
              </a:rPr>
              <a:t> Что вы делали?</a:t>
            </a:r>
          </a:p>
          <a:p>
            <a:pPr>
              <a:buFontTx/>
              <a:buChar char="-"/>
            </a:pPr>
            <a:r>
              <a:rPr lang="ru-RU">
                <a:solidFill>
                  <a:schemeClr val="accent2"/>
                </a:solidFill>
              </a:rPr>
              <a:t> Удили.</a:t>
            </a:r>
          </a:p>
          <a:p>
            <a:pPr>
              <a:buFontTx/>
              <a:buChar char="-"/>
            </a:pPr>
            <a:r>
              <a:rPr lang="ru-RU">
                <a:solidFill>
                  <a:schemeClr val="accent2"/>
                </a:solidFill>
              </a:rPr>
              <a:t> Кто попался на крючок?</a:t>
            </a:r>
          </a:p>
          <a:p>
            <a:pPr>
              <a:buFontTx/>
              <a:buChar char="-"/>
            </a:pPr>
            <a:r>
              <a:rPr lang="ru-RU">
                <a:solidFill>
                  <a:schemeClr val="accent2"/>
                </a:solidFill>
              </a:rPr>
              <a:t> Нам попался судачок.</a:t>
            </a:r>
          </a:p>
          <a:p>
            <a:pPr>
              <a:buFontTx/>
              <a:buChar char="-"/>
            </a:pPr>
            <a:r>
              <a:rPr lang="ru-RU">
                <a:solidFill>
                  <a:schemeClr val="accent2"/>
                </a:solidFill>
              </a:rPr>
              <a:t> Как не верить вам, ребята?</a:t>
            </a:r>
          </a:p>
          <a:p>
            <a:pPr>
              <a:buFontTx/>
              <a:buChar char="-"/>
            </a:pPr>
            <a:r>
              <a:rPr lang="ru-RU">
                <a:solidFill>
                  <a:schemeClr val="accent2"/>
                </a:solidFill>
              </a:rPr>
              <a:t> Волга рыбою богата.</a:t>
            </a:r>
          </a:p>
          <a:p>
            <a:pPr>
              <a:buFontTx/>
              <a:buChar char="-"/>
            </a:pPr>
            <a:endParaRPr lang="ru-RU">
              <a:solidFill>
                <a:schemeClr val="accent2"/>
              </a:solidFill>
            </a:endParaRPr>
          </a:p>
        </p:txBody>
      </p:sp>
      <p:pic>
        <p:nvPicPr>
          <p:cNvPr id="26629" name="Picture 7" descr="Волг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3429000"/>
            <a:ext cx="4064000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844"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158750" y="107950"/>
            <a:ext cx="4298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В степной станице</a:t>
            </a:r>
          </a:p>
        </p:txBody>
      </p:sp>
      <p:sp>
        <p:nvSpPr>
          <p:cNvPr id="27651" name="Text Box 7"/>
          <p:cNvSpPr txBox="1">
            <a:spLocks noChangeArrowheads="1"/>
          </p:cNvSpPr>
          <p:nvPr/>
        </p:nvSpPr>
        <p:spPr bwMode="auto">
          <a:xfrm>
            <a:off x="1403350" y="4940300"/>
            <a:ext cx="714851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В стороне степной                 Песни нам поют,</a:t>
            </a:r>
          </a:p>
          <a:p>
            <a:r>
              <a:rPr lang="ru-RU">
                <a:solidFill>
                  <a:schemeClr val="accent2"/>
                </a:solidFill>
              </a:rPr>
              <a:t>Землю сушит зной.                Молока дают. </a:t>
            </a:r>
          </a:p>
          <a:p>
            <a:r>
              <a:rPr lang="ru-RU">
                <a:solidFill>
                  <a:schemeClr val="accent2"/>
                </a:solidFill>
              </a:rPr>
              <a:t>Здесь растят коней,</a:t>
            </a:r>
          </a:p>
          <a:p>
            <a:r>
              <a:rPr lang="ru-RU">
                <a:solidFill>
                  <a:schemeClr val="accent2"/>
                </a:solidFill>
              </a:rPr>
              <a:t>Как растят детей:</a:t>
            </a:r>
          </a:p>
          <a:p>
            <a:endParaRPr lang="ru-RU">
              <a:solidFill>
                <a:schemeClr val="accent2"/>
              </a:solidFill>
            </a:endParaRPr>
          </a:p>
        </p:txBody>
      </p:sp>
      <p:pic>
        <p:nvPicPr>
          <p:cNvPr id="27652" name="Picture 9" descr="b3bec1ea058f655f0a8cbcc7bad91f7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213100"/>
            <a:ext cx="18002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1" descr="семь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765175"/>
            <a:ext cx="5975350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172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158750" y="250825"/>
            <a:ext cx="35036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Уральские горы</a:t>
            </a: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4911725" y="3592513"/>
            <a:ext cx="37211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Уральские горы</a:t>
            </a:r>
          </a:p>
          <a:p>
            <a:r>
              <a:rPr lang="ru-RU">
                <a:solidFill>
                  <a:schemeClr val="accent2"/>
                </a:solidFill>
              </a:rPr>
              <a:t>По каменным плитам</a:t>
            </a:r>
          </a:p>
          <a:p>
            <a:r>
              <a:rPr lang="ru-RU">
                <a:solidFill>
                  <a:schemeClr val="accent2"/>
                </a:solidFill>
              </a:rPr>
              <a:t>Ведут за собой нас</a:t>
            </a:r>
          </a:p>
          <a:p>
            <a:r>
              <a:rPr lang="ru-RU">
                <a:solidFill>
                  <a:schemeClr val="accent2"/>
                </a:solidFill>
              </a:rPr>
              <a:t>В страну малахита.</a:t>
            </a:r>
          </a:p>
          <a:p>
            <a:r>
              <a:rPr lang="ru-RU">
                <a:solidFill>
                  <a:schemeClr val="accent2"/>
                </a:solidFill>
              </a:rPr>
              <a:t>В страну, где не счесть</a:t>
            </a:r>
          </a:p>
          <a:p>
            <a:r>
              <a:rPr lang="ru-RU">
                <a:solidFill>
                  <a:schemeClr val="accent2"/>
                </a:solidFill>
              </a:rPr>
              <a:t>Драгоценных камней,</a:t>
            </a:r>
          </a:p>
          <a:p>
            <a:r>
              <a:rPr lang="ru-RU">
                <a:solidFill>
                  <a:schemeClr val="accent2"/>
                </a:solidFill>
              </a:rPr>
              <a:t>В страну работящих</a:t>
            </a:r>
          </a:p>
          <a:p>
            <a:r>
              <a:rPr lang="ru-RU">
                <a:solidFill>
                  <a:schemeClr val="accent2"/>
                </a:solidFill>
              </a:rPr>
              <a:t>И добрых людей.</a:t>
            </a:r>
          </a:p>
        </p:txBody>
      </p:sp>
      <p:pic>
        <p:nvPicPr>
          <p:cNvPr id="28676" name="Picture 6" descr="урал горы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188913"/>
            <a:ext cx="2592388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8" descr="фото | La pulya≈ | Малахитовая шкатулка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908050"/>
            <a:ext cx="2889250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0" descr="233819">
            <a:hlinkClick r:id="rId5" tooltip="Во весь экран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2060575"/>
            <a:ext cx="2994025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922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303213" y="250825"/>
            <a:ext cx="4048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Таёжная страница</a:t>
            </a: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5003800" y="4941888"/>
            <a:ext cx="38877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Кедры, пихты, сосняки.</a:t>
            </a:r>
          </a:p>
          <a:p>
            <a:r>
              <a:rPr lang="ru-RU">
                <a:solidFill>
                  <a:schemeClr val="accent2"/>
                </a:solidFill>
              </a:rPr>
              <a:t>Лось рогатый у реки.</a:t>
            </a:r>
          </a:p>
          <a:p>
            <a:r>
              <a:rPr lang="ru-RU">
                <a:solidFill>
                  <a:schemeClr val="accent2"/>
                </a:solidFill>
              </a:rPr>
              <a:t>Куропатка бьёт крылом,</a:t>
            </a:r>
          </a:p>
          <a:p>
            <a:r>
              <a:rPr lang="ru-RU">
                <a:solidFill>
                  <a:schemeClr val="accent2"/>
                </a:solidFill>
              </a:rPr>
              <a:t>По реке плывёт паром.</a:t>
            </a:r>
          </a:p>
        </p:txBody>
      </p:sp>
      <p:pic>
        <p:nvPicPr>
          <p:cNvPr id="29700" name="Picture 6" descr="тай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549275"/>
            <a:ext cx="4500562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7" descr="тайга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908050"/>
            <a:ext cx="3783013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719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447675" y="250825"/>
            <a:ext cx="2986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Озеро Байкал</a:t>
            </a:r>
          </a:p>
        </p:txBody>
      </p:sp>
      <p:pic>
        <p:nvPicPr>
          <p:cNvPr id="30723" name="Picture 5" descr="Байка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836613"/>
            <a:ext cx="7246938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2195513" y="5157788"/>
            <a:ext cx="4800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Есть в тайге сибирской нашей</a:t>
            </a:r>
          </a:p>
          <a:p>
            <a:r>
              <a:rPr lang="ru-RU">
                <a:solidFill>
                  <a:schemeClr val="accent2"/>
                </a:solidFill>
              </a:rPr>
              <a:t>Больше моря чудо-чаша.</a:t>
            </a:r>
          </a:p>
          <a:p>
            <a:r>
              <a:rPr lang="ru-RU">
                <a:solidFill>
                  <a:schemeClr val="accent2"/>
                </a:solidFill>
              </a:rPr>
              <a:t>Это – озеро Байкал</a:t>
            </a:r>
          </a:p>
          <a:p>
            <a:r>
              <a:rPr lang="ru-RU">
                <a:solidFill>
                  <a:schemeClr val="accent2"/>
                </a:solidFill>
              </a:rPr>
              <a:t>В окруженье диких скал.</a:t>
            </a:r>
          </a:p>
        </p:txBody>
      </p:sp>
    </p:spTree>
  </p:cSld>
  <p:clrMapOvr>
    <a:masterClrMapping/>
  </p:clrMapOvr>
  <p:transition advTm="10140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447675" y="34925"/>
            <a:ext cx="452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На Дальнем Востоке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4787900" y="5084763"/>
            <a:ext cx="41608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Тигры –жители Уссури-</a:t>
            </a:r>
          </a:p>
          <a:p>
            <a:r>
              <a:rPr lang="ru-RU">
                <a:solidFill>
                  <a:schemeClr val="accent2"/>
                </a:solidFill>
              </a:rPr>
              <a:t>В полосатой ходят шкуре.</a:t>
            </a:r>
          </a:p>
          <a:p>
            <a:r>
              <a:rPr lang="ru-RU">
                <a:solidFill>
                  <a:schemeClr val="accent2"/>
                </a:solidFill>
              </a:rPr>
              <a:t>Это очень редкий вид</a:t>
            </a:r>
          </a:p>
          <a:p>
            <a:r>
              <a:rPr lang="ru-RU">
                <a:solidFill>
                  <a:schemeClr val="accent2"/>
                </a:solidFill>
              </a:rPr>
              <a:t>И красив, и знаменит.</a:t>
            </a:r>
          </a:p>
        </p:txBody>
      </p:sp>
      <p:pic>
        <p:nvPicPr>
          <p:cNvPr id="31748" name="Picture 7" descr="4556c281fdab571d840b1e19345fdeb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113" y="188913"/>
            <a:ext cx="10953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8" descr="уссу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692150"/>
            <a:ext cx="5832475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734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685800" y="571500"/>
            <a:ext cx="7772400" cy="2071688"/>
          </a:xfrm>
        </p:spPr>
        <p:txBody>
          <a:bodyPr/>
          <a:lstStyle/>
          <a:p>
            <a:pPr eaLnBrk="1" hangingPunct="1"/>
            <a:r>
              <a:rPr lang="ru-RU" sz="6000" smtClean="0">
                <a:solidFill>
                  <a:srgbClr val="7030A0"/>
                </a:solidFill>
                <a:latin typeface="Monotype Corsiva" pitchFamily="66" charset="0"/>
              </a:rPr>
              <a:t>Государственными символами страны являются: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86125"/>
            <a:ext cx="6400800" cy="3571875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ГЕРБ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ФЛАГ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ГИМН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8422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303213" y="107950"/>
            <a:ext cx="2959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На  Камчатке</a:t>
            </a: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395288" y="5805488"/>
            <a:ext cx="85899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Вдали вулкан дымится.              Здесь Родины граница,</a:t>
            </a:r>
          </a:p>
          <a:p>
            <a:r>
              <a:rPr lang="ru-RU">
                <a:solidFill>
                  <a:schemeClr val="accent2"/>
                </a:solidFill>
              </a:rPr>
              <a:t>Над сопками туман.                     Здесь Тихий океан.</a:t>
            </a:r>
          </a:p>
        </p:txBody>
      </p:sp>
      <p:pic>
        <p:nvPicPr>
          <p:cNvPr id="32772" name="Picture 7" descr="b6"/>
          <p:cNvPicPr>
            <a:picLocks noChangeAspect="1" noChangeArrowheads="1"/>
          </p:cNvPicPr>
          <p:nvPr/>
        </p:nvPicPr>
        <p:blipFill>
          <a:blip r:embed="rId2" cstate="print"/>
          <a:srcRect t="3937"/>
          <a:stretch>
            <a:fillRect/>
          </a:stretch>
        </p:blipFill>
        <p:spPr bwMode="auto">
          <a:xfrm>
            <a:off x="4859338" y="390525"/>
            <a:ext cx="3960812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9" descr="Извержение Ключевского вулкана. Небесное плам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25538"/>
            <a:ext cx="424815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11" descr="4331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3141663"/>
            <a:ext cx="3943350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13" descr="4460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3141663"/>
            <a:ext cx="4248150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907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395288" y="4797425"/>
            <a:ext cx="842486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Живут в России разные           У каждого народа</a:t>
            </a:r>
          </a:p>
          <a:p>
            <a:r>
              <a:rPr lang="ru-RU">
                <a:solidFill>
                  <a:schemeClr val="accent2"/>
                </a:solidFill>
              </a:rPr>
              <a:t>Народы с давних пор.              Язык свой и наряд.</a:t>
            </a:r>
          </a:p>
          <a:p>
            <a:r>
              <a:rPr lang="ru-RU">
                <a:solidFill>
                  <a:schemeClr val="accent2"/>
                </a:solidFill>
              </a:rPr>
              <a:t>Одним – тайга по нраву,          Один – черкеску носит,</a:t>
            </a:r>
          </a:p>
          <a:p>
            <a:r>
              <a:rPr lang="ru-RU">
                <a:solidFill>
                  <a:schemeClr val="accent2"/>
                </a:solidFill>
              </a:rPr>
              <a:t>Другим – степной простор.     Другой надел халат.</a:t>
            </a:r>
          </a:p>
          <a:p>
            <a:endParaRPr lang="ru-RU">
              <a:solidFill>
                <a:schemeClr val="accent2"/>
              </a:solidFill>
            </a:endParaRPr>
          </a:p>
          <a:p>
            <a:endParaRPr lang="ru-RU">
              <a:solidFill>
                <a:schemeClr val="accent2"/>
              </a:solidFill>
            </a:endParaRPr>
          </a:p>
          <a:p>
            <a:endParaRPr lang="ru-RU">
              <a:solidFill>
                <a:schemeClr val="accent2"/>
              </a:solidFill>
            </a:endParaRPr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1979613" y="188913"/>
            <a:ext cx="38909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Российская семья</a:t>
            </a:r>
          </a:p>
        </p:txBody>
      </p:sp>
      <p:pic>
        <p:nvPicPr>
          <p:cNvPr id="33796" name="Picture 7" descr="ist10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260350"/>
            <a:ext cx="8191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9" descr="ist101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2477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1" descr="В Екатеринбурге на Российском фестивале единства народов встретились фольклористы со всей России (фото Юлии Кочкиной)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4075" y="836613"/>
            <a:ext cx="4824413" cy="373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766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4624388" y="3663950"/>
            <a:ext cx="42037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Один – рыбак с рожденья,</a:t>
            </a:r>
          </a:p>
          <a:p>
            <a:r>
              <a:rPr lang="ru-RU">
                <a:solidFill>
                  <a:schemeClr val="accent2"/>
                </a:solidFill>
              </a:rPr>
              <a:t>Другой  - оленевод.</a:t>
            </a:r>
          </a:p>
          <a:p>
            <a:r>
              <a:rPr lang="ru-RU">
                <a:solidFill>
                  <a:schemeClr val="accent2"/>
                </a:solidFill>
              </a:rPr>
              <a:t>Один кумыс готовит,</a:t>
            </a:r>
          </a:p>
          <a:p>
            <a:r>
              <a:rPr lang="ru-RU">
                <a:solidFill>
                  <a:schemeClr val="accent2"/>
                </a:solidFill>
              </a:rPr>
              <a:t>Другой готовит мёд.</a:t>
            </a:r>
          </a:p>
          <a:p>
            <a:r>
              <a:rPr lang="ru-RU">
                <a:solidFill>
                  <a:schemeClr val="accent2"/>
                </a:solidFill>
              </a:rPr>
              <a:t>Одним – милее осень,</a:t>
            </a:r>
          </a:p>
          <a:p>
            <a:r>
              <a:rPr lang="ru-RU">
                <a:solidFill>
                  <a:schemeClr val="accent2"/>
                </a:solidFill>
              </a:rPr>
              <a:t>Другим – милей весна.</a:t>
            </a:r>
          </a:p>
          <a:p>
            <a:r>
              <a:rPr lang="ru-RU">
                <a:solidFill>
                  <a:schemeClr val="accent2"/>
                </a:solidFill>
              </a:rPr>
              <a:t>А Родина Россия</a:t>
            </a:r>
          </a:p>
          <a:p>
            <a:r>
              <a:rPr lang="ru-RU">
                <a:solidFill>
                  <a:schemeClr val="accent2"/>
                </a:solidFill>
              </a:rPr>
              <a:t>У нас у всех - одна.</a:t>
            </a:r>
          </a:p>
        </p:txBody>
      </p:sp>
      <p:pic>
        <p:nvPicPr>
          <p:cNvPr id="34819" name="Picture 6" descr="На «Саянском кольце» можно услышать традиционную музыку народов России (фото Полина Устюжанина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88913"/>
            <a:ext cx="3675062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8" descr="фото | Олег Иванов | Оленевод Бельдыев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997200"/>
            <a:ext cx="4175125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12" descr="pict00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260350"/>
            <a:ext cx="23050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844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6715125" y="260350"/>
            <a:ext cx="1714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Гжель</a:t>
            </a:r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2857500" y="214313"/>
            <a:ext cx="1841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 i="1">
              <a:solidFill>
                <a:srgbClr val="FF0000"/>
              </a:solidFill>
            </a:endParaRPr>
          </a:p>
          <a:p>
            <a:endParaRPr lang="ru-RU" sz="3200" i="1">
              <a:solidFill>
                <a:srgbClr val="FF0000"/>
              </a:solidFill>
            </a:endParaRPr>
          </a:p>
          <a:p>
            <a:endParaRPr lang="ru-RU" sz="3200" i="1">
              <a:solidFill>
                <a:srgbClr val="FF0000"/>
              </a:solidFill>
            </a:endParaRPr>
          </a:p>
        </p:txBody>
      </p:sp>
      <p:pic>
        <p:nvPicPr>
          <p:cNvPr id="35844" name="Picture 7" descr="ist101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650" y="5157788"/>
            <a:ext cx="12001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9" descr="сервиз кофей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1143000"/>
            <a:ext cx="3889375" cy="28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11" descr="свинья-копил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4292600"/>
            <a:ext cx="2301875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13" descr="чайниц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1214438"/>
            <a:ext cx="4148138" cy="544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11" descr="свинья-копил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4357688"/>
            <a:ext cx="2301875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28625" y="285750"/>
            <a:ext cx="578643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Русские народные промыслы</a:t>
            </a:r>
            <a:endParaRPr lang="ru-RU" sz="4000" dirty="0"/>
          </a:p>
        </p:txBody>
      </p:sp>
    </p:spTree>
  </p:cSld>
  <p:clrMapOvr>
    <a:masterClrMapping/>
  </p:clrMapOvr>
  <p:transition advTm="7953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4356100" y="1341438"/>
            <a:ext cx="47879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i="1">
              <a:solidFill>
                <a:schemeClr val="accent2"/>
              </a:solidFill>
            </a:endParaRPr>
          </a:p>
          <a:p>
            <a:r>
              <a:rPr lang="ru-RU" i="1">
                <a:solidFill>
                  <a:schemeClr val="accent2"/>
                </a:solidFill>
              </a:rPr>
              <a:t>Самовар раздула Тула</a:t>
            </a:r>
          </a:p>
          <a:p>
            <a:r>
              <a:rPr lang="ru-RU" i="1">
                <a:solidFill>
                  <a:schemeClr val="accent2"/>
                </a:solidFill>
              </a:rPr>
              <a:t>Тула – древняя земля –</a:t>
            </a:r>
          </a:p>
          <a:p>
            <a:r>
              <a:rPr lang="ru-RU" i="1">
                <a:solidFill>
                  <a:schemeClr val="accent2"/>
                </a:solidFill>
              </a:rPr>
              <a:t>Белой скатертью взмахнула</a:t>
            </a:r>
          </a:p>
          <a:p>
            <a:r>
              <a:rPr lang="ru-RU" i="1">
                <a:solidFill>
                  <a:schemeClr val="accent2"/>
                </a:solidFill>
              </a:rPr>
              <a:t>От Заречья до Кремля.</a:t>
            </a:r>
          </a:p>
          <a:p>
            <a:endParaRPr lang="ru-RU" i="1">
              <a:solidFill>
                <a:schemeClr val="accent2"/>
              </a:solidFill>
            </a:endParaRPr>
          </a:p>
          <a:p>
            <a:r>
              <a:rPr lang="ru-RU" i="1">
                <a:solidFill>
                  <a:schemeClr val="accent2"/>
                </a:solidFill>
              </a:rPr>
              <a:t>Самовар гудит и топчет</a:t>
            </a:r>
          </a:p>
          <a:p>
            <a:r>
              <a:rPr lang="ru-RU" i="1">
                <a:solidFill>
                  <a:schemeClr val="accent2"/>
                </a:solidFill>
              </a:rPr>
              <a:t>Топку в небо белый дым.</a:t>
            </a:r>
          </a:p>
          <a:p>
            <a:r>
              <a:rPr lang="ru-RU" i="1">
                <a:solidFill>
                  <a:schemeClr val="accent2"/>
                </a:solidFill>
              </a:rPr>
              <a:t>Где ты ни был днём ли,</a:t>
            </a:r>
          </a:p>
          <a:p>
            <a:r>
              <a:rPr lang="ru-RU" i="1">
                <a:solidFill>
                  <a:schemeClr val="accent2"/>
                </a:solidFill>
              </a:rPr>
              <a:t>                                    ночью-</a:t>
            </a:r>
          </a:p>
          <a:p>
            <a:r>
              <a:rPr lang="ru-RU" i="1">
                <a:solidFill>
                  <a:schemeClr val="accent2"/>
                </a:solidFill>
              </a:rPr>
              <a:t>Словно дома рядом с ним.</a:t>
            </a: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4932363" y="260350"/>
            <a:ext cx="39258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FF0000"/>
                </a:solidFill>
              </a:rPr>
              <a:t>Тульский самовар</a:t>
            </a:r>
          </a:p>
        </p:txBody>
      </p:sp>
      <p:pic>
        <p:nvPicPr>
          <p:cNvPr id="36868" name="Picture 6" descr="3d89537752b40937741dfbd9fe991d8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149725"/>
            <a:ext cx="381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7" descr="fcd34331372b87e6f010bef2cb31d8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88913"/>
            <a:ext cx="254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781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4264025" y="639763"/>
            <a:ext cx="4471988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Он гудит в лесной избушке,</a:t>
            </a:r>
          </a:p>
          <a:p>
            <a:r>
              <a:rPr lang="ru-RU">
                <a:solidFill>
                  <a:schemeClr val="accent2"/>
                </a:solidFill>
              </a:rPr>
              <a:t>В городах среди степей…</a:t>
            </a:r>
          </a:p>
          <a:p>
            <a:r>
              <a:rPr lang="ru-RU">
                <a:solidFill>
                  <a:schemeClr val="accent2"/>
                </a:solidFill>
              </a:rPr>
              <a:t>Из него не редко Пушкин</a:t>
            </a:r>
          </a:p>
          <a:p>
            <a:r>
              <a:rPr lang="ru-RU">
                <a:solidFill>
                  <a:schemeClr val="accent2"/>
                </a:solidFill>
              </a:rPr>
              <a:t>Чаем потчевал друзей.</a:t>
            </a:r>
          </a:p>
          <a:p>
            <a:endParaRPr lang="ru-RU">
              <a:solidFill>
                <a:schemeClr val="accent2"/>
              </a:solidFill>
            </a:endParaRPr>
          </a:p>
          <a:p>
            <a:r>
              <a:rPr lang="ru-RU">
                <a:solidFill>
                  <a:schemeClr val="accent2"/>
                </a:solidFill>
              </a:rPr>
              <a:t>Полководец, князь Суворов</a:t>
            </a:r>
          </a:p>
          <a:p>
            <a:r>
              <a:rPr lang="ru-RU">
                <a:solidFill>
                  <a:schemeClr val="accent2"/>
                </a:solidFill>
              </a:rPr>
              <a:t>За собой его возил.</a:t>
            </a:r>
          </a:p>
          <a:p>
            <a:r>
              <a:rPr lang="ru-RU">
                <a:solidFill>
                  <a:schemeClr val="accent2"/>
                </a:solidFill>
              </a:rPr>
              <a:t>Самовар наш нюхал порох,</a:t>
            </a:r>
          </a:p>
          <a:p>
            <a:r>
              <a:rPr lang="ru-RU">
                <a:solidFill>
                  <a:schemeClr val="accent2"/>
                </a:solidFill>
              </a:rPr>
              <a:t>Видел крепость Измаил.</a:t>
            </a:r>
          </a:p>
          <a:p>
            <a:endParaRPr lang="ru-RU">
              <a:solidFill>
                <a:schemeClr val="accent2"/>
              </a:solidFill>
            </a:endParaRPr>
          </a:p>
          <a:p>
            <a:r>
              <a:rPr lang="ru-RU">
                <a:solidFill>
                  <a:schemeClr val="accent2"/>
                </a:solidFill>
              </a:rPr>
              <a:t>Он гудит, не уставая,</a:t>
            </a:r>
          </a:p>
          <a:p>
            <a:r>
              <a:rPr lang="ru-RU">
                <a:solidFill>
                  <a:schemeClr val="accent2"/>
                </a:solidFill>
              </a:rPr>
              <a:t>Двести лет уже подряд.</a:t>
            </a:r>
          </a:p>
          <a:p>
            <a:r>
              <a:rPr lang="ru-RU">
                <a:solidFill>
                  <a:schemeClr val="accent2"/>
                </a:solidFill>
              </a:rPr>
              <a:t>Самовар душа живая –</a:t>
            </a:r>
          </a:p>
          <a:p>
            <a:r>
              <a:rPr lang="ru-RU">
                <a:solidFill>
                  <a:schemeClr val="accent2"/>
                </a:solidFill>
              </a:rPr>
              <a:t>Друг веселью, сказке брат.</a:t>
            </a:r>
          </a:p>
        </p:txBody>
      </p:sp>
      <p:pic>
        <p:nvPicPr>
          <p:cNvPr id="37891" name="Picture 5" descr="autor_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14313"/>
            <a:ext cx="1995488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6" descr="97a5306bd3194229cbf2dbc0a6fdf1c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708275"/>
            <a:ext cx="254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8609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447675" y="250825"/>
            <a:ext cx="19542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Хохлома</a:t>
            </a:r>
          </a:p>
        </p:txBody>
      </p:sp>
      <p:pic>
        <p:nvPicPr>
          <p:cNvPr id="38915" name="Picture 12" descr="Шестигранник большой"/>
          <p:cNvPicPr>
            <a:picLocks noChangeAspect="1" noChangeArrowheads="1"/>
          </p:cNvPicPr>
          <p:nvPr/>
        </p:nvPicPr>
        <p:blipFill>
          <a:blip r:embed="rId2" cstate="print"/>
          <a:srcRect l="9842" r="9842"/>
          <a:stretch>
            <a:fillRect/>
          </a:stretch>
        </p:blipFill>
        <p:spPr bwMode="auto">
          <a:xfrm>
            <a:off x="179388" y="2420938"/>
            <a:ext cx="45910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14" descr="Пло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3990975"/>
            <a:ext cx="40259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16" descr="Хохлома купить 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260350"/>
            <a:ext cx="4051300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219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447675" y="466725"/>
            <a:ext cx="14049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Палех</a:t>
            </a:r>
          </a:p>
        </p:txBody>
      </p:sp>
      <p:pic>
        <p:nvPicPr>
          <p:cNvPr id="39939" name="Picture 6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85850"/>
            <a:ext cx="316865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8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09550"/>
            <a:ext cx="36734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10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2276475"/>
            <a:ext cx="3960812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12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4149725"/>
            <a:ext cx="3744913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14" descr="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4663" y="4724400"/>
            <a:ext cx="4572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719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303213" y="179388"/>
            <a:ext cx="45672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Дымковская игрушка</a:t>
            </a:r>
          </a:p>
        </p:txBody>
      </p:sp>
      <p:pic>
        <p:nvPicPr>
          <p:cNvPr id="40963" name="Picture 6" descr="Дымковская игруш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9275"/>
            <a:ext cx="28575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12" descr="2213883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188913"/>
            <a:ext cx="22288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14" descr="click?url=http%3A%2F%2Fmuseum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4083050"/>
            <a:ext cx="3743325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18" descr="dimk_b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375" y="4076700"/>
            <a:ext cx="338455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20" descr="dimk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838" y="908050"/>
            <a:ext cx="265588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546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303213" y="323850"/>
            <a:ext cx="57038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Матрёшки Сергиев- Посад</a:t>
            </a:r>
          </a:p>
        </p:txBody>
      </p:sp>
      <p:pic>
        <p:nvPicPr>
          <p:cNvPr id="41987" name="Picture 5" descr="Сергиев _ Поса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437063"/>
            <a:ext cx="3311525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7" descr=" Набор матрешек \&quot;Красная Шапочка\&quot;, арт.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989138"/>
            <a:ext cx="32400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9" descr="Набор матрешек \&quot;Семейка\&quot;, арт.5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4437063"/>
            <a:ext cx="32400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11" descr="Набор матрешек \&quot;Репка\&quot;, арт.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1916113"/>
            <a:ext cx="3382963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13" descr="sp_matroshk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950" y="2708275"/>
            <a:ext cx="1905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82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611188" y="333375"/>
            <a:ext cx="28495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Герб  России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79388" y="4365625"/>
            <a:ext cx="50768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У России величавой</a:t>
            </a:r>
          </a:p>
          <a:p>
            <a:r>
              <a:rPr lang="ru-RU">
                <a:solidFill>
                  <a:schemeClr val="accent2"/>
                </a:solidFill>
              </a:rPr>
              <a:t>На гербе орёл двуглавый,</a:t>
            </a:r>
          </a:p>
          <a:p>
            <a:r>
              <a:rPr lang="ru-RU">
                <a:solidFill>
                  <a:schemeClr val="accent2"/>
                </a:solidFill>
              </a:rPr>
              <a:t>Чтоб на запад на восток</a:t>
            </a:r>
          </a:p>
          <a:p>
            <a:r>
              <a:rPr lang="ru-RU">
                <a:solidFill>
                  <a:schemeClr val="accent2"/>
                </a:solidFill>
              </a:rPr>
              <a:t>Он смотреть бы сразу мог.</a:t>
            </a:r>
          </a:p>
          <a:p>
            <a:r>
              <a:rPr lang="ru-RU">
                <a:solidFill>
                  <a:schemeClr val="accent2"/>
                </a:solidFill>
              </a:rPr>
              <a:t>Сильный, мудрый он и гордый.</a:t>
            </a:r>
          </a:p>
          <a:p>
            <a:r>
              <a:rPr lang="ru-RU">
                <a:solidFill>
                  <a:schemeClr val="accent2"/>
                </a:solidFill>
              </a:rPr>
              <a:t>Он – России дух свободный.</a:t>
            </a:r>
          </a:p>
        </p:txBody>
      </p:sp>
      <p:pic>
        <p:nvPicPr>
          <p:cNvPr id="9220" name="Picture 6" descr="russ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5888"/>
            <a:ext cx="440848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4031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городецкая роспис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3500438"/>
            <a:ext cx="31686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7" descr="городецкая роспис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8713" y="3500438"/>
            <a:ext cx="27336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11" descr="городецкая роспис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836613"/>
            <a:ext cx="3168650" cy="24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13" descr="городецкая роспис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260350"/>
            <a:ext cx="3810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15" descr="городецкая роспис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3500438"/>
            <a:ext cx="2341562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Text Box 16"/>
          <p:cNvSpPr txBox="1">
            <a:spLocks noChangeArrowheads="1"/>
          </p:cNvSpPr>
          <p:nvPr/>
        </p:nvSpPr>
        <p:spPr bwMode="auto">
          <a:xfrm>
            <a:off x="519113" y="107950"/>
            <a:ext cx="4381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Городецкая роспись</a:t>
            </a:r>
          </a:p>
        </p:txBody>
      </p:sp>
    </p:spTree>
  </p:cSld>
  <p:clrMapOvr>
    <a:masterClrMapping/>
  </p:clrMapOvr>
  <p:transition advTm="4359"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Балалай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3763" y="2276475"/>
            <a:ext cx="2747962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7" descr="Балалай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3644900"/>
            <a:ext cx="23241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9" descr="Балалай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2738" y="188913"/>
            <a:ext cx="2335212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11" descr="Балалай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276475"/>
            <a:ext cx="2879725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 Box 12"/>
          <p:cNvSpPr txBox="1">
            <a:spLocks noChangeArrowheads="1"/>
          </p:cNvSpPr>
          <p:nvPr/>
        </p:nvSpPr>
        <p:spPr bwMode="auto">
          <a:xfrm>
            <a:off x="808038" y="179388"/>
            <a:ext cx="23542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Балалайки</a:t>
            </a:r>
          </a:p>
        </p:txBody>
      </p:sp>
    </p:spTree>
  </p:cSld>
  <p:clrMapOvr>
    <a:masterClrMapping/>
  </p:clrMapOvr>
  <p:transition advTm="2328"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1" descr="42407800_1239506297_gagarin1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57188"/>
            <a:ext cx="26431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Рисунок 2" descr="449295_0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200025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5" descr="autor_im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38" y="4214813"/>
            <a:ext cx="1995487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11" descr="Набор матрешек \&quot;Репка\&quot;, арт.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3" y="4429125"/>
            <a:ext cx="2786062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12" descr="22138839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13" y="500063"/>
            <a:ext cx="18669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6" descr="russi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8" y="3786188"/>
            <a:ext cx="20542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6" descr="флаг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3375" y="214313"/>
            <a:ext cx="2155825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7" descr="fcd34331372b87e6f010bef2cb31d80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72125" y="1928813"/>
            <a:ext cx="1601788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48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323850" y="5013325"/>
            <a:ext cx="36020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Белый цвет – берёзка.</a:t>
            </a:r>
          </a:p>
          <a:p>
            <a:r>
              <a:rPr lang="ru-RU">
                <a:solidFill>
                  <a:schemeClr val="accent2"/>
                </a:solidFill>
              </a:rPr>
              <a:t>Синий - неба цвет.</a:t>
            </a:r>
          </a:p>
          <a:p>
            <a:r>
              <a:rPr lang="ru-RU">
                <a:solidFill>
                  <a:schemeClr val="accent2"/>
                </a:solidFill>
              </a:rPr>
              <a:t>Красная полоска-</a:t>
            </a:r>
          </a:p>
          <a:p>
            <a:r>
              <a:rPr lang="ru-RU">
                <a:solidFill>
                  <a:schemeClr val="accent2"/>
                </a:solidFill>
              </a:rPr>
              <a:t>Солнечный рассвет.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179388" y="115888"/>
            <a:ext cx="3000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Флаг   России</a:t>
            </a:r>
          </a:p>
        </p:txBody>
      </p:sp>
      <p:pic>
        <p:nvPicPr>
          <p:cNvPr id="10244" name="Picture 6" descr="фла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765175"/>
            <a:ext cx="5761037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8718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2916238" y="182563"/>
            <a:ext cx="5976937" cy="728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solidFill>
                  <a:schemeClr val="accent2"/>
                </a:solidFill>
              </a:rPr>
              <a:t>1.Россия - священная наша держава,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Россия - любимая наша страна.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Могучая воля, великая слава -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Твое  достоянье на  все  времена!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Припев:</a:t>
            </a:r>
            <a:br>
              <a:rPr lang="ru-RU" sz="2000" i="1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Славься, Отечество наше свободное,</a:t>
            </a:r>
            <a:br>
              <a:rPr lang="ru-RU" sz="2000" i="1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Братских народов союз вековой,</a:t>
            </a:r>
            <a:br>
              <a:rPr lang="ru-RU" sz="2000" i="1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Предками данная мудрость народная!</a:t>
            </a:r>
            <a:br>
              <a:rPr lang="ru-RU" sz="2000" i="1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Славься, страна! Мы гордимся тобой!</a:t>
            </a:r>
            <a:r>
              <a:rPr lang="ru-RU" sz="2000">
                <a:solidFill>
                  <a:schemeClr val="accent2"/>
                </a:solidFill>
              </a:rPr>
              <a:t/>
            </a:r>
            <a:br>
              <a:rPr lang="ru-RU" sz="2000">
                <a:solidFill>
                  <a:schemeClr val="accent2"/>
                </a:solidFill>
              </a:rPr>
            </a:br>
            <a:endParaRPr lang="ru-RU" sz="2000">
              <a:solidFill>
                <a:schemeClr val="accent2"/>
              </a:solidFill>
            </a:endParaRPr>
          </a:p>
          <a:p>
            <a:r>
              <a:rPr lang="ru-RU" sz="2000">
                <a:solidFill>
                  <a:schemeClr val="accent2"/>
                </a:solidFill>
              </a:rPr>
              <a:t>2.От южных морей до полярного края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Раскинулись наши леса и поля.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Одна ты на свете! Одна ты такая -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Хранимая Богом родная земля!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 i="1">
                <a:solidFill>
                  <a:schemeClr val="accent2"/>
                </a:solidFill>
              </a:rPr>
              <a:t>Припев:</a:t>
            </a:r>
          </a:p>
          <a:p>
            <a:endParaRPr lang="ru-RU" sz="2000" i="1">
              <a:solidFill>
                <a:schemeClr val="accent2"/>
              </a:solidFill>
            </a:endParaRPr>
          </a:p>
          <a:p>
            <a:r>
              <a:rPr lang="ru-RU" sz="2000">
                <a:solidFill>
                  <a:schemeClr val="accent2"/>
                </a:solidFill>
              </a:rPr>
              <a:t>3.Широкий простор для мечты и для жизни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Грядущие нам открывают года.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Нам силу дает наша верность Отчизне.</a:t>
            </a:r>
            <a:br>
              <a:rPr lang="ru-RU" sz="2000">
                <a:solidFill>
                  <a:schemeClr val="accent2"/>
                </a:solidFill>
              </a:rPr>
            </a:br>
            <a:r>
              <a:rPr lang="ru-RU" sz="2000">
                <a:solidFill>
                  <a:schemeClr val="accent2"/>
                </a:solidFill>
              </a:rPr>
              <a:t>Так было, так есть и так будет всегда!</a:t>
            </a:r>
            <a:r>
              <a:rPr lang="ru-RU"/>
              <a:t/>
            </a:r>
            <a:br>
              <a:rPr lang="ru-RU"/>
            </a:br>
            <a:r>
              <a:rPr lang="ru-RU" sz="2000" i="1">
                <a:solidFill>
                  <a:schemeClr val="accent2"/>
                </a:solidFill>
              </a:rPr>
              <a:t>Припев:</a:t>
            </a:r>
            <a:r>
              <a:rPr lang="ru-RU"/>
              <a:t> 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303213" y="250825"/>
            <a:ext cx="1987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Гимн</a:t>
            </a:r>
          </a:p>
          <a:p>
            <a:r>
              <a:rPr lang="ru-RU" sz="3200" i="1">
                <a:solidFill>
                  <a:srgbClr val="FF0000"/>
                </a:solidFill>
              </a:rPr>
              <a:t>   России</a:t>
            </a: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250825" y="1773238"/>
            <a:ext cx="251936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Музыка - Георгия Александрова, новый текст - Сергея Михалкова.</a:t>
            </a:r>
            <a:r>
              <a:rPr lang="ru-RU"/>
              <a:t> </a:t>
            </a:r>
          </a:p>
        </p:txBody>
      </p:sp>
      <p:pic>
        <p:nvPicPr>
          <p:cNvPr id="5" name="gimn_rf_t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63" y="5143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0609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5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785813"/>
          </a:xfrm>
        </p:spPr>
        <p:txBody>
          <a:bodyPr/>
          <a:lstStyle/>
          <a:p>
            <a:pPr eaLnBrk="1" hangingPunct="1"/>
            <a:r>
              <a:rPr lang="ru-RU" sz="6600" smtClean="0">
                <a:solidFill>
                  <a:srgbClr val="7030A0"/>
                </a:solidFill>
                <a:latin typeface="Monotype Corsiva" pitchFamily="66" charset="0"/>
              </a:rPr>
              <a:t>СТОЛИЦА - </a:t>
            </a: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14563"/>
            <a:ext cx="6400800" cy="3424237"/>
          </a:xfrm>
        </p:spPr>
        <p:txBody>
          <a:bodyPr/>
          <a:lstStyle/>
          <a:p>
            <a:pPr eaLnBrk="1" hangingPunct="1"/>
            <a:r>
              <a:rPr lang="ru-RU" sz="4400" smtClean="0">
                <a:solidFill>
                  <a:srgbClr val="7030A0"/>
                </a:solidFill>
              </a:rPr>
              <a:t>ГЛАВНЫЙ ГОРОД  ГОСУДАРСТВА</a:t>
            </a:r>
          </a:p>
          <a:p>
            <a:pPr eaLnBrk="1" hangingPunct="1"/>
            <a:r>
              <a:rPr lang="ru-RU" sz="9600" smtClean="0">
                <a:solidFill>
                  <a:srgbClr val="0070C0"/>
                </a:solidFill>
                <a:latin typeface="Monotype Corsiva" pitchFamily="66" charset="0"/>
              </a:rPr>
              <a:t>Москва</a:t>
            </a:r>
          </a:p>
        </p:txBody>
      </p:sp>
    </p:spTree>
  </p:cSld>
  <p:clrMapOvr>
    <a:masterClrMapping/>
  </p:clrMapOvr>
  <p:transition advTm="14328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1673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</a:rPr>
              <a:t>Москва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684213" y="5084763"/>
            <a:ext cx="51117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Москва – это Красная площадь.</a:t>
            </a:r>
          </a:p>
          <a:p>
            <a:r>
              <a:rPr lang="ru-RU">
                <a:solidFill>
                  <a:schemeClr val="accent2"/>
                </a:solidFill>
              </a:rPr>
              <a:t>Москва – это башни Кремля.</a:t>
            </a:r>
          </a:p>
          <a:p>
            <a:r>
              <a:rPr lang="ru-RU">
                <a:solidFill>
                  <a:schemeClr val="accent2"/>
                </a:solidFill>
              </a:rPr>
              <a:t>Москва – это сердце России,</a:t>
            </a:r>
          </a:p>
          <a:p>
            <a:r>
              <a:rPr lang="ru-RU">
                <a:solidFill>
                  <a:schemeClr val="accent2"/>
                </a:solidFill>
              </a:rPr>
              <a:t>Которое любит тебя.</a:t>
            </a:r>
          </a:p>
          <a:p>
            <a:endParaRPr lang="ru-RU">
              <a:solidFill>
                <a:schemeClr val="accent2"/>
              </a:solidFill>
            </a:endParaRPr>
          </a:p>
        </p:txBody>
      </p:sp>
      <p:pic>
        <p:nvPicPr>
          <p:cNvPr id="14340" name="Picture 6" descr="moscow_00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15888"/>
            <a:ext cx="6624638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герб Москв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52513"/>
            <a:ext cx="166528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547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79388" y="5661025"/>
            <a:ext cx="89646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Что мы Родиной зовём?          И под небом синим-синим</a:t>
            </a:r>
          </a:p>
          <a:p>
            <a:r>
              <a:rPr lang="ru-RU">
                <a:solidFill>
                  <a:schemeClr val="accent2"/>
                </a:solidFill>
              </a:rPr>
              <a:t>Всё, что в сердце бережём,     Флаг России над Кремлём.</a:t>
            </a:r>
          </a:p>
          <a:p>
            <a:endParaRPr lang="ru-RU">
              <a:solidFill>
                <a:schemeClr val="accent2"/>
              </a:solidFill>
            </a:endParaRPr>
          </a:p>
        </p:txBody>
      </p:sp>
      <p:pic>
        <p:nvPicPr>
          <p:cNvPr id="7171" name="Picture 5" descr="moscow_001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15888"/>
            <a:ext cx="6769100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250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851</Words>
  <Application>Microsoft Office PowerPoint</Application>
  <PresentationFormat>Экран (4:3)</PresentationFormat>
  <Paragraphs>217</Paragraphs>
  <Slides>42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Оформление по умолчанию</vt:lpstr>
      <vt:lpstr>Россия  - наша Родина. </vt:lpstr>
      <vt:lpstr> Россия – великая страна, которая имеет богатую и славную историю. Мы граждане  многонациональной страны, которые должны гордиться своей страной, её традициями, культурным наследием. Любить и в минуты опасности защищать свою Отчизну. Вы – дети России – вы надежда и будущее нашей страны.  Еврей и тувинец, бурят и удмурд, Русский, татарин, башкир и якут. Разных народов большая семья, и этим гордиться должны мы друзья.  Россией зовётся общий наш дом, пусть будет уютно каждому в нём. Любые трудности мы осилим  и только в единстве сила России. </vt:lpstr>
      <vt:lpstr>Государственными символами страны являются:</vt:lpstr>
      <vt:lpstr>Слайд 4</vt:lpstr>
      <vt:lpstr>Слайд 5</vt:lpstr>
      <vt:lpstr>Слайд 6</vt:lpstr>
      <vt:lpstr>СТОЛИЦА - </vt:lpstr>
      <vt:lpstr>Слайд 8</vt:lpstr>
      <vt:lpstr>Слайд 9</vt:lpstr>
      <vt:lpstr>     Россия – Родина Моя,      Прекрасна ты и многолика.      Твои поля, леса, луга      И на речной равнине блики      Я восхваляю! Российская Федерация состоит из  21 республики,  7 краёв,  48 областей,  одной автономной области,  9 автономных округов. Россия – многонациональная страна. 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Company>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Берюхова</dc:creator>
  <cp:lastModifiedBy>acer</cp:lastModifiedBy>
  <cp:revision>68</cp:revision>
  <dcterms:created xsi:type="dcterms:W3CDTF">2008-02-07T16:31:21Z</dcterms:created>
  <dcterms:modified xsi:type="dcterms:W3CDTF">2018-05-13T11:38:08Z</dcterms:modified>
</cp:coreProperties>
</file>