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8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55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Государственное </a:t>
            </a:r>
            <a:r>
              <a:rPr lang="ru-RU" sz="2000" dirty="0">
                <a:effectLst/>
              </a:rPr>
              <a:t>бюджетное профессиональное образовательное учреждение </a:t>
            </a:r>
            <a:br>
              <a:rPr lang="ru-RU" sz="2000" dirty="0">
                <a:effectLst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Ейский медицинский колледж»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8082"/>
            <a:ext cx="9144000" cy="5249917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ПМ.05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«Медико-социальная деятельность»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МДК.05.01 «Медико-социальная реабилитация»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Лекционное занятие: «Основы лечебной физкультуры»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Кошкалда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 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Ейск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Методы лечебной физкультуры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Реабилитологи</a:t>
            </a:r>
            <a:r>
              <a:rPr lang="ru-RU" sz="1400" dirty="0" smtClean="0"/>
              <a:t> применяют индивидуальные и групповые методы ЛФК. </a:t>
            </a:r>
          </a:p>
          <a:p>
            <a:r>
              <a:rPr lang="ru-RU" sz="1400" b="1" dirty="0" smtClean="0"/>
              <a:t>Индивидуальны</a:t>
            </a:r>
            <a:r>
              <a:rPr lang="ru-RU" sz="1400" dirty="0" smtClean="0"/>
              <a:t>й метод используют у пациентов в тяжёлом состоянии с ограниченной двигательной активностью. Вариантом индивидуального метода являются самостоятельные занятия. Их назначают пациентам, которым трудно регулярно посещать клинику реабилитации или выписанным для долечивания дома.</a:t>
            </a:r>
          </a:p>
          <a:p>
            <a:r>
              <a:rPr lang="ru-RU" sz="1400" dirty="0" smtClean="0"/>
              <a:t>При применении </a:t>
            </a:r>
            <a:r>
              <a:rPr lang="ru-RU" sz="1400" b="1" dirty="0" smtClean="0"/>
              <a:t>группового</a:t>
            </a:r>
            <a:r>
              <a:rPr lang="ru-RU" sz="1400" dirty="0" smtClean="0"/>
              <a:t> метода ЛФК </a:t>
            </a:r>
            <a:r>
              <a:rPr lang="ru-RU" sz="1400" dirty="0" err="1" smtClean="0"/>
              <a:t>реабилитологи</a:t>
            </a:r>
            <a:r>
              <a:rPr lang="ru-RU" sz="1400" dirty="0" smtClean="0"/>
              <a:t> формируют группы, ориентируясь на основное заболевание и функциональное состояние пациентов. Инструктора ЛФК </a:t>
            </a:r>
            <a:r>
              <a:rPr lang="ru-RU" sz="1400" b="1" dirty="0" smtClean="0"/>
              <a:t>комбинирую</a:t>
            </a:r>
            <a:r>
              <a:rPr lang="ru-RU" sz="1400" dirty="0" smtClean="0"/>
              <a:t>т оба метода лечебной физкультуры. Обычно вначале проводят индивидуальные занятия, а затем групповые.</a:t>
            </a:r>
            <a:endParaRPr lang="ru-RU" sz="1400" dirty="0"/>
          </a:p>
        </p:txBody>
      </p:sp>
      <p:pic>
        <p:nvPicPr>
          <p:cNvPr id="6146" name="Picture 2" descr="C:\Users\acer\Desktop\30406cb28c216e579e5608ad96215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1"/>
            <a:ext cx="3785960" cy="37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109" y="332656"/>
            <a:ext cx="8724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Профилактическая </a:t>
            </a:r>
            <a:r>
              <a:rPr lang="ru-RU" b="1" dirty="0"/>
              <a:t>роль лечебной физкультуры </a:t>
            </a:r>
            <a:r>
              <a:rPr lang="ru-RU" dirty="0"/>
              <a:t>не менее важна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чем восстановительная, ведь любую болезнь гораздо проще предупредить, </a:t>
            </a:r>
            <a:r>
              <a:rPr lang="ru-RU" dirty="0" smtClean="0"/>
              <a:t> чем </a:t>
            </a:r>
            <a:r>
              <a:rPr lang="ru-RU" dirty="0"/>
              <a:t>вылечить (особенно в запущенной форме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Поэтому привычка к правильной физической активности будет полезна </a:t>
            </a:r>
            <a:r>
              <a:rPr lang="ru-RU" dirty="0" smtClean="0"/>
              <a:t>в  </a:t>
            </a:r>
            <a:r>
              <a:rPr lang="ru-RU" dirty="0"/>
              <a:t>любом возрасте – главное выбрать подходящие упражнения, </a:t>
            </a:r>
            <a:r>
              <a:rPr lang="ru-RU" dirty="0" smtClean="0"/>
              <a:t> соответствующие </a:t>
            </a:r>
            <a:r>
              <a:rPr lang="ru-RU" dirty="0"/>
              <a:t>вашей цели.</a:t>
            </a:r>
            <a:endParaRPr lang="ru-RU" b="1" dirty="0"/>
          </a:p>
        </p:txBody>
      </p:sp>
      <p:pic>
        <p:nvPicPr>
          <p:cNvPr id="7171" name="Picture 3" descr="C:\Users\acer\Desktop\Depositphotos_12509080_l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328592" cy="34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848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Список используемых источников:</a:t>
            </a: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r>
              <a:rPr lang="ru-RU" dirty="0" smtClean="0"/>
              <a:t>В.А</a:t>
            </a:r>
            <a:r>
              <a:rPr lang="ru-RU" dirty="0"/>
              <a:t>. Епифанов «Лечебная физическая культура». - Москва, </a:t>
            </a:r>
            <a:r>
              <a:rPr lang="ru-RU" dirty="0" smtClean="0"/>
              <a:t>2017.</a:t>
            </a:r>
          </a:p>
          <a:p>
            <a:r>
              <a:rPr lang="ru-RU" dirty="0" smtClean="0"/>
              <a:t>2. </a:t>
            </a:r>
            <a:r>
              <a:rPr lang="ru-RU" dirty="0" err="1"/>
              <a:t>Вардимиади</a:t>
            </a:r>
            <a:r>
              <a:rPr lang="ru-RU" dirty="0"/>
              <a:t> Н.Д., Машкова Л.Г., «Лечебная физкультура и диетотерапия при ожирении». - К.: </a:t>
            </a:r>
            <a:r>
              <a:rPr lang="ru-RU" dirty="0" smtClean="0"/>
              <a:t>Здоровье,2016.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dirty="0"/>
              <a:t>Васильева З.Л., </a:t>
            </a:r>
            <a:r>
              <a:rPr lang="ru-RU" dirty="0" err="1"/>
              <a:t>Любинская</a:t>
            </a:r>
            <a:r>
              <a:rPr lang="ru-RU" dirty="0"/>
              <a:t> С.М. «Резервы здоровья». - Л.: Медицина, </a:t>
            </a:r>
            <a:r>
              <a:rPr lang="ru-RU" dirty="0" smtClean="0"/>
              <a:t>2016</a:t>
            </a:r>
            <a:endParaRPr lang="ru-RU" dirty="0"/>
          </a:p>
          <a:p>
            <a:r>
              <a:rPr lang="ru-RU" dirty="0" smtClean="0"/>
              <a:t>4. </a:t>
            </a:r>
            <a:r>
              <a:rPr lang="ru-RU" dirty="0"/>
              <a:t>Дёмин Д.Ф. «Врачебный контроль при занятиях ФК». - СПб.: </a:t>
            </a:r>
            <a:r>
              <a:rPr lang="ru-RU" dirty="0" smtClean="0"/>
              <a:t>2015.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5100" b="1" dirty="0"/>
              <a:t>Формируемые компетенции:</a:t>
            </a:r>
          </a:p>
          <a:p>
            <a:r>
              <a:rPr lang="ru-RU" sz="2900" dirty="0" smtClean="0"/>
              <a:t>ОК </a:t>
            </a:r>
            <a:r>
              <a:rPr lang="ru-RU" sz="2900" dirty="0"/>
              <a:t>2. Организовывать собственную деятельность, выбирать типовые методы и способы выполнения профессиональных задач, оценивать их выполнение и качество.</a:t>
            </a:r>
          </a:p>
          <a:p>
            <a:r>
              <a:rPr lang="ru-RU" sz="2900" dirty="0"/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</a:t>
            </a:r>
          </a:p>
          <a:p>
            <a:r>
              <a:rPr lang="ru-RU" sz="2900" dirty="0" smtClean="0"/>
              <a:t>ОК </a:t>
            </a:r>
            <a:r>
              <a:rPr lang="ru-RU" sz="2900" dirty="0"/>
              <a:t>6. Работать в коллективе и команде, эффективно общаться с коллегами, руководством, потребителями.</a:t>
            </a:r>
          </a:p>
          <a:p>
            <a:r>
              <a:rPr lang="ru-RU" sz="2900" dirty="0"/>
              <a:t>ОК 8. Самостоятельно определять задачи профессионального и личностного развития, заниматься самообразованием, осознанно планировать и осуществлять повышение квалификации.</a:t>
            </a:r>
          </a:p>
          <a:p>
            <a:r>
              <a:rPr lang="ru-RU" sz="2900" dirty="0" smtClean="0"/>
              <a:t>ОК </a:t>
            </a:r>
            <a:r>
              <a:rPr lang="ru-RU" sz="2900" dirty="0"/>
              <a:t>13. Вести здоровый образ жизни, заниматься физической культурой и спортом для укрепления здоровья, достижения жизненных и профессиональных целей.</a:t>
            </a:r>
          </a:p>
          <a:p>
            <a:r>
              <a:rPr lang="ru-RU" sz="2900" b="1" dirty="0"/>
              <a:t> </a:t>
            </a:r>
            <a:endParaRPr lang="ru-RU" sz="2900" dirty="0"/>
          </a:p>
          <a:p>
            <a:r>
              <a:rPr lang="ru-RU" sz="2900" dirty="0"/>
              <a:t>ПК 5.1. Осуществлять медицинскую реабилитацию пациентов с различной патологией.</a:t>
            </a:r>
          </a:p>
          <a:p>
            <a:r>
              <a:rPr lang="ru-RU" sz="2900" dirty="0" smtClean="0"/>
              <a:t>ПК </a:t>
            </a:r>
            <a:r>
              <a:rPr lang="ru-RU" sz="2900" dirty="0"/>
              <a:t>5.4. Проводить медико-социальную реабилитацию инвалидов, одиноких лиц, участников военных действий и лиц из группы социального риска.</a:t>
            </a:r>
          </a:p>
        </p:txBody>
      </p:sp>
    </p:spTree>
    <p:extLst>
      <p:ext uri="{BB962C8B-B14F-4D97-AF65-F5344CB8AC3E}">
        <p14:creationId xmlns:p14="http://schemas.microsoft.com/office/powerpoint/2010/main" val="308362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Цель: </a:t>
            </a:r>
            <a:endParaRPr lang="ru-RU" dirty="0" smtClean="0"/>
          </a:p>
          <a:p>
            <a:r>
              <a:rPr lang="ru-RU" dirty="0" smtClean="0"/>
              <a:t>освоить </a:t>
            </a:r>
            <a:r>
              <a:rPr lang="ru-RU" dirty="0"/>
              <a:t>основные принципы и правила обследования пациента, разработки реабилитационных программ с применением средств ЛФК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70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Содержание лекционного занятия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64087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Лечебная физкультура.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противопоказания к назначению ЛФК.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ЛФК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Методики ЛФК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4.1 Задачи ЛФК.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лечебной ЛФК 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4.3 Профилактическое действие ЛФК.</a:t>
            </a:r>
          </a:p>
          <a:p>
            <a:pPr marL="457200" indent="-457200"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6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Лечебная</a:t>
            </a:r>
            <a:r>
              <a:rPr lang="ru-RU" sz="1400" dirty="0"/>
              <a:t> физическая культура (</a:t>
            </a:r>
            <a:r>
              <a:rPr lang="ru-RU" sz="1400" b="1" dirty="0"/>
              <a:t>ЛФК</a:t>
            </a:r>
            <a:r>
              <a:rPr lang="ru-RU" sz="1400" dirty="0"/>
              <a:t>) — медицинская дисциплина, применяющая средства физической культуры (в основном физические упражнения) с целью лечения и реабилитации больных и инвалидов, а также профилактики заболеваний.</a:t>
            </a:r>
          </a:p>
        </p:txBody>
      </p:sp>
      <p:pic>
        <p:nvPicPr>
          <p:cNvPr id="1026" name="Picture 2" descr="C:\Users\acer\Desktop\6dc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56" y="1772816"/>
            <a:ext cx="6193671" cy="41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6"/>
            <a:ext cx="415820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Лечебная физкультура </a:t>
            </a:r>
            <a:r>
              <a:rPr lang="ru-RU" sz="1300" b="1" dirty="0"/>
              <a:t>показана</a:t>
            </a:r>
            <a:r>
              <a:rPr lang="ru-RU" sz="1300" dirty="0"/>
              <a:t> в любом возрасте почти при всех заболеваниях, травмах и их последствиях. Она находит широкое применение:</a:t>
            </a:r>
          </a:p>
          <a:p>
            <a:r>
              <a:rPr lang="ru-RU" sz="1300" dirty="0"/>
              <a:t>• в клинике внутренних болезней;</a:t>
            </a:r>
          </a:p>
          <a:p>
            <a:r>
              <a:rPr lang="ru-RU" sz="1300" dirty="0"/>
              <a:t>• в неврологии и нейрохирургии;</a:t>
            </a:r>
          </a:p>
          <a:p>
            <a:r>
              <a:rPr lang="ru-RU" sz="1300" dirty="0"/>
              <a:t>• в травматологии и ортопедии;</a:t>
            </a:r>
          </a:p>
          <a:p>
            <a:r>
              <a:rPr lang="ru-RU" sz="1300" dirty="0"/>
              <a:t>• в после хирургического лечения заболеваний внутренних органов;</a:t>
            </a:r>
          </a:p>
          <a:p>
            <a:r>
              <a:rPr lang="ru-RU" sz="1300" dirty="0"/>
              <a:t>• в педиатрии;</a:t>
            </a:r>
          </a:p>
          <a:p>
            <a:r>
              <a:rPr lang="ru-RU" sz="1300" dirty="0"/>
              <a:t>• в акушерстве и гинекологии;</a:t>
            </a:r>
          </a:p>
          <a:p>
            <a:r>
              <a:rPr lang="ru-RU" sz="1300" dirty="0"/>
              <a:t>• во фтизиатрии;</a:t>
            </a:r>
          </a:p>
          <a:p>
            <a:r>
              <a:rPr lang="ru-RU" sz="1300" dirty="0"/>
              <a:t>• в психиатрии;</a:t>
            </a:r>
          </a:p>
          <a:p>
            <a:r>
              <a:rPr lang="ru-RU" sz="1300" dirty="0"/>
              <a:t>• в офтальмологии — при неосложненной миопии;</a:t>
            </a:r>
          </a:p>
          <a:p>
            <a:r>
              <a:rPr lang="ru-RU" sz="1300" dirty="0"/>
              <a:t>• в онкологии — у больных без метастазов после радикального лечения.</a:t>
            </a:r>
          </a:p>
          <a:p>
            <a:r>
              <a:rPr lang="ru-RU" sz="1300" dirty="0"/>
              <a:t>Перечень </a:t>
            </a:r>
            <a:r>
              <a:rPr lang="ru-RU" sz="1300" b="1" dirty="0"/>
              <a:t>противопоказаний </a:t>
            </a:r>
            <a:r>
              <a:rPr lang="ru-RU" sz="1300" dirty="0"/>
              <a:t>весьма </a:t>
            </a:r>
            <a:r>
              <a:rPr lang="ru-RU" sz="1300" dirty="0" smtClean="0"/>
              <a:t>небольшой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221088"/>
            <a:ext cx="5417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Общие противопоказания </a:t>
            </a:r>
            <a:r>
              <a:rPr lang="ru-RU" sz="1400" dirty="0"/>
              <a:t>к назначению ЛФК:</a:t>
            </a:r>
          </a:p>
          <a:p>
            <a:r>
              <a:rPr lang="ru-RU" sz="1400" dirty="0"/>
              <a:t>• острые инфекционные и воспалительные </a:t>
            </a:r>
            <a:r>
              <a:rPr lang="ru-RU" sz="1400" dirty="0" smtClean="0"/>
              <a:t>заболевания </a:t>
            </a:r>
            <a:r>
              <a:rPr lang="ru-RU" sz="1400" dirty="0"/>
              <a:t>с высокой температурой тела и общей интоксикацией;</a:t>
            </a:r>
          </a:p>
          <a:p>
            <a:r>
              <a:rPr lang="ru-RU" sz="1400" dirty="0"/>
              <a:t>• острый период заболевания и его </a:t>
            </a:r>
            <a:r>
              <a:rPr lang="ru-RU" sz="1400" dirty="0" smtClean="0"/>
              <a:t>прогрессирующее </a:t>
            </a:r>
            <a:r>
              <a:rPr lang="ru-RU" sz="1400" dirty="0"/>
              <a:t>течение;</a:t>
            </a:r>
          </a:p>
          <a:p>
            <a:r>
              <a:rPr lang="ru-RU" sz="1400" dirty="0"/>
              <a:t>• злокачественные новообразования до их радикального лечения, злокачественные новообразования с метастазами</a:t>
            </a:r>
            <a:r>
              <a:rPr lang="ru-RU" sz="1400" dirty="0" smtClean="0"/>
              <a:t>;</a:t>
            </a:r>
          </a:p>
          <a:p>
            <a:r>
              <a:rPr lang="ru-RU" sz="1400" dirty="0"/>
              <a:t>• острые тромбозы и </a:t>
            </a:r>
            <a:r>
              <a:rPr lang="ru-RU" sz="1400" dirty="0" smtClean="0"/>
              <a:t>эмболии.</a:t>
            </a:r>
            <a:endParaRPr lang="ru-RU" sz="1400" dirty="0"/>
          </a:p>
        </p:txBody>
      </p:sp>
      <p:pic>
        <p:nvPicPr>
          <p:cNvPr id="2050" name="Picture 2" descr="C:\Users\acer\Desktop\IMG_0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54" y="58846"/>
            <a:ext cx="40754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096344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69847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ЛФК</a:t>
            </a:r>
          </a:p>
          <a:p>
            <a:endParaRPr lang="ru-RU" sz="1400" dirty="0" smtClean="0"/>
          </a:p>
          <a:p>
            <a:r>
              <a:rPr lang="ru-RU" sz="1400" dirty="0" smtClean="0"/>
              <a:t>-занятия </a:t>
            </a:r>
            <a:r>
              <a:rPr lang="ru-RU" sz="1400" dirty="0"/>
              <a:t>лечебной гимнастикой;</a:t>
            </a:r>
          </a:p>
          <a:p>
            <a:r>
              <a:rPr lang="ru-RU" sz="1400" dirty="0" smtClean="0"/>
              <a:t>-самостоятельные </a:t>
            </a:r>
            <a:r>
              <a:rPr lang="ru-RU" sz="1400" dirty="0"/>
              <a:t>занятия физическими упражнениями;</a:t>
            </a:r>
          </a:p>
          <a:p>
            <a:r>
              <a:rPr lang="ru-RU" sz="1400" dirty="0" smtClean="0"/>
              <a:t>-утренняя </a:t>
            </a:r>
            <a:r>
              <a:rPr lang="ru-RU" sz="1400" dirty="0"/>
              <a:t>гигиеническая гимнастика;</a:t>
            </a:r>
          </a:p>
          <a:p>
            <a:r>
              <a:rPr lang="ru-RU" sz="1400" dirty="0" smtClean="0"/>
              <a:t>-ходьба</a:t>
            </a:r>
            <a:r>
              <a:rPr lang="ru-RU" sz="1400" dirty="0"/>
              <a:t>, прогулки;</a:t>
            </a:r>
          </a:p>
          <a:p>
            <a:r>
              <a:rPr lang="ru-RU" sz="1400" dirty="0" smtClean="0"/>
              <a:t>-массовые </a:t>
            </a:r>
            <a:r>
              <a:rPr lang="ru-RU" sz="1400" dirty="0"/>
              <a:t>формы оздоровительной физической культуры;</a:t>
            </a:r>
          </a:p>
          <a:p>
            <a:r>
              <a:rPr lang="ru-RU" sz="1400" dirty="0" smtClean="0"/>
              <a:t>-дозированные </a:t>
            </a:r>
            <a:r>
              <a:rPr lang="ru-RU" sz="1400" dirty="0"/>
              <a:t>восхождения;</a:t>
            </a:r>
          </a:p>
          <a:p>
            <a:r>
              <a:rPr lang="ru-RU" sz="1400" dirty="0" smtClean="0"/>
              <a:t>-элементы </a:t>
            </a:r>
            <a:r>
              <a:rPr lang="ru-RU" sz="1400" dirty="0"/>
              <a:t>спортивных игр;</a:t>
            </a:r>
          </a:p>
          <a:p>
            <a:r>
              <a:rPr lang="ru-RU" sz="1400" dirty="0" smtClean="0"/>
              <a:t>-ближний </a:t>
            </a:r>
            <a:r>
              <a:rPr lang="ru-RU" sz="1400" dirty="0"/>
              <a:t>туризм;</a:t>
            </a:r>
          </a:p>
          <a:p>
            <a:r>
              <a:rPr lang="ru-RU" sz="1400" dirty="0" smtClean="0"/>
              <a:t>-экскурсии</a:t>
            </a:r>
            <a:r>
              <a:rPr lang="ru-RU" sz="1400" dirty="0"/>
              <a:t>;</a:t>
            </a:r>
          </a:p>
          <a:p>
            <a:r>
              <a:rPr lang="ru-RU" sz="1400" dirty="0" smtClean="0"/>
              <a:t>-элементы </a:t>
            </a:r>
            <a:r>
              <a:rPr lang="ru-RU" sz="1400" dirty="0"/>
              <a:t>спорта.</a:t>
            </a:r>
          </a:p>
        </p:txBody>
      </p:sp>
      <p:pic>
        <p:nvPicPr>
          <p:cNvPr id="3074" name="Picture 2" descr="C:\Users\acer\Desktop\shutterstock_155565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5976664" cy="37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5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                                     </a:t>
            </a:r>
            <a:r>
              <a:rPr lang="ru-RU" sz="1600" b="1" dirty="0" smtClean="0"/>
              <a:t>Методики </a:t>
            </a:r>
            <a:r>
              <a:rPr lang="ru-RU" sz="1600" b="1" dirty="0"/>
              <a:t>ЛФК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Реабилитологи</a:t>
            </a:r>
            <a:r>
              <a:rPr lang="ru-RU" sz="1400" dirty="0" smtClean="0"/>
              <a:t> ежедневно обновляют и усложняют упражнения.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 процедуру занятия вводят 10-15% уже освоенных упражнений для закрепления двигательных навыков.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Вместе с тем последовательно усложняют методику.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 течение последних трёх дней курса лечения обучают пациентов гимнастическим упражнениям, рекомендуемым для занятий дома.</a:t>
            </a:r>
          </a:p>
          <a:p>
            <a:pPr algn="ctr"/>
            <a:r>
              <a:rPr lang="ru-RU" sz="1600" b="1" dirty="0" smtClean="0"/>
              <a:t>Исходные  положения</a:t>
            </a:r>
          </a:p>
          <a:p>
            <a:pPr algn="ctr"/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лёжа (на животе, на спине, на боку);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сидя (на кушетке, на стуле, в постели);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стоя (с опорой на спинку стула, костыли, брусья или на четвереньках).</a:t>
            </a:r>
            <a:endParaRPr lang="ru-RU" sz="1400" dirty="0"/>
          </a:p>
        </p:txBody>
      </p:sp>
      <p:pic>
        <p:nvPicPr>
          <p:cNvPr id="4098" name="Picture 2" descr="C:\Users\acer\Desktop\lf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2215096"/>
            <a:ext cx="3901072" cy="43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Задачи лечебной </a:t>
            </a:r>
            <a:r>
              <a:rPr lang="ru-RU" sz="1600" b="1" dirty="0" smtClean="0"/>
              <a:t>физкультуры</a:t>
            </a:r>
          </a:p>
          <a:p>
            <a:r>
              <a:rPr lang="ru-RU" sz="1400" dirty="0" smtClean="0"/>
              <a:t> </a:t>
            </a:r>
            <a:r>
              <a:rPr lang="ru-RU" sz="1600" dirty="0"/>
              <a:t>определяются представлениями о причине и механизме развития заболевания или травмы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 Специальные задачи ЛФК характерны для определённой формы патологии и сочетания морфофункциональных изменений. </a:t>
            </a:r>
            <a:endParaRPr lang="ru-RU" sz="1600" dirty="0" smtClean="0"/>
          </a:p>
          <a:p>
            <a:r>
              <a:rPr lang="ru-RU" sz="1600" dirty="0" smtClean="0"/>
              <a:t>Для </a:t>
            </a:r>
            <a:r>
              <a:rPr lang="ru-RU" sz="1600" dirty="0"/>
              <a:t>решения специальных задач </a:t>
            </a:r>
            <a:r>
              <a:rPr lang="ru-RU" sz="1600" b="1" dirty="0"/>
              <a:t>средства </a:t>
            </a:r>
            <a:r>
              <a:rPr lang="ru-RU" sz="1600" dirty="0"/>
              <a:t>лечебной физкультуры выбирают с учётом механизмов компенсаторного и трофического действия. 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занятиях лечебной физкультурой большое значение имеет </a:t>
            </a:r>
            <a:r>
              <a:rPr lang="ru-RU" sz="1600" b="1" dirty="0"/>
              <a:t>дозировка</a:t>
            </a:r>
            <a:r>
              <a:rPr lang="ru-RU" sz="1600" dirty="0"/>
              <a:t> физической нагрузки. Она во многом определяет лечебное действие массажа и физических упражнений. При передозировке ухудшается общее состояние пациента, а недостаточная нагрузка не даёт необходимого эффекта.</a:t>
            </a:r>
            <a:r>
              <a:rPr lang="ru-RU" sz="1400" dirty="0"/>
              <a:t> </a:t>
            </a:r>
          </a:p>
        </p:txBody>
      </p:sp>
      <p:pic>
        <p:nvPicPr>
          <p:cNvPr id="5122" name="Picture 2" descr="C:\Users\acer\Desktop\lfk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4169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575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Государственное бюджетное профессиональное образовательное учреждение  «Ейский медицинский колледж»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«Ейский медицинский колледж» министерства здравоохранения Краснодарского края</dc:title>
  <dc:creator>acer</dc:creator>
  <cp:lastModifiedBy>связной</cp:lastModifiedBy>
  <cp:revision>12</cp:revision>
  <dcterms:created xsi:type="dcterms:W3CDTF">2019-10-10T07:12:52Z</dcterms:created>
  <dcterms:modified xsi:type="dcterms:W3CDTF">2019-10-27T17:13:49Z</dcterms:modified>
</cp:coreProperties>
</file>