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7C3AC9-345E-44B5-9EBE-A1884B590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D22CA66-AF66-43DC-A022-E220CDE19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308DBF-7EC1-4252-9BA0-1F2F539A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445D39-A200-40C8-8A00-83CFAB2E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6C07F2-ACCE-4932-91AE-F0B06B35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20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9E3CB5-E39B-4472-8F86-5AD0148C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7EA4E5-1CBB-4928-80C8-0C562A1B4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3C69B0-D442-4F06-8646-89181F57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616148-5CC5-40C4-9A82-9F4526C7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FDD103-D6C4-444F-BF08-9E4E0E53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36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7009FB6-E641-4EC2-9688-5B1B5A86B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3D90B30-D760-4ACC-A369-96A8E1853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79C73-B7F2-432C-8919-A4B07CE4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382CFE-FF1F-45BC-8F3B-2BAFE29B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2DE622-F3F8-42AA-A26E-E9385E32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D80598-6823-4F93-AC6D-145F9DB8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90AC16-54FD-4B4F-AA2B-372885FBB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0324EB-3528-4A36-9882-79AC9D99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0D1490-AD3A-45CC-9BDC-11F11DE3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88480-B174-4F97-BDA4-57C9AB7A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63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D3B54-6C31-41F2-A814-61554271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C5E4B8-2475-49F9-A6E4-C013DC5D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6B3592-2121-4AEF-9040-FC825F49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1F383C-352C-423B-90D5-A812121F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BCAEC5-33A6-41B9-AB00-241C810E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89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D35CE5-ABAA-497D-949C-9F7B3E66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DE3198-3FA9-440B-B6BC-AC754B1FB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D286F9-20A5-4E26-B83C-A43BA4D62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AE3E91-2911-4D3C-A15D-36BCEA44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F6D95D-13FF-4456-9098-22ADF82F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E230B3-BFBE-46FE-95CD-B32388B7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25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27DF45-AE9B-4F64-A5C8-68B5E0F8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237E8F-4E53-4E54-8794-8FAD962F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309AB7-C487-41DE-90A6-B62494368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7C7F12-EB2D-4399-A2F4-636E7C6A5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03624A9-7E24-4334-871A-B43596424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C8ED5F7-94B8-4D7E-B9F8-A38CCB1A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C5FBF9-0F99-49D8-BBA7-DEB73ED5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D3062B0-34D2-40CB-8678-49D29B07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4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8CE0C6-8C41-450C-B4FB-9A8595A3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354D54-E90E-492B-98DD-EC389C68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41CCB6C-C800-4F78-AC01-D679B64D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4AE1A1-801B-4CF4-82D6-6BAECAC6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76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D37ED5-117C-415C-96D1-F56CB0A4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407FD1F-D8CB-4B75-8443-BB8BD42E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9233DD-842D-4429-BCF4-FD93B419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78C10-72C6-457C-B576-02BA97BA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CE7E77-A2DC-44FB-BC75-4458AA561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6752B9-5FC2-42DA-98AE-6373A59A9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B16A6B-7AF8-4880-A4EE-4B4B1E0A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96C0D6-DB39-497C-813B-D4D7930B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D5A0D3-0241-4015-B5A1-1E006FFF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53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B6A0E-BF6A-4B31-91F6-F29EE31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48DB5B9-8075-4AA2-9484-8111FAEDD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3EDEB72-A363-4C18-BB4D-97DF50EAB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EEA1264-87A6-42FD-9E9D-5C63FBA3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A204FE-0202-4522-B0D6-DF32FA6C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BCD893-542A-449E-B7E5-700AC33F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49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06900-6DC6-43E7-BD25-A57DA388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93DB41-6201-4087-AA30-BA8EF8004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47A4A2-1004-450F-9D3C-7F31C4530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4527-5E05-46A5-BAC2-0E582AB6A63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36888E-E3BA-47CB-BA77-8C67B6A38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99A1DD-B554-488F-BE94-8BB3DBDF9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0181-73C2-40F2-8E9A-167749A65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76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1709A5-6237-47CF-AA16-13D77629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365126"/>
            <a:ext cx="10959353" cy="11445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 профессиональное образовательное  учреждение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«Ейский медицинский колледж»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Краснодарского края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5921C8-4A5D-4476-9FAE-419B8F95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биологии на тему 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«Индивидуальное развитие организма. 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Эмбриональный этап онтогенеза»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1 курса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«Сестринское дело»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Смирнова Ю.В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4D3A27-5F62-4835-8519-6B8CFF4C8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9" t="23374" r="3827" b="3045"/>
          <a:stretch/>
        </p:blipFill>
        <p:spPr>
          <a:xfrm>
            <a:off x="8034188" y="4278311"/>
            <a:ext cx="3745435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8008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3D22D7D-E8D4-4F3A-9DF3-4CB0539C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6519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/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правильную последовательность стадий процесса эмбриогенеза человека.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4B7A037-6BD5-4A74-8300-DA43DBF6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289"/>
            <a:ext cx="10515600" cy="4133674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гаструла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нейрула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зигота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органогенез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бластула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dirty="0"/>
              <a:t>     </a:t>
            </a:r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1441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98DAD-E860-4941-8149-21DFD097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последовательность стадий эмбриогенеза хордового животного.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88E1F3-2A47-4E48-B362-544649FC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дробление зиготы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образование нейрулы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формирование гаструлы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образование бластулы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формирование зиготы   </a:t>
            </a:r>
            <a:r>
              <a:rPr lang="ru-RU" sz="4000" dirty="0"/>
              <a:t>     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441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5432BE-0D4A-405E-BA86-730A66D3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5"/>
            <a:ext cx="11300178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Встать, суд идет…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 «Суд над эмбриотоксинами и тератогенами»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540516-0F01-4BC4-9D14-13ABE53A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2" y="2370667"/>
            <a:ext cx="8906934" cy="3806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 обвинители и защитники: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алкоголя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никотина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наркотиков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лекарственных препаратов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D20C83-8847-4E5D-8E89-F18288813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228" y="1690688"/>
            <a:ext cx="4135055" cy="3675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1637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C0615-FB20-4031-A112-1C65C0D1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6667"/>
            <a:ext cx="10515600" cy="844021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ошибки в приведённом тексте. Укажите номера предложений, в которых сделаны ошибки, исправьте их.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9AE954-79F1-4EF0-B605-56F84A01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7" y="1825624"/>
            <a:ext cx="11729154" cy="482353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(1)Эмбриональное развитие – эмбриогенез начинается с момента деления яйцеклетки и заканчивается рождением организма или выходом его из яйца. (2)Первый этап – дробление характеризуется быстрым делением без увеличения массы клеток эмбриона. (3)Дробление заканчивается образованием бластулы с бластоцелью внутри. (4)На стадии гаструлы у хордовых животных образуется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гастральная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полость, которая в дальнейшем превращается в кишку, формируются энтодерма, мезодерма и эктодерма. (5)На стадии нейрулы образуется нервная пластинка, которая преобразуется в нервную трубку, из которой в дальнейшем у позвоночных развивается головной и спинной мозг. (6)В конце стадии нейрулы в эмбриогенезе хордовых животных образуется осевой комплекс органов: хорда, под которой расположены нервная и кишечная трубки. (7)Закладка органов начинается на стадии нейрулы и продолжается в процессе органогенеза.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032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8525B4-22E5-4FC4-932B-C4EB623A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13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 Заполните пожалуйста анкету 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64A0A3C-31F7-4AC0-AE07-307325EB7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5964552"/>
              </p:ext>
            </p:extLst>
          </p:nvPr>
        </p:nvGraphicFramePr>
        <p:xfrm>
          <a:off x="838200" y="1616693"/>
          <a:ext cx="10515600" cy="4468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1999">
                  <a:extLst>
                    <a:ext uri="{9D8B030D-6E8A-4147-A177-3AD203B41FA5}">
                      <a16:colId xmlns:a16="http://schemas.microsoft.com/office/drawing/2014/main" xmlns="" val="1155020819"/>
                    </a:ext>
                  </a:extLst>
                </a:gridCol>
                <a:gridCol w="5243601">
                  <a:extLst>
                    <a:ext uri="{9D8B030D-6E8A-4147-A177-3AD203B41FA5}">
                      <a16:colId xmlns:a16="http://schemas.microsoft.com/office/drawing/2014/main" xmlns="" val="2441305207"/>
                    </a:ext>
                  </a:extLst>
                </a:gridCol>
              </a:tblGrid>
              <a:tr h="7718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Сегодня на уроке я: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Своей работой на уроке я…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613681"/>
                  </a:ext>
                </a:extLst>
              </a:tr>
              <a:tr h="3696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-Научился…………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-Мне показалось важным…….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-Я понял, что………..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-Я почувствовал, что…….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-Доволен…..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 совсем доволен….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-Я не доволен потому, что…..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789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259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AF9C23-BBAA-4AF3-98E7-6AF48D7F3FAA}"/>
              </a:ext>
            </a:extLst>
          </p:cNvPr>
          <p:cNvSpPr/>
          <p:nvPr/>
        </p:nvSpPr>
        <p:spPr>
          <a:xfrm>
            <a:off x="338667" y="0"/>
            <a:ext cx="11627555" cy="63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3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учебного занятия: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организацию деятельности студентов на занятии достичь результатов  освоения основной образовательной программы в объеме достаточном для осуществления профессиональной деятельности: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073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Предметных 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владение основополагающими понятиями: онтогенез, эмбриогенез, бластула, бластомеры, бластоцель, гаструла, эктодерма, эктодерма, нейрула, мезодерма, органогенез;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073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умение обосновывать  место  и  роль  биологических  знаний  в  практической деятельности людей, развитии современных технологий;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073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Личностных: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владение культурой мышления, способность к обобщению, анализу, восприятию  информации  в  области  естественных  наук,  постановке  цели  и  выбору путей ее достижения в профессиональной сфере;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27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884F6-A2B2-405F-BFE7-07144F17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933"/>
            <a:ext cx="10515600" cy="15546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br>
              <a:rPr lang="ru-RU" sz="31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CED00D-5CCA-4143-B408-7BE9AF893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176" y="1825625"/>
            <a:ext cx="10213623" cy="47614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:</a:t>
            </a:r>
            <a:endParaRPr lang="ru-RU" sz="29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об­ра­зу­ют­ся мужские по­ло­вые клетки</a:t>
            </a:r>
            <a:endParaRPr lang="ru-RU" sz="2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об­ра­зу­ют­ся женские по­ло­вые клетки</a:t>
            </a:r>
            <a:endParaRPr lang="ru-RU" sz="2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умень­ша­ет­ся вдвое число хромосом</a:t>
            </a:r>
            <a:endParaRPr lang="ru-RU" sz="2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об­ра­зу­ют­ся четыре по­ло­вые клетки из одной</a:t>
            </a:r>
            <a:endParaRPr lang="ru-RU" sz="2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об­ра­зу­ет­ся одна по­ло­вая клетка</a:t>
            </a:r>
            <a:endParaRPr lang="ru-RU" sz="2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об­ра­зо­ва­ние яй­це­кле­тки и по­ляр­ных телец</a:t>
            </a:r>
            <a:endParaRPr lang="ru-RU" sz="2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мейоз ооци­тов пер­во­го порядка</a:t>
            </a:r>
            <a:endParaRPr lang="ru-RU" sz="2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мейоз сперматоцитов первого порядка</a:t>
            </a:r>
            <a:endParaRPr lang="ru-RU" sz="2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в зоне созревания происходит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мейотическое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деление</a:t>
            </a:r>
            <a:endParaRPr lang="ru-RU" sz="2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завершается зоной формирования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9555AD2-F791-4021-8EF7-6794A06C79AE}"/>
              </a:ext>
            </a:extLst>
          </p:cNvPr>
          <p:cNvSpPr/>
          <p:nvPr/>
        </p:nvSpPr>
        <p:spPr>
          <a:xfrm>
            <a:off x="372533" y="625297"/>
            <a:ext cx="11367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утверждение с позиции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овогенеза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позиций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сперматогенеза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утверждение соответствует процессу, оцениваем его положительно знаком « +» если нет то знаком « - »)</a:t>
            </a:r>
          </a:p>
        </p:txBody>
      </p:sp>
    </p:spTree>
    <p:extLst>
      <p:ext uri="{BB962C8B-B14F-4D97-AF65-F5344CB8AC3E}">
        <p14:creationId xmlns:p14="http://schemas.microsoft.com/office/powerpoint/2010/main" xmlns="" val="129062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F1B463-B411-4228-96D9-058F96E7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процесс дробления отличается от обычного деления? Каков его результат?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2EDF1AA-BC61-434B-B908-47BFA9737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11" t="20774" r="10893" b="21118"/>
          <a:stretch/>
        </p:blipFill>
        <p:spPr>
          <a:xfrm>
            <a:off x="1954306" y="1634002"/>
            <a:ext cx="8641977" cy="485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6111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31E2B-08DB-4D5C-976B-1B7F0AB11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1" t="35630" r="10109" b="9583"/>
          <a:stretch/>
        </p:blipFill>
        <p:spPr>
          <a:xfrm>
            <a:off x="618565" y="2026024"/>
            <a:ext cx="10748682" cy="468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5930C1-AC95-497E-BF4F-B3B06302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бластула из чего она состоит?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A90D1C-CCB0-41FB-9ABF-87055589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9121"/>
            <a:ext cx="10529047" cy="468784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867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0406C0-69E4-43F6-B39A-B7D9AD064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0" t="22745" r="9360" b="9281"/>
          <a:stretch/>
        </p:blipFill>
        <p:spPr>
          <a:xfrm>
            <a:off x="1900518" y="1559859"/>
            <a:ext cx="8803534" cy="493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B7F24C-C1D7-492D-A675-DBCAC745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образуется  двуслойный зародыш?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2D7DFF-8DF7-4528-B9DA-3B170F541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263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76C9A0-59DE-4A75-B7E8-48CD2B665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06" y="960684"/>
            <a:ext cx="10950388" cy="589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8D9C8-4CCD-46BD-AAD7-6BBE4572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40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формируется трехслойный зародыш?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9F3B77F-1921-49F4-BEDB-0C71532ED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209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1ED538C-8594-4732-8CF9-D4B98C28E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4" descr="https://bio-ege.sdamgia.ru/get_file?id=8402&amp;png=1">
            <a:extLst>
              <a:ext uri="{FF2B5EF4-FFF2-40B4-BE49-F238E27FC236}">
                <a16:creationId xmlns:a16="http://schemas.microsoft.com/office/drawing/2014/main" xmlns="" id="{D9A08D1E-9D47-49C9-B80D-028E698B7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173" y="2562241"/>
            <a:ext cx="2954338" cy="32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9BC714F1-752B-4351-9241-6C52B4E3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5586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latin typeface="Arial" panose="020B0604020202020204" pitchFamily="34" charset="0"/>
              </a:rPr>
              <a:t>1.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ткани и органы позвоночного животного образуются из клеток, обозначенных на рисунке цифрой 1? 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0D9637C4-B1A8-4851-8982-01D2DAC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489"/>
            <a:ext cx="4399844" cy="3930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C7F3BAF2-C080-4B1C-97F6-46D2679F2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2246487"/>
            <a:ext cx="5867400" cy="3930475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потовые железы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костная ткань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ногтевые пластинки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соединительная ткань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кожный эпидермис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гладкая мышечная ткань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18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BEA5BC-56A6-422F-B41E-33E4C7E5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9" y="365125"/>
            <a:ext cx="11435644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 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процессами, происходящими на разных стадиях развития зародыша трёхслойных животных, и стадиями, на которых эти процессы происходят: к каждой позиции, данной в первом столбце, подберите соответствующую позицию из второго столбца.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1FCD0A1D-16C3-4221-AA3E-58DD31356A6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49474166"/>
              </p:ext>
            </p:extLst>
          </p:nvPr>
        </p:nvGraphicFramePr>
        <p:xfrm>
          <a:off x="838200" y="1817511"/>
          <a:ext cx="5181600" cy="4492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xmlns="" val="1496647875"/>
                    </a:ext>
                  </a:extLst>
                </a:gridCol>
              </a:tblGrid>
              <a:tr h="716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ПРОЦЕССЫ</a:t>
                      </a:r>
                    </a:p>
                  </a:txBody>
                  <a:tcPr marL="34544" marR="34544" marT="34544" marB="3454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230467"/>
                  </a:ext>
                </a:extLst>
              </a:tr>
              <a:tr h="37761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образуется однослойный зародыш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формируется мезодерма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образуется двуслойный зародыш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образуется вторичная полость тела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Д)образуется однослойный зародышевый пузырёк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 начинается органогенез</a:t>
                      </a:r>
                    </a:p>
                  </a:txBody>
                  <a:tcPr marL="34544" marR="34544" marT="34544" marB="3454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5346138"/>
                  </a:ext>
                </a:extLst>
              </a:tr>
            </a:tbl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3BCD631C-38DD-4DF5-8FBC-C380E0B3458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65989114"/>
              </p:ext>
            </p:extLst>
          </p:nvPr>
        </p:nvGraphicFramePr>
        <p:xfrm>
          <a:off x="6172201" y="1817511"/>
          <a:ext cx="5181600" cy="4492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xmlns="" val="2275913226"/>
                    </a:ext>
                  </a:extLst>
                </a:gridCol>
              </a:tblGrid>
              <a:tr h="7688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СТАДИИ</a:t>
                      </a:r>
                    </a:p>
                  </a:txBody>
                  <a:tcPr marL="34544" marR="34544" marT="34544" marB="345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8782965"/>
                  </a:ext>
                </a:extLst>
              </a:tr>
              <a:tr h="37241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бластула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гаструла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нейрула</a:t>
                      </a:r>
                    </a:p>
                  </a:txBody>
                  <a:tcPr marL="34544" marR="34544" marT="34544" marB="3454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167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1533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550</Words>
  <Application>Microsoft Office PowerPoint</Application>
  <PresentationFormat>Произвольный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Государственное бюджетное  профессиональное образовательное  учреждение  «Ейский медицинский колледж» министерства здравоохранения Краснодарского края   </vt:lpstr>
      <vt:lpstr>Слайд 2</vt:lpstr>
      <vt:lpstr>Актуализация    </vt:lpstr>
      <vt:lpstr>Чем процесс дробления отличается от обычного деления? Каков его результат?</vt:lpstr>
      <vt:lpstr>Что такое бластула из чего она состоит?</vt:lpstr>
      <vt:lpstr>Как образуется  двуслойный зародыш? </vt:lpstr>
      <vt:lpstr>Как формируется трехслойный зародыш?</vt:lpstr>
      <vt:lpstr>1. Какие ткани и органы позвоночного животного образуются из клеток, обозначенных на рисунке цифрой 1?  </vt:lpstr>
      <vt:lpstr>  Установите соответствие между процессами, происходящими на разных стадиях развития зародыша трёхслойных животных, и стадиями, на которых эти процессы происходят: к каждой позиции, данной в первом столбце, подберите соответствующую позицию из второго столбца. </vt:lpstr>
      <vt:lpstr>  3. Установите правильную последовательность стадий процесса эмбриогенеза человека.  </vt:lpstr>
      <vt:lpstr> Установите последовательность стадий эмбриогенеза хордового животного.  </vt:lpstr>
      <vt:lpstr>Встать, суд идет… ролевая игра «Суд над эмбриотоксинами и тератогенами»</vt:lpstr>
      <vt:lpstr>Найдите три ошибки в приведённом тексте. Укажите номера предложений, в которых сделаны ошибки, исправьте их.  </vt:lpstr>
      <vt:lpstr>Рефлексия. Заполните пожалуйста анкету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smirnovay69@outlook.com</dc:creator>
  <cp:lastModifiedBy>User</cp:lastModifiedBy>
  <cp:revision>16</cp:revision>
  <dcterms:created xsi:type="dcterms:W3CDTF">2018-11-22T07:23:36Z</dcterms:created>
  <dcterms:modified xsi:type="dcterms:W3CDTF">2019-12-02T11:39:31Z</dcterms:modified>
</cp:coreProperties>
</file>