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5" r:id="rId11"/>
    <p:sldId id="274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97B6-215B-424A-90AA-803A04D16FE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38674-6FC7-4794-B412-8925F18A7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19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38674-6FC7-4794-B412-8925F18A740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61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020272" y="44624"/>
            <a:ext cx="2057400" cy="1943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85750" y="2492896"/>
            <a:ext cx="4286250" cy="41624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302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400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327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239000" y="188640"/>
            <a:ext cx="1905000" cy="18383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14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020272" y="44624"/>
            <a:ext cx="2057400" cy="1943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619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899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35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36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836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46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138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839A6-329B-433C-8C7B-56A08940B977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8052105" y="6602040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Ekaterina050466</a:t>
            </a:r>
            <a:endParaRPr lang="ru-RU" sz="1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39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Словарные слова</a:t>
            </a: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 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класс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5013176"/>
            <a:ext cx="3851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5229493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начальных классов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«Гимназия № 7» г. Батайск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Колоскова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С.М.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05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13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r>
              <a:rPr lang="ru-RU" sz="13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ктивный</a:t>
            </a:r>
          </a:p>
          <a:p>
            <a:endParaRPr lang="ru-RU" sz="3000" dirty="0">
              <a:solidFill>
                <a:srgbClr val="C00000"/>
              </a:solidFill>
            </a:endParaRPr>
          </a:p>
        </p:txBody>
      </p:sp>
      <p:pic>
        <p:nvPicPr>
          <p:cNvPr id="4" name="Picture 13" descr="J02330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0928"/>
            <a:ext cx="3456384" cy="3139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305 0.17965 C 0.20156 0.17803 0.2066 0.17526 0.21094 0.17017 C 0.21389 0.16693 0.21267 0.16508 0.21788 0.16208 C 0.2309 0.15537 0.24722 0.15167 0.26337 0.1489 C 0.27344 0.15075 0.2809 0.15352 0.29045 0.15537 C 0.29549 0.15838 0.2993 0.16208 0.30417 0.16485 C 0.30608 0.16601 0.30903 0.16647 0.31094 0.16763 C 0.31944 0.17202 0.32691 0.17688 0.33594 0.18104 C 0.33663 0.1815 0.3526 0.18774 0.35642 0.18936 C 0.36042 0.19098 0.37014 0.19214 0.37014 0.19237 C 0.38993 0.19144 0.40972 0.19144 0.42917 0.19052 C 0.4368 0.19029 0.44427 0.1889 0.45191 0.18797 C 0.4566 0.18751 0.46094 0.18636 0.46545 0.18543 C 0.46771 0.18474 0.47239 0.18381 0.47239 0.18404 C 0.47465 0.18289 0.47656 0.18173 0.47917 0.18104 C 0.48351 0.17988 0.49288 0.17849 0.49288 0.17873 C 0.50243 0.17456 0.50868 0.16971 0.51996 0.16763 C 0.52882 0.15953 0.51927 0.16624 0.53125 0.16208 C 0.53299 0.16138 0.53385 0.16023 0.53594 0.1593 C 0.54271 0.15722 0.55121 0.1563 0.55868 0.15537 C 0.57535 0.15699 0.58837 0.16162 0.60399 0.16347 C 0.61215 0.1667 0.62049 0.16901 0.62899 0.17179 C 0.63715 0.17433 0.64045 0.17803 0.64948 0.17965 C 0.65174 0.18058 0.65417 0.1815 0.65625 0.18266 C 0.65955 0.18427 0.66146 0.18728 0.66545 0.18797 C 0.67986 0.19075 0.67552 0.18844 0.68125 0.19214 " pathEditMode="relative" rAng="0" ptsTypes="fffffffffffffffffffffffff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-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1) деятельный, энергичный;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2) действующий, развивающийся.</a:t>
            </a:r>
          </a:p>
          <a:p>
            <a:endParaRPr lang="ru-RU" dirty="0"/>
          </a:p>
          <a:p>
            <a:r>
              <a:rPr lang="ru-RU" b="1" dirty="0" smtClean="0"/>
              <a:t>Слово произошло от латинского </a:t>
            </a:r>
            <a:r>
              <a:rPr lang="ru-RU" b="1" i="1" dirty="0" err="1" smtClean="0"/>
              <a:t>активус</a:t>
            </a:r>
            <a:r>
              <a:rPr lang="ru-RU" b="1" i="1" dirty="0" smtClean="0"/>
              <a:t> – </a:t>
            </a:r>
            <a:r>
              <a:rPr lang="ru-RU" b="1" dirty="0" smtClean="0"/>
              <a:t>«делать, действовать».</a:t>
            </a:r>
          </a:p>
          <a:p>
            <a:endParaRPr lang="ru-RU" b="1" i="1" dirty="0"/>
          </a:p>
          <a:p>
            <a:r>
              <a:rPr lang="ru-RU" sz="3000" dirty="0" smtClean="0">
                <a:solidFill>
                  <a:srgbClr val="C00000"/>
                </a:solidFill>
              </a:rPr>
              <a:t>Придумай и запиши предложение с </a:t>
            </a:r>
            <a:r>
              <a:rPr lang="ru-RU" sz="3000" dirty="0" err="1" smtClean="0">
                <a:solidFill>
                  <a:srgbClr val="C00000"/>
                </a:solidFill>
              </a:rPr>
              <a:t>зтим</a:t>
            </a:r>
            <a:r>
              <a:rPr lang="ru-RU" sz="3000" dirty="0" smtClean="0">
                <a:solidFill>
                  <a:srgbClr val="C00000"/>
                </a:solidFill>
              </a:rPr>
              <a:t> словом. Разбери его по членам предложения, выпиши словосочетания.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r>
              <a:rPr lang="ru-RU" sz="3000" dirty="0" smtClean="0">
                <a:solidFill>
                  <a:srgbClr val="C00000"/>
                </a:solidFill>
              </a:rPr>
              <a:t>Подбери и запиши однокоренные слова, выдели корень.</a:t>
            </a:r>
            <a:endParaRPr lang="ru-RU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2088232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solidFill>
                  <a:srgbClr val="0070C0"/>
                </a:solidFill>
              </a:rPr>
              <a:t>д</a:t>
            </a:r>
            <a:r>
              <a:rPr lang="ru-RU" sz="11500" b="1" dirty="0" smtClean="0">
                <a:solidFill>
                  <a:srgbClr val="C00000"/>
                </a:solidFill>
              </a:rPr>
              <a:t>е</a:t>
            </a:r>
            <a:r>
              <a:rPr lang="ru-RU" sz="11500" b="1" dirty="0" smtClean="0">
                <a:solidFill>
                  <a:srgbClr val="0070C0"/>
                </a:solidFill>
              </a:rPr>
              <a:t>л</a:t>
            </a:r>
            <a:r>
              <a:rPr lang="ru-RU" sz="11500" b="1" dirty="0" smtClean="0">
                <a:solidFill>
                  <a:srgbClr val="C00000"/>
                </a:solidFill>
              </a:rPr>
              <a:t>и</a:t>
            </a:r>
            <a:r>
              <a:rPr lang="ru-RU" sz="11500" b="1" dirty="0" smtClean="0">
                <a:solidFill>
                  <a:srgbClr val="0070C0"/>
                </a:solidFill>
              </a:rPr>
              <a:t>катный</a:t>
            </a:r>
            <a:endParaRPr lang="ru-RU" sz="115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404664"/>
            <a:ext cx="53285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rgbClr val="FF0000"/>
                </a:solidFill>
              </a:rPr>
              <a:t>Разделите на слоги, поставьте ударение, запишите вариант переноса.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5" name="Picture 4" descr="j0234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23762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Алексей\Downloads\i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573016"/>
            <a:ext cx="3672408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1) вежливый, мягкий в обращении;</a:t>
            </a:r>
            <a:br>
              <a:rPr lang="ru-RU" sz="3200" dirty="0" smtClean="0"/>
            </a:br>
            <a:r>
              <a:rPr lang="ru-RU" sz="3200" dirty="0" smtClean="0"/>
              <a:t>2) затруднительный, требующий тактичного отношения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Слово образовано от латинского </a:t>
            </a:r>
            <a:r>
              <a:rPr lang="ru-RU" b="1" i="1" dirty="0" err="1" smtClean="0"/>
              <a:t>деликатус</a:t>
            </a:r>
            <a:r>
              <a:rPr lang="ru-RU" b="1" i="1" dirty="0" smtClean="0"/>
              <a:t> </a:t>
            </a:r>
            <a:r>
              <a:rPr lang="ru-RU" b="1" dirty="0" smtClean="0"/>
              <a:t>– «роскошь, пышность».</a:t>
            </a:r>
          </a:p>
          <a:p>
            <a:endParaRPr lang="ru-RU" b="1" dirty="0" smtClean="0"/>
          </a:p>
          <a:p>
            <a:r>
              <a:rPr lang="ru-RU" i="1" dirty="0" smtClean="0">
                <a:solidFill>
                  <a:srgbClr val="002060"/>
                </a:solidFill>
              </a:rPr>
              <a:t>Хороший врач должен быть деликатным человеком.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У меня к вам есть одно очень деликатное поручение.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64904"/>
            <a:ext cx="9144000" cy="1728192"/>
          </a:xfrm>
        </p:spPr>
        <p:txBody>
          <a:bodyPr>
            <a:noAutofit/>
          </a:bodyPr>
          <a:lstStyle/>
          <a:p>
            <a:r>
              <a:rPr lang="ru-RU" sz="13800" b="1" dirty="0" smtClean="0">
                <a:solidFill>
                  <a:srgbClr val="002060"/>
                </a:solidFill>
              </a:rPr>
              <a:t>в</a:t>
            </a:r>
            <a:r>
              <a:rPr lang="ru-RU" sz="13800" b="1" dirty="0" smtClean="0">
                <a:solidFill>
                  <a:srgbClr val="FF0000"/>
                </a:solidFill>
              </a:rPr>
              <a:t>о</a:t>
            </a:r>
            <a:r>
              <a:rPr lang="ru-RU" sz="13800" b="1" dirty="0" smtClean="0">
                <a:solidFill>
                  <a:srgbClr val="002060"/>
                </a:solidFill>
              </a:rPr>
              <a:t>лше</a:t>
            </a:r>
            <a:r>
              <a:rPr lang="ru-RU" sz="13800" b="1" dirty="0" smtClean="0">
                <a:solidFill>
                  <a:srgbClr val="C00000"/>
                </a:solidFill>
              </a:rPr>
              <a:t>б</a:t>
            </a:r>
            <a:r>
              <a:rPr lang="ru-RU" sz="13800" b="1" dirty="0" smtClean="0">
                <a:solidFill>
                  <a:srgbClr val="002060"/>
                </a:solidFill>
              </a:rPr>
              <a:t>ник</a:t>
            </a:r>
            <a:endParaRPr lang="ru-RU" sz="138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Алексей\Downloads\i (3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016224" cy="22322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86050" y="404665"/>
            <a:ext cx="4857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rgbClr val="FF0000"/>
                </a:solidFill>
              </a:rPr>
              <a:t>Разделите на слоги, поставьте ударение, запишите вариант переноса.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7  0.028 -0.08267  0.062 -0.08267  C 0.097 -0.08267  0.125 -0.04667  0.125 0  C 0.125 0.04667  0.153 0.08267  0.188 0.08267  C 0.222 0.08267  0.25 0.04667 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Лексическое значение: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сказках: человек, умеющий творить чудеса; колдун, чародей.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Этимология.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Слово 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волшебник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образовано 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древнего слова </a:t>
            </a:r>
            <a:r>
              <a:rPr lang="ru-RU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волошба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«колдовство».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105835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Придумай и запиши предложение с </a:t>
            </a:r>
            <a:r>
              <a:rPr lang="ru-RU" sz="2800" dirty="0" err="1" smtClean="0">
                <a:solidFill>
                  <a:srgbClr val="C00000"/>
                </a:solidFill>
              </a:rPr>
              <a:t>зтим</a:t>
            </a:r>
            <a:r>
              <a:rPr lang="ru-RU" sz="2800" dirty="0" smtClean="0">
                <a:solidFill>
                  <a:srgbClr val="C00000"/>
                </a:solidFill>
              </a:rPr>
              <a:t> словом.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14908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Подбери и запиши однокоренные слова, выдели корень.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6" name="Picture 2" descr="C:\Users\Алексей\Downloads\i (3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797152"/>
            <a:ext cx="1584176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332657"/>
            <a:ext cx="619268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слева</a:t>
            </a:r>
            <a:endParaRPr lang="ru-RU" sz="13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" name="Group 45"/>
          <p:cNvGrpSpPr>
            <a:grpSpLocks noGrp="1"/>
          </p:cNvGrpSpPr>
          <p:nvPr>
            <p:ph idx="1"/>
          </p:nvPr>
        </p:nvGrpSpPr>
        <p:grpSpPr bwMode="auto">
          <a:xfrm>
            <a:off x="323528" y="332656"/>
            <a:ext cx="2674640" cy="2736304"/>
            <a:chOff x="4128" y="624"/>
            <a:chExt cx="1200" cy="1176"/>
          </a:xfrm>
        </p:grpSpPr>
        <p:sp>
          <p:nvSpPr>
            <p:cNvPr id="6" name="Oval 46"/>
            <p:cNvSpPr>
              <a:spLocks noChangeArrowheads="1"/>
            </p:cNvSpPr>
            <p:nvPr/>
          </p:nvSpPr>
          <p:spPr bwMode="auto">
            <a:xfrm>
              <a:off x="4128" y="624"/>
              <a:ext cx="1200" cy="11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7" name="Picture 47" descr="B1_3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76" y="864"/>
              <a:ext cx="1104" cy="799"/>
            </a:xfrm>
            <a:prstGeom prst="rect">
              <a:avLst/>
            </a:prstGeom>
            <a:noFill/>
          </p:spPr>
        </p:pic>
      </p:grpSp>
      <p:sp>
        <p:nvSpPr>
          <p:cNvPr id="8" name="TextBox 7"/>
          <p:cNvSpPr txBox="1"/>
          <p:nvPr/>
        </p:nvSpPr>
        <p:spPr>
          <a:xfrm>
            <a:off x="3059832" y="2492896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 левой стороны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35699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</a:rPr>
              <a:t>Слева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произошло от </a:t>
            </a:r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</a:rPr>
              <a:t>левый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. Раньше это слово имело значение «</a:t>
            </a:r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</a:rPr>
              <a:t>кривой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».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5733256"/>
            <a:ext cx="72559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i="1" dirty="0" smtClean="0">
                <a:solidFill>
                  <a:schemeClr val="bg2">
                    <a:lumMod val="10000"/>
                  </a:schemeClr>
                </a:solidFill>
              </a:rPr>
              <a:t>Слева от Димы сидит Катя.</a:t>
            </a:r>
            <a:endParaRPr lang="ru-RU" sz="4400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5112569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справа</a:t>
            </a:r>
            <a:endParaRPr lang="ru-RU" sz="115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Picture 47" descr="B1_3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548680"/>
            <a:ext cx="2460669" cy="185910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43608" y="227687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С правой стороны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9" y="350100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Справа </a:t>
            </a:r>
            <a:r>
              <a:rPr lang="ru-RU" sz="3200" b="1" dirty="0" smtClean="0"/>
              <a:t>произошло от </a:t>
            </a:r>
            <a:r>
              <a:rPr lang="ru-RU" sz="3200" b="1" i="1" dirty="0" smtClean="0"/>
              <a:t>правый</a:t>
            </a:r>
            <a:r>
              <a:rPr lang="ru-RU" sz="3200" b="1" dirty="0" smtClean="0"/>
              <a:t>. Раньше это слово имело значение «</a:t>
            </a:r>
            <a:r>
              <a:rPr lang="ru-RU" sz="3200" b="1" i="1" dirty="0" smtClean="0"/>
              <a:t>прямой</a:t>
            </a:r>
            <a:r>
              <a:rPr lang="ru-RU" sz="3200" b="1" dirty="0" smtClean="0"/>
              <a:t>».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5373216"/>
            <a:ext cx="7149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Гена стоит в строю справа от Кости.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</a:t>
            </a:r>
            <a:r>
              <a:rPr lang="ru-RU" sz="4000" b="1" dirty="0" smtClean="0"/>
              <a:t>. наречие. Поблизости, вблизи.</a:t>
            </a:r>
          </a:p>
          <a:p>
            <a:r>
              <a:rPr lang="ru-RU" sz="4000" b="1" dirty="0" smtClean="0"/>
              <a:t>2. предлог. Рядом с </a:t>
            </a:r>
            <a:r>
              <a:rPr lang="ru-RU" sz="4000" b="1" dirty="0" err="1" smtClean="0"/>
              <a:t>кем-чем-нибудь</a:t>
            </a:r>
            <a:r>
              <a:rPr lang="ru-RU" sz="4000" b="1" dirty="0" smtClean="0"/>
              <a:t>.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   Около никого не видно.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   Около нашего дома  течёт маленький ручеёк.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0"/>
            <a:ext cx="502422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3800" b="1" cap="none" spc="0" dirty="0" smtClean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ок</a:t>
            </a:r>
            <a:r>
              <a:rPr lang="ru-RU" sz="13800" b="1" cap="none" spc="0" dirty="0" smtClean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sz="13800" b="1" cap="none" spc="0" dirty="0" smtClean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</a:t>
            </a:r>
            <a:r>
              <a:rPr lang="ru-RU" sz="13800" b="1" cap="none" spc="0" dirty="0" smtClean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13800" b="1" cap="none" spc="0" dirty="0">
              <a:ln w="31550" cmpd="sng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616530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Слово </a:t>
            </a:r>
            <a:r>
              <a:rPr lang="ru-RU" sz="4000" b="1" i="1" dirty="0" smtClean="0">
                <a:solidFill>
                  <a:srgbClr val="002060"/>
                </a:solidFill>
              </a:rPr>
              <a:t>около</a:t>
            </a:r>
            <a:r>
              <a:rPr lang="ru-RU" sz="4000" b="1" dirty="0" smtClean="0">
                <a:solidFill>
                  <a:srgbClr val="002060"/>
                </a:solidFill>
              </a:rPr>
              <a:t> произошло от древнего 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i="1" dirty="0" smtClean="0">
                <a:solidFill>
                  <a:srgbClr val="002060"/>
                </a:solidFill>
              </a:rPr>
              <a:t>коло </a:t>
            </a:r>
            <a:r>
              <a:rPr lang="ru-RU" sz="4000" b="1" dirty="0" smtClean="0">
                <a:solidFill>
                  <a:srgbClr val="002060"/>
                </a:solidFill>
              </a:rPr>
              <a:t>– «круг».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Вставь пропущенные буквы. Спиши и объясни пословицы.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    </a:t>
            </a:r>
            <a:r>
              <a:rPr lang="ru-RU" sz="3600" b="1" dirty="0" err="1" smtClean="0">
                <a:solidFill>
                  <a:srgbClr val="002060"/>
                </a:solidFill>
              </a:rPr>
              <a:t>Ок</a:t>
            </a:r>
            <a:r>
              <a:rPr lang="ru-RU" sz="3600" b="1" dirty="0" smtClean="0">
                <a:solidFill>
                  <a:srgbClr val="002060"/>
                </a:solidFill>
              </a:rPr>
              <a:t>...л...  </a:t>
            </a:r>
            <a:r>
              <a:rPr lang="ru-RU" sz="3600" b="1" dirty="0" err="1" smtClean="0">
                <a:solidFill>
                  <a:srgbClr val="002060"/>
                </a:solidFill>
              </a:rPr>
              <a:t>б...л...шого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к...стра</a:t>
            </a:r>
            <a:r>
              <a:rPr lang="ru-RU" sz="3600" b="1" dirty="0" smtClean="0">
                <a:solidFill>
                  <a:srgbClr val="002060"/>
                </a:solidFill>
              </a:rPr>
              <a:t> можно </a:t>
            </a:r>
            <a:r>
              <a:rPr lang="ru-RU" sz="3600" b="1" dirty="0" err="1" smtClean="0">
                <a:solidFill>
                  <a:srgbClr val="002060"/>
                </a:solidFill>
              </a:rPr>
              <a:t>дро</a:t>
            </a:r>
            <a:r>
              <a:rPr lang="ru-RU" sz="3600" b="1" dirty="0" smtClean="0">
                <a:solidFill>
                  <a:srgbClr val="002060"/>
                </a:solidFill>
              </a:rPr>
              <a:t>(</a:t>
            </a:r>
            <a:r>
              <a:rPr lang="ru-RU" sz="3600" b="1" dirty="0" err="1" smtClean="0">
                <a:solidFill>
                  <a:srgbClr val="002060"/>
                </a:solidFill>
              </a:rPr>
              <a:t>ф,в</a:t>
            </a:r>
            <a:r>
              <a:rPr lang="ru-RU" sz="3600" b="1" dirty="0" smtClean="0">
                <a:solidFill>
                  <a:srgbClr val="002060"/>
                </a:solidFill>
              </a:rPr>
              <a:t>) </a:t>
            </a:r>
            <a:r>
              <a:rPr lang="ru-RU" sz="3600" b="1" dirty="0" err="1" smtClean="0">
                <a:solidFill>
                  <a:srgbClr val="002060"/>
                </a:solidFill>
              </a:rPr>
              <a:t>набрат</a:t>
            </a:r>
            <a:r>
              <a:rPr lang="ru-RU" sz="3600" b="1" dirty="0" smtClean="0">
                <a:solidFill>
                  <a:srgbClr val="002060"/>
                </a:solidFill>
              </a:rPr>
              <a:t>... . </a:t>
            </a:r>
            <a:r>
              <a:rPr lang="ru-RU" sz="3600" b="1" dirty="0" err="1" smtClean="0">
                <a:solidFill>
                  <a:srgbClr val="002060"/>
                </a:solidFill>
              </a:rPr>
              <a:t>Ок</a:t>
            </a:r>
            <a:r>
              <a:rPr lang="ru-RU" sz="3600" b="1" dirty="0" smtClean="0">
                <a:solidFill>
                  <a:srgbClr val="002060"/>
                </a:solidFill>
              </a:rPr>
              <a:t>...л... </a:t>
            </a:r>
            <a:r>
              <a:rPr lang="ru-RU" sz="3600" b="1" dirty="0" err="1" smtClean="0">
                <a:solidFill>
                  <a:srgbClr val="002060"/>
                </a:solidFill>
              </a:rPr>
              <a:t>м...л...дых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пос...деть</a:t>
            </a:r>
            <a:r>
              <a:rPr lang="ru-RU" sz="3600" b="1" dirty="0" smtClean="0">
                <a:solidFill>
                  <a:srgbClr val="002060"/>
                </a:solidFill>
              </a:rPr>
              <a:t> – самому </a:t>
            </a:r>
            <a:r>
              <a:rPr lang="ru-RU" sz="3600" b="1" dirty="0" err="1" smtClean="0">
                <a:solidFill>
                  <a:srgbClr val="002060"/>
                </a:solidFill>
              </a:rPr>
              <a:t>пом...л...деть</a:t>
            </a:r>
            <a:r>
              <a:rPr lang="ru-RU" sz="3600" b="1" dirty="0" smtClean="0">
                <a:solidFill>
                  <a:srgbClr val="002060"/>
                </a:solidFill>
              </a:rPr>
              <a:t>. </a:t>
            </a:r>
            <a:r>
              <a:rPr lang="ru-RU" sz="3600" b="1" dirty="0" err="1" smtClean="0">
                <a:solidFill>
                  <a:srgbClr val="002060"/>
                </a:solidFill>
              </a:rPr>
              <a:t>Ок</a:t>
            </a:r>
            <a:r>
              <a:rPr lang="ru-RU" sz="3600" b="1" dirty="0" smtClean="0">
                <a:solidFill>
                  <a:srgbClr val="002060"/>
                </a:solidFill>
              </a:rPr>
              <a:t>...л... </a:t>
            </a:r>
            <a:r>
              <a:rPr lang="ru-RU" sz="3600" b="1" dirty="0" err="1" smtClean="0">
                <a:solidFill>
                  <a:srgbClr val="002060"/>
                </a:solidFill>
              </a:rPr>
              <a:t>р...ки</a:t>
            </a:r>
            <a:r>
              <a:rPr lang="ru-RU" sz="3600" b="1" dirty="0" smtClean="0">
                <a:solidFill>
                  <a:srgbClr val="002060"/>
                </a:solidFill>
              </a:rPr>
              <a:t> колодца не </a:t>
            </a:r>
            <a:r>
              <a:rPr lang="ru-RU" sz="3600" b="1" dirty="0" err="1" smtClean="0">
                <a:solidFill>
                  <a:srgbClr val="002060"/>
                </a:solidFill>
              </a:rPr>
              <a:t>к...пают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</a:t>
            </a:r>
            <a:r>
              <a:rPr lang="ru-RU" sz="3600" b="1" dirty="0" err="1" smtClean="0">
                <a:solidFill>
                  <a:srgbClr val="002060"/>
                </a:solidFill>
              </a:rPr>
              <a:t>Ок</a:t>
            </a:r>
            <a:r>
              <a:rPr lang="ru-RU" sz="3600" b="1" dirty="0" smtClean="0">
                <a:solidFill>
                  <a:srgbClr val="002060"/>
                </a:solidFill>
              </a:rPr>
              <a:t>...л... хлеба и </a:t>
            </a:r>
            <a:r>
              <a:rPr lang="ru-RU" sz="3600" b="1" dirty="0" err="1" smtClean="0">
                <a:solidFill>
                  <a:srgbClr val="002060"/>
                </a:solidFill>
              </a:rPr>
              <a:t>мыш</a:t>
            </a:r>
            <a:r>
              <a:rPr lang="ru-RU" sz="3600" b="1" dirty="0" smtClean="0">
                <a:solidFill>
                  <a:srgbClr val="002060"/>
                </a:solidFill>
              </a:rPr>
              <a:t>... водится.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5112568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0000FF"/>
                </a:solidFill>
              </a:rPr>
              <a:t>п</a:t>
            </a:r>
            <a:r>
              <a:rPr lang="ru-RU" sz="9600" b="1" dirty="0" smtClean="0">
                <a:solidFill>
                  <a:srgbClr val="C00000"/>
                </a:solidFill>
              </a:rPr>
              <a:t>о</a:t>
            </a:r>
            <a:r>
              <a:rPr lang="ru-RU" sz="9600" b="1" dirty="0" smtClean="0">
                <a:solidFill>
                  <a:srgbClr val="0000FF"/>
                </a:solidFill>
              </a:rPr>
              <a:t>том</a:t>
            </a:r>
            <a:endParaRPr lang="ru-RU" sz="96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Спустя некоторое время, после.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В старину выражение </a:t>
            </a:r>
            <a:r>
              <a:rPr lang="ru-RU" sz="3600" i="1" dirty="0" smtClean="0">
                <a:solidFill>
                  <a:srgbClr val="002060"/>
                </a:solidFill>
              </a:rPr>
              <a:t>по том </a:t>
            </a:r>
            <a:r>
              <a:rPr lang="ru-RU" sz="3600" dirty="0" smtClean="0">
                <a:solidFill>
                  <a:srgbClr val="002060"/>
                </a:solidFill>
              </a:rPr>
              <a:t>означало « по тому» или «таи». Затем слово </a:t>
            </a:r>
            <a:r>
              <a:rPr lang="ru-RU" sz="3600" i="1" dirty="0" smtClean="0">
                <a:solidFill>
                  <a:srgbClr val="002060"/>
                </a:solidFill>
              </a:rPr>
              <a:t>потом </a:t>
            </a:r>
            <a:r>
              <a:rPr lang="ru-RU" sz="3600" dirty="0" smtClean="0">
                <a:solidFill>
                  <a:srgbClr val="002060"/>
                </a:solidFill>
              </a:rPr>
              <a:t>стало относиться не к месту, а ко времени.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6768752" cy="1008112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solidFill>
                  <a:srgbClr val="7030A0"/>
                </a:solidFill>
              </a:rPr>
              <a:t>сверху</a:t>
            </a:r>
            <a:endParaRPr lang="ru-RU" sz="115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Алексей\Downloads\i (4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14290"/>
            <a:ext cx="2016224" cy="2088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3717032"/>
            <a:ext cx="7382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По направлению вниз, в верхней части...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085184"/>
            <a:ext cx="6572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441CB4"/>
                </a:solidFill>
              </a:rPr>
              <a:t>Пирог подрумянился сверху.</a:t>
            </a:r>
            <a:endParaRPr lang="ru-RU" sz="4000" b="1" i="1" dirty="0">
              <a:solidFill>
                <a:srgbClr val="441C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2708920"/>
            <a:ext cx="511712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dirty="0" smtClean="0">
                <a:solidFill>
                  <a:srgbClr val="441CB4"/>
                </a:solidFill>
              </a:rPr>
              <a:t>снизу</a:t>
            </a:r>
            <a:endParaRPr lang="ru-RU" sz="11500" b="1" dirty="0">
              <a:solidFill>
                <a:srgbClr val="441CB4"/>
              </a:solidFill>
            </a:endParaRPr>
          </a:p>
        </p:txBody>
      </p:sp>
      <p:pic>
        <p:nvPicPr>
          <p:cNvPr id="2050" name="Picture 2" descr="C:\Users\Алексей\Downloads\i (5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42852"/>
            <a:ext cx="5040560" cy="29523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4941168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По направлению вверх.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dirty="0" smtClean="0">
                <a:solidFill>
                  <a:srgbClr val="0000FF"/>
                </a:solidFill>
              </a:rPr>
              <a:t>сейчас</a:t>
            </a:r>
            <a:endParaRPr lang="ru-RU" sz="11500" b="1" dirty="0">
              <a:solidFill>
                <a:srgbClr val="0000FF"/>
              </a:solidFill>
            </a:endParaRPr>
          </a:p>
        </p:txBody>
      </p:sp>
      <p:pic>
        <p:nvPicPr>
          <p:cNvPr id="3074" name="Picture 2" descr="C:\Users\Алексей\Downloads\i (3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42852"/>
            <a:ext cx="3456384" cy="22322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2780928"/>
            <a:ext cx="5941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Теперь, в настоящее время.</a:t>
            </a: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645024"/>
            <a:ext cx="75608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Слово произошло от старинного выражения </a:t>
            </a:r>
            <a:r>
              <a:rPr lang="ru-RU" sz="3200" b="1" i="1" dirty="0" smtClean="0">
                <a:solidFill>
                  <a:srgbClr val="002060"/>
                </a:solidFill>
              </a:rPr>
              <a:t>сей час </a:t>
            </a:r>
            <a:r>
              <a:rPr lang="ru-RU" sz="3200" b="1" dirty="0" smtClean="0">
                <a:solidFill>
                  <a:srgbClr val="002060"/>
                </a:solidFill>
              </a:rPr>
              <a:t>– «этот час».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805264"/>
            <a:ext cx="6523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Сейчас я расскажу вам сказку.</a:t>
            </a:r>
            <a:endParaRPr lang="ru-RU" sz="3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5157192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Запиши предложение. Разбери его по членам предложения и частям речи. 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408</Words>
  <Application>Microsoft Office PowerPoint</Application>
  <PresentationFormat>Экран (4:3)</PresentationFormat>
  <Paragraphs>60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Словарные слова 4 класс</vt:lpstr>
      <vt:lpstr>Слайд 2</vt:lpstr>
      <vt:lpstr>Слайд 3</vt:lpstr>
      <vt:lpstr>Слайд 4</vt:lpstr>
      <vt:lpstr>Слово около произошло от древнего  коло – «круг».</vt:lpstr>
      <vt:lpstr>потом</vt:lpstr>
      <vt:lpstr>сверху</vt:lpstr>
      <vt:lpstr>Слайд 8</vt:lpstr>
      <vt:lpstr>Слайд 9</vt:lpstr>
      <vt:lpstr>Слайд 10</vt:lpstr>
      <vt:lpstr>Слайд 11</vt:lpstr>
      <vt:lpstr>деликатный</vt:lpstr>
      <vt:lpstr>1) вежливый, мягкий в обращении; 2) затруднительный, требующий тактичного отношения</vt:lpstr>
      <vt:lpstr>волшебник</vt:lpstr>
      <vt:lpstr>Лексическое значение: В сказках: человек, умеющий творить чудеса; колдун, чародей.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Алексей</cp:lastModifiedBy>
  <cp:revision>6</cp:revision>
  <dcterms:created xsi:type="dcterms:W3CDTF">2015-08-21T14:17:06Z</dcterms:created>
  <dcterms:modified xsi:type="dcterms:W3CDTF">2017-06-30T14:01:06Z</dcterms:modified>
</cp:coreProperties>
</file>