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hart8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73" r:id="rId3"/>
    <p:sldId id="272" r:id="rId4"/>
    <p:sldId id="257" r:id="rId5"/>
    <p:sldId id="258" r:id="rId6"/>
    <p:sldId id="259" r:id="rId7"/>
    <p:sldId id="274" r:id="rId8"/>
    <p:sldId id="275" r:id="rId9"/>
    <p:sldId id="285" r:id="rId10"/>
    <p:sldId id="286" r:id="rId11"/>
    <p:sldId id="276" r:id="rId12"/>
    <p:sldId id="278" r:id="rId13"/>
    <p:sldId id="277" r:id="rId14"/>
    <p:sldId id="279" r:id="rId15"/>
    <p:sldId id="280" r:id="rId16"/>
    <p:sldId id="282" r:id="rId17"/>
    <p:sldId id="287" r:id="rId18"/>
    <p:sldId id="284" r:id="rId19"/>
    <p:sldId id="288" r:id="rId20"/>
    <p:sldId id="289" r:id="rId21"/>
    <p:sldId id="290" r:id="rId22"/>
    <p:sldId id="291" r:id="rId23"/>
    <p:sldId id="292" r:id="rId24"/>
    <p:sldId id="293" r:id="rId25"/>
    <p:sldId id="263" r:id="rId26"/>
    <p:sldId id="262" r:id="rId27"/>
    <p:sldId id="298" r:id="rId28"/>
    <p:sldId id="264" r:id="rId29"/>
    <p:sldId id="267" r:id="rId30"/>
    <p:sldId id="269" r:id="rId31"/>
    <p:sldId id="294" r:id="rId32"/>
    <p:sldId id="268" r:id="rId33"/>
    <p:sldId id="26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обучаются на театр.отд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обучаются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4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</c:v>
                </c:pt>
                <c:pt idx="1">
                  <c:v>4</c:v>
                </c:pt>
                <c:pt idx="2">
                  <c:v>13</c:v>
                </c:pt>
                <c:pt idx="3">
                  <c:v>8</c:v>
                </c:pt>
              </c:numCache>
            </c:numRef>
          </c:val>
        </c:ser>
        <c:axId val="91755264"/>
        <c:axId val="91756800"/>
      </c:barChart>
      <c:catAx>
        <c:axId val="91755264"/>
        <c:scaling>
          <c:orientation val="minMax"/>
        </c:scaling>
        <c:axPos val="b"/>
        <c:tickLblPos val="nextTo"/>
        <c:crossAx val="91756800"/>
        <c:crosses val="autoZero"/>
        <c:auto val="1"/>
        <c:lblAlgn val="ctr"/>
        <c:lblOffset val="100"/>
      </c:catAx>
      <c:valAx>
        <c:axId val="91756800"/>
        <c:scaling>
          <c:orientation val="minMax"/>
        </c:scaling>
        <c:axPos val="l"/>
        <c:majorGridlines/>
        <c:numFmt formatCode="General" sourceLinked="1"/>
        <c:tickLblPos val="nextTo"/>
        <c:crossAx val="9175526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обучаются на теат.отд</c:v>
                </c:pt>
                <c:pt idx="1">
                  <c:v>не обучаются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0.16</c:v>
                </c:pt>
                <c:pt idx="1">
                  <c:v>0.86000000000000065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0673361366568566"/>
          <c:y val="0.41661749963782935"/>
          <c:w val="0.25730736820174482"/>
          <c:h val="0.16676463764474622"/>
        </c:manualLayout>
      </c:layout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обучались на театр.отд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  <c:pt idx="4">
                  <c:v>9 класс</c:v>
                </c:pt>
                <c:pt idx="5">
                  <c:v>10 класс</c:v>
                </c:pt>
                <c:pt idx="6">
                  <c:v>11 класс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</c:v>
                </c:pt>
                <c:pt idx="4">
                  <c:v>4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обучались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5 класс</c:v>
                </c:pt>
                <c:pt idx="1">
                  <c:v>6 класс</c:v>
                </c:pt>
                <c:pt idx="2">
                  <c:v>7 класс</c:v>
                </c:pt>
                <c:pt idx="3">
                  <c:v>8 класс</c:v>
                </c:pt>
                <c:pt idx="4">
                  <c:v>9 класс</c:v>
                </c:pt>
                <c:pt idx="5">
                  <c:v>10 класс</c:v>
                </c:pt>
                <c:pt idx="6">
                  <c:v>11 класс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12</c:v>
                </c:pt>
                <c:pt idx="1">
                  <c:v>12</c:v>
                </c:pt>
                <c:pt idx="2">
                  <c:v>10</c:v>
                </c:pt>
                <c:pt idx="3">
                  <c:v>15</c:v>
                </c:pt>
                <c:pt idx="4">
                  <c:v>18</c:v>
                </c:pt>
                <c:pt idx="5">
                  <c:v>10</c:v>
                </c:pt>
                <c:pt idx="6">
                  <c:v>4</c:v>
                </c:pt>
              </c:numCache>
            </c:numRef>
          </c:val>
        </c:ser>
        <c:axId val="84570496"/>
        <c:axId val="84572032"/>
      </c:barChart>
      <c:catAx>
        <c:axId val="84570496"/>
        <c:scaling>
          <c:orientation val="minMax"/>
        </c:scaling>
        <c:axPos val="b"/>
        <c:tickLblPos val="nextTo"/>
        <c:crossAx val="84572032"/>
        <c:crosses val="autoZero"/>
        <c:auto val="1"/>
        <c:lblAlgn val="ctr"/>
        <c:lblOffset val="100"/>
      </c:catAx>
      <c:valAx>
        <c:axId val="84572032"/>
        <c:scaling>
          <c:orientation val="minMax"/>
        </c:scaling>
        <c:axPos val="l"/>
        <c:majorGridlines/>
        <c:numFmt formatCode="General" sourceLinked="1"/>
        <c:tickLblPos val="nextTo"/>
        <c:crossAx val="8457049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обучались на теат.отд</c:v>
                </c:pt>
                <c:pt idx="1">
                  <c:v>не обучались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0.24000000000000021</c:v>
                </c:pt>
                <c:pt idx="1">
                  <c:v>0.76000000000000201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067336136656861"/>
          <c:y val="0.41661749963782946"/>
          <c:w val="0.23534271021870337"/>
          <c:h val="0.16676463764474622"/>
        </c:manualLayout>
      </c:layout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обучаются на теат.отд</c:v>
                </c:pt>
                <c:pt idx="1">
                  <c:v>не обучаются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0.16</c:v>
                </c:pt>
                <c:pt idx="1">
                  <c:v>0.86000000000000065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0673361366568521"/>
          <c:y val="0.41661749963782913"/>
          <c:w val="0.25730736820174482"/>
          <c:h val="0.16676463764474622"/>
        </c:manualLayout>
      </c:layout>
    </c:legend>
    <c:plotVisOnly val="1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обучались на теат.отд</c:v>
                </c:pt>
                <c:pt idx="1">
                  <c:v>не обучались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0.24000000000000021</c:v>
                </c:pt>
                <c:pt idx="1">
                  <c:v>0.76000000000000179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70673361366568566"/>
          <c:y val="0.41661749963782935"/>
          <c:w val="0.23534271021870337"/>
          <c:h val="0.16676463764474622"/>
        </c:manualLayout>
      </c:layout>
    </c:legend>
    <c:plotVisOnly val="1"/>
  </c:chart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effectLst>
              <a:outerShdw blurRad="50800" dist="50800" dir="5400000" algn="ctr" rotWithShape="0">
                <a:srgbClr val="7030A0"/>
              </a:outerShdw>
            </a:effectLst>
          </c:spPr>
          <c:dPt>
            <c:idx val="0"/>
            <c:spPr>
              <a:solidFill>
                <a:srgbClr val="C00000"/>
              </a:solidFill>
              <a:effectLst>
                <a:outerShdw blurRad="50800" dist="50800" dir="5400000" algn="ctr" rotWithShape="0">
                  <a:srgbClr val="7030A0"/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обучались на театр.отд</c:v>
                </c:pt>
                <c:pt idx="1">
                  <c:v>не обучались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</c:v>
                </c:pt>
                <c:pt idx="1">
                  <c:v>123</c:v>
                </c:pt>
              </c:numCache>
            </c:numRef>
          </c:val>
        </c:ser>
        <c:shape val="cylinder"/>
        <c:axId val="92948736"/>
        <c:axId val="98056064"/>
        <c:axId val="0"/>
      </c:bar3DChart>
      <c:catAx>
        <c:axId val="92948736"/>
        <c:scaling>
          <c:orientation val="minMax"/>
        </c:scaling>
        <c:axPos val="b"/>
        <c:tickLblPos val="nextTo"/>
        <c:crossAx val="98056064"/>
        <c:crosses val="autoZero"/>
        <c:auto val="1"/>
        <c:lblAlgn val="ctr"/>
        <c:lblOffset val="100"/>
      </c:catAx>
      <c:valAx>
        <c:axId val="98056064"/>
        <c:scaling>
          <c:orientation val="minMax"/>
        </c:scaling>
        <c:axPos val="l"/>
        <c:majorGridlines/>
        <c:numFmt formatCode="General" sourceLinked="1"/>
        <c:tickLblPos val="nextTo"/>
        <c:crossAx val="9294873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14166567513088268"/>
          <c:y val="3.0555341694896272E-2"/>
          <c:w val="0.46824125465438515"/>
          <c:h val="0.716668649738234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обучались на теат.отд</c:v>
                </c:pt>
                <c:pt idx="1">
                  <c:v>не обучались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0.22</c:v>
                </c:pt>
                <c:pt idx="1">
                  <c:v>0.78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0673361366568566"/>
          <c:y val="0.41661749963782935"/>
          <c:w val="0.23595969506827871"/>
          <c:h val="0.12722808986678771"/>
        </c:manualLayout>
      </c:layout>
    </c:legend>
    <c:plotVisOnly val="1"/>
  </c:chart>
  <c:spPr>
    <a:noFill/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0.07547</cdr:x>
      <cdr:y>0</cdr:y>
    </cdr:from>
    <cdr:to>
      <cdr:x>0.94811</cdr:x>
      <cdr:y>0.16603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52" y="-214315"/>
          <a:ext cx="3304006" cy="65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Данные по начальной школе (1-4 класс</a:t>
          </a:r>
          <a:r>
            <a:rPr lang="ru-RU" sz="1400" dirty="0" smtClean="0"/>
            <a:t>)</a:t>
          </a:r>
        </a:p>
        <a:p xmlns:a="http://schemas.openxmlformats.org/drawingml/2006/main">
          <a:r>
            <a:rPr lang="ru-RU" sz="1400" dirty="0" smtClean="0"/>
            <a:t> 8ч (16% от 50ч) обучаются на </a:t>
          </a:r>
        </a:p>
        <a:p xmlns:a="http://schemas.openxmlformats.org/drawingml/2006/main">
          <a:r>
            <a:rPr lang="ru-RU" sz="1400" dirty="0"/>
            <a:t>т</a:t>
          </a:r>
          <a:r>
            <a:rPr lang="ru-RU" sz="1400" dirty="0" smtClean="0"/>
            <a:t>еатральном отделении</a:t>
          </a:r>
        </a:p>
        <a:p xmlns:a="http://schemas.openxmlformats.org/drawingml/2006/main">
          <a:endParaRPr lang="ru-RU" sz="1400" dirty="0" smtClean="0"/>
        </a:p>
        <a:p xmlns:a="http://schemas.openxmlformats.org/drawingml/2006/main">
          <a:endParaRPr lang="ru-RU" sz="1400" dirty="0" smtClean="0"/>
        </a:p>
        <a:p xmlns:a="http://schemas.openxmlformats.org/drawingml/2006/main"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0.03636</cdr:x>
      <cdr:y>0</cdr:y>
    </cdr:from>
    <cdr:to>
      <cdr:x>0.85455</cdr:x>
      <cdr:y>0.18519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6" y="0"/>
          <a:ext cx="3214710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b="1" dirty="0" smtClean="0"/>
            <a:t>Данные с 5-11 класс</a:t>
          </a:r>
        </a:p>
        <a:p xmlns:a="http://schemas.openxmlformats.org/drawingml/2006/main">
          <a:r>
            <a:rPr lang="ru-RU" sz="1400" dirty="0" smtClean="0"/>
            <a:t> 26ч (24% от 107) обучаются или обучались</a:t>
          </a:r>
        </a:p>
        <a:p xmlns:a="http://schemas.openxmlformats.org/drawingml/2006/main">
          <a:r>
            <a:rPr lang="ru-RU" sz="1400" dirty="0" smtClean="0"/>
            <a:t> на театральном отделении</a:t>
          </a:r>
        </a:p>
        <a:p xmlns:a="http://schemas.openxmlformats.org/drawingml/2006/main">
          <a:endParaRPr lang="ru-RU" sz="1400" dirty="0" smtClean="0"/>
        </a:p>
        <a:p xmlns:a="http://schemas.openxmlformats.org/drawingml/2006/main">
          <a:endParaRPr lang="ru-RU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01330-F61D-43EE-8C76-3EF6752D9FAF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E3DE4-2A4D-4CA3-B79A-F284734C12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E3DE4-2A4D-4CA3-B79A-F284734C12D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F3441-7F2D-4487-9AC6-E5A86FCF7B2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2206" t="2581" r="3989"/>
          <a:stretch>
            <a:fillRect/>
          </a:stretch>
        </p:blipFill>
        <p:spPr bwMode="auto">
          <a:xfrm>
            <a:off x="-1" y="0"/>
            <a:ext cx="9264259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130425"/>
            <a:ext cx="532859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88256" y="2402532"/>
            <a:ext cx="1456929" cy="1512168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98310" y="1559127"/>
            <a:ext cx="1594163" cy="15121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849048" y="418008"/>
            <a:ext cx="1148825" cy="1089736"/>
          </a:xfrm>
          <a:prstGeom prst="rect">
            <a:avLst/>
          </a:prstGeom>
          <a:noFill/>
        </p:spPr>
      </p:pic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700013" y="1181508"/>
            <a:ext cx="1084712" cy="1125838"/>
          </a:xfrm>
          <a:prstGeom prst="rect">
            <a:avLst/>
          </a:prstGeom>
          <a:noFill/>
        </p:spPr>
      </p:pic>
      <p:pic>
        <p:nvPicPr>
          <p:cNvPr id="9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4" cstate="print"/>
          <a:srcRect l="2206" t="23961" r="74832"/>
          <a:stretch>
            <a:fillRect/>
          </a:stretch>
        </p:blipFill>
        <p:spPr bwMode="auto">
          <a:xfrm>
            <a:off x="0" y="0"/>
            <a:ext cx="1750743" cy="45811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54461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206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107729" y="1682452"/>
            <a:ext cx="1456929" cy="1512168"/>
          </a:xfrm>
          <a:prstGeom prst="rect">
            <a:avLst/>
          </a:prstGeom>
          <a:noFill/>
        </p:spPr>
      </p:pic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26302" y="767040"/>
            <a:ext cx="1594163" cy="15121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7109676" y="0"/>
            <a:ext cx="2034323" cy="53012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6588225" y="0"/>
            <a:ext cx="2555776" cy="39330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2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48" t="17063" r="27252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908720"/>
            <a:ext cx="64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1858167"/>
            <a:ext cx="1148825" cy="1089736"/>
          </a:xfrm>
          <a:prstGeom prst="rect">
            <a:avLst/>
          </a:prstGeom>
          <a:noFill/>
        </p:spPr>
      </p:pic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2621667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7289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pic>
        <p:nvPicPr>
          <p:cNvPr id="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527936" y="2002184"/>
            <a:ext cx="1148825" cy="1089736"/>
          </a:xfrm>
          <a:prstGeom prst="rect">
            <a:avLst/>
          </a:prstGeom>
          <a:noFill/>
        </p:spPr>
      </p:pic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378901" y="2765684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109A-9087-49F2-8922-81BD5B71DE5B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4261F-E571-4E2C-A9E3-32D4C2944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6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357430"/>
            <a:ext cx="6500858" cy="1870079"/>
          </a:xfrm>
        </p:spPr>
        <p:txBody>
          <a:bodyPr>
            <a:normAutofit fontScale="90000"/>
          </a:bodyPr>
          <a:lstStyle/>
          <a:p>
            <a:r>
              <a:rPr lang="ru-RU" sz="3600" b="0" dirty="0" smtClean="0"/>
              <a:t>Исследовательский 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Знакомство с театром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72008"/>
            <a:ext cx="6400800" cy="1066792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Выполнил педагог театрального отделения МБУДО «Октябрьская школа искусств» Ульяновская обл., </a:t>
            </a:r>
            <a:r>
              <a:rPr lang="ru-RU" dirty="0" err="1" smtClean="0"/>
              <a:t>Радиевский</a:t>
            </a:r>
            <a:r>
              <a:rPr lang="ru-RU" dirty="0" smtClean="0"/>
              <a:t> </a:t>
            </a:r>
            <a:r>
              <a:rPr lang="ru-RU" dirty="0" err="1" smtClean="0"/>
              <a:t>р-он</a:t>
            </a:r>
            <a:r>
              <a:rPr lang="ru-RU" dirty="0" smtClean="0"/>
              <a:t>, п. Октябрьский</a:t>
            </a:r>
            <a:br>
              <a:rPr lang="ru-RU" dirty="0" smtClean="0"/>
            </a:br>
            <a:r>
              <a:rPr lang="ru-RU" dirty="0" smtClean="0"/>
              <a:t> Троицкая Наталья Петровна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45564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Английские странствующие труппы</a:t>
            </a:r>
            <a:endParaRPr lang="ru-RU" sz="3200" dirty="0"/>
          </a:p>
        </p:txBody>
      </p:sp>
      <p:pic>
        <p:nvPicPr>
          <p:cNvPr id="11266" name="Picture 2" descr="C:\Users\User\Desktop\ПРОЕКТЫ\ИССЛЕДОВАТЕЛЬ 2018\ТЕАТР 2018\картинки\AN00557305_001_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086581" cy="4740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924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User\Desktop\ПРОЕКТЫ\ИССЛЕДОВАТЕЛЬ 2018\ТЕАТР 2018\картинки\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86478" cy="3472101"/>
          </a:xfrm>
          <a:prstGeom prst="rect">
            <a:avLst/>
          </a:prstGeom>
          <a:noFill/>
        </p:spPr>
      </p:pic>
      <p:pic>
        <p:nvPicPr>
          <p:cNvPr id="2053" name="Picture 5" descr="C:\Users\User\Desktop\ПРОЕКТЫ\ИССЛЕДОВАТЕЛЬ 2018\ТЕАТР 2018\картинки\rus-masl-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r="-826" b="7964"/>
          <a:stretch>
            <a:fillRect/>
          </a:stretch>
        </p:blipFill>
        <p:spPr bwMode="auto">
          <a:xfrm>
            <a:off x="4857752" y="3556105"/>
            <a:ext cx="4071966" cy="3301895"/>
          </a:xfrm>
          <a:prstGeom prst="rect">
            <a:avLst/>
          </a:prstGeom>
          <a:noFill/>
        </p:spPr>
      </p:pic>
      <p:pic>
        <p:nvPicPr>
          <p:cNvPr id="12" name="Picture 3" descr="C:\Users\User\Desktop\ПРОЕКТЫ\ИССЛЕДОВАТЕЛЬ 2018\ТЕАТР 2018\картинки\Y1glNlMckss.jpg"/>
          <p:cNvPicPr>
            <a:picLocks noChangeAspect="1" noChangeArrowheads="1"/>
          </p:cNvPicPr>
          <p:nvPr/>
        </p:nvPicPr>
        <p:blipFill>
          <a:blip r:embed="rId5"/>
          <a:srcRect l="11172" t="6875" r="6154"/>
          <a:stretch>
            <a:fillRect/>
          </a:stretch>
        </p:blipFill>
        <p:spPr bwMode="auto">
          <a:xfrm>
            <a:off x="1928794" y="3554494"/>
            <a:ext cx="2071702" cy="33035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29322" y="1857364"/>
            <a:ext cx="2666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Русский театр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зародился в глубокой древности </a:t>
            </a:r>
          </a:p>
          <a:p>
            <a:r>
              <a:rPr lang="ru-RU" sz="1600" dirty="0" smtClean="0"/>
              <a:t>из обрядов, праздников.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752" y="1071546"/>
            <a:ext cx="5544616" cy="3460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C:\Users\User\Desktop\ПРОЕКТЫ\ИССЛЕДОВАТЕЛЬ 2018\ТЕАТР 2018\картинки\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64" t="10417"/>
          <a:stretch>
            <a:fillRect/>
          </a:stretch>
        </p:blipFill>
        <p:spPr bwMode="auto">
          <a:xfrm>
            <a:off x="1142976" y="857232"/>
            <a:ext cx="7643866" cy="5320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428604"/>
            <a:ext cx="4643470" cy="179704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Любимец публики- Петрушка</a:t>
            </a:r>
            <a:endParaRPr lang="ru-RU" sz="4400" dirty="0"/>
          </a:p>
        </p:txBody>
      </p:sp>
      <p:pic>
        <p:nvPicPr>
          <p:cNvPr id="3076" name="Picture 4" descr="C:\Users\User\Desktop\ПРОЕКТЫ\ИССЛЕДОВАТЕЛЬ 2018\ТЕАТР 2018\картинки\z_9aadb78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571743"/>
            <a:ext cx="5691227" cy="4268421"/>
          </a:xfrm>
          <a:prstGeom prst="rect">
            <a:avLst/>
          </a:prstGeom>
          <a:noFill/>
        </p:spPr>
      </p:pic>
      <p:pic>
        <p:nvPicPr>
          <p:cNvPr id="3077" name="Picture 5" descr="C:\Users\User\Desktop\ПРОЕКТЫ\ИССЛЕДОВАТЕЛЬ 2018\ТЕАТР 2018\картинки\hello_html_m5ae6746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5"/>
            <a:ext cx="2643206" cy="482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7072362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1672г.-открытие первого театра при дворе  Алексея Михайловича. Театр назывался Потешной палатой.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ПРОЕКТЫ\ИССЛЕДОВАТЕЛЬ 2018\ТЕАТР 2018\картинки\img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9764" t="16810" r="10460" b="21149"/>
          <a:stretch>
            <a:fillRect/>
          </a:stretch>
        </p:blipFill>
        <p:spPr bwMode="auto">
          <a:xfrm>
            <a:off x="571472" y="1643050"/>
            <a:ext cx="815509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Русский театр  в годы правления Петра </a:t>
            </a:r>
            <a:r>
              <a:rPr lang="en-US" sz="3200" dirty="0" smtClean="0"/>
              <a:t>I</a:t>
            </a:r>
            <a:endParaRPr lang="ru-RU" sz="3200" dirty="0"/>
          </a:p>
        </p:txBody>
      </p:sp>
      <p:pic>
        <p:nvPicPr>
          <p:cNvPr id="6146" name="Picture 2" descr="C:\Users\User\Desktop\ПРОЕКТЫ\ИССЛЕДОВАТЕЛЬ 2018\ТЕАТР 2018\картинки\isskustvo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1298" t="17580" r="9613" b="3262"/>
          <a:stretch>
            <a:fillRect/>
          </a:stretch>
        </p:blipFill>
        <p:spPr bwMode="auto">
          <a:xfrm>
            <a:off x="3500430" y="1142984"/>
            <a:ext cx="3929090" cy="571501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642910" y="1928802"/>
            <a:ext cx="2786082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	</a:t>
            </a:r>
            <a:r>
              <a:rPr lang="en-US" sz="2400" dirty="0" smtClean="0"/>
              <a:t>1702</a:t>
            </a:r>
            <a:r>
              <a:rPr lang="ru-RU" sz="2400" dirty="0" smtClean="0"/>
              <a:t>г. –первый русский общедоступный театр на Красной площади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368412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/>
              <a:t>«Театр уж полон, ложи блещут</a:t>
            </a:r>
            <a:br>
              <a:rPr lang="ru-RU" sz="3100" dirty="0" smtClean="0"/>
            </a:br>
            <a:r>
              <a:rPr lang="ru-RU" sz="3100" dirty="0" smtClean="0"/>
              <a:t>Партер и кресла, всё кипит…»</a:t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7" name="Picture 2" descr="C:\Users\User\Desktop\ПРОЕКТЫ\ИССЛЕДОВАТЕЛЬ 2018\ТЕАТР 2018\картинки\slide_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9905" t="19156" r="54717" b="19523"/>
          <a:stretch>
            <a:fillRect/>
          </a:stretch>
        </p:blipFill>
        <p:spPr bwMode="auto">
          <a:xfrm>
            <a:off x="214282" y="1357298"/>
            <a:ext cx="1928826" cy="2507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ПРОЕКТЫ\ИССЛЕДОВАТЕЛЬ 2018\ТЕАТР 2018\картинки\DImmgnhWsAAvtTI-696x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428736"/>
            <a:ext cx="6501957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Анкетирование</a:t>
            </a: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0000" r="2778"/>
          <a:stretch>
            <a:fillRect/>
          </a:stretch>
        </p:blipFill>
        <p:spPr bwMode="auto">
          <a:xfrm>
            <a:off x="0" y="1571612"/>
            <a:ext cx="300036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1210" t="33333" r="10313" b="3031"/>
          <a:stretch>
            <a:fillRect/>
          </a:stretch>
        </p:blipFill>
        <p:spPr bwMode="auto">
          <a:xfrm>
            <a:off x="142844" y="4143380"/>
            <a:ext cx="289494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t="25806" r="4017"/>
          <a:stretch>
            <a:fillRect/>
          </a:stretch>
        </p:blipFill>
        <p:spPr bwMode="auto">
          <a:xfrm>
            <a:off x="3143240" y="1643050"/>
            <a:ext cx="3000396" cy="171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9615" t="36363" r="17257" b="2767"/>
          <a:stretch>
            <a:fillRect/>
          </a:stretch>
        </p:blipFill>
        <p:spPr bwMode="auto">
          <a:xfrm>
            <a:off x="6357949" y="1643050"/>
            <a:ext cx="2805565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l="13412" t="31719" r="17317"/>
          <a:stretch>
            <a:fillRect/>
          </a:stretch>
        </p:blipFill>
        <p:spPr bwMode="auto">
          <a:xfrm>
            <a:off x="3143240" y="4143380"/>
            <a:ext cx="2857488" cy="171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 l="11058" t="30303" r="12018" b="3030"/>
          <a:stretch>
            <a:fillRect/>
          </a:stretch>
        </p:blipFill>
        <p:spPr bwMode="auto">
          <a:xfrm>
            <a:off x="6215074" y="4143380"/>
            <a:ext cx="271464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037765" y="3714752"/>
            <a:ext cx="31062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 smtClean="0"/>
              <a:t>Хотел бы ты, чтобы в нашем поселке </a:t>
            </a:r>
          </a:p>
          <a:p>
            <a:pPr lvl="0" algn="ctr"/>
            <a:r>
              <a:rPr lang="ru-RU" sz="1400" dirty="0" smtClean="0"/>
              <a:t>построили настоящий театр?</a:t>
            </a:r>
          </a:p>
          <a:p>
            <a:endParaRPr lang="ru-RU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286116" y="3643314"/>
            <a:ext cx="2786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Хотел бы ты сам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выступать на сцене?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1214422"/>
            <a:ext cx="2539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Знаешь ли ты, что такое театр?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0430" y="1214422"/>
            <a:ext cx="231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Хотелось бы тебе побывать </a:t>
            </a:r>
          </a:p>
          <a:p>
            <a:r>
              <a:rPr lang="ru-RU" sz="1400" dirty="0" smtClean="0"/>
              <a:t>в настоящем театре?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6512" y="1285861"/>
            <a:ext cx="21178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/>
              <a:t>Понравились ли тебе с</a:t>
            </a:r>
          </a:p>
          <a:p>
            <a:pPr lvl="0"/>
            <a:r>
              <a:rPr lang="ru-RU" sz="1400" dirty="0" smtClean="0"/>
              <a:t>спектакли в ДШИ?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42844" y="3643314"/>
            <a:ext cx="275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Бывал ли ты в настоящем театре?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169888" cy="86834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Опрос учащихся Октябрьской школы</a:t>
            </a:r>
            <a:endParaRPr lang="ru-RU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142991"/>
          <a:ext cx="7400948" cy="5533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237"/>
                <a:gridCol w="1850237"/>
                <a:gridCol w="1850237"/>
                <a:gridCol w="1850237"/>
              </a:tblGrid>
              <a:tr h="112496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 кол-во уч-ся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уч-ся, обучающихся или прошедших обучение на театральном отделении ДШИ п.Октябрьский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уч-ся, не обучающихся на театральном отделении ДШИ п.Октябрьский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467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157</a:t>
                      </a:r>
                      <a:endParaRPr lang="ru-RU" sz="11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ru-RU" sz="11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123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6851104" cy="98903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Анализ результатов по начальной школе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285852" y="92867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500562" y="142852"/>
          <a:ext cx="3429024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3" descr="C:\Users\User\Desktop\ПРОЕКТЫ\ИССЛЕДОВАТЕЛЬ 2018\ТЕАТР 2018\фото мои\IMG_2785.JPG"/>
          <p:cNvPicPr>
            <a:picLocks noChangeAspect="1" noChangeArrowheads="1"/>
          </p:cNvPicPr>
          <p:nvPr/>
        </p:nvPicPr>
        <p:blipFill>
          <a:blip r:embed="rId4" cstate="print"/>
          <a:srcRect l="-118" t="21515"/>
          <a:stretch>
            <a:fillRect/>
          </a:stretch>
        </p:blipFill>
        <p:spPr bwMode="auto">
          <a:xfrm>
            <a:off x="4857752" y="3571876"/>
            <a:ext cx="4043362" cy="237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7290" y="5934670"/>
            <a:ext cx="500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/>
              <a:t>В начальной школе 50 уч-ся. 8 человек (16%), учеников начальной школы обучаются на театральном отделении,  42 ч(84%) не обучаются.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312764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dirty="0" smtClean="0"/>
              <a:t>ГОД ТЕАТРА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2019г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2050" name="Picture 2" descr="C:\Users\User\Desktop\ПРОЕКТЫ\ИССЛЕДОВАТЕЛЬ 2018\ТЕАТР 2018\картинки\teatr2018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3325" y="1600200"/>
            <a:ext cx="681735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Анализ результатов с 5-11 класс </a:t>
            </a:r>
            <a:endParaRPr lang="ru-RU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000100" y="1214422"/>
          <a:ext cx="421008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714876" y="214290"/>
          <a:ext cx="3357586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User\Desktop\ПРОЕКТЫ\ИССЛЕДОВАТЕЛЬ 2018\ТЕАТР 2018\фото мои\IMG_2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500438"/>
            <a:ext cx="3395658" cy="254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7290" y="5786454"/>
            <a:ext cx="571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/>
              <a:t>С 5-11 классы было опрошено 123 человека.</a:t>
            </a:r>
          </a:p>
          <a:p>
            <a:pPr>
              <a:buNone/>
            </a:pPr>
            <a:r>
              <a:rPr lang="ru-RU" sz="1600" dirty="0" smtClean="0"/>
              <a:t>Из них обучаются или обучались на театральном отделении 26ч-  (24%), не обучались 81ч- (76%).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Сравнительный анализ</a:t>
            </a:r>
            <a:endParaRPr lang="ru-RU" sz="3200" dirty="0"/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500034" y="1428736"/>
          <a:ext cx="3786214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214810" y="1428736"/>
          <a:ext cx="392909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57291" y="5357826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Вывод:  </a:t>
            </a:r>
            <a:r>
              <a:rPr lang="ru-RU" dirty="0" smtClean="0"/>
              <a:t>среди учащихся Октябрьской  школы  с 5-11 класс количество обучающихся на театральном отделении больше.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6851104" cy="57150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Анализ результатов по общему количеству опрошенных учащихся </a:t>
            </a:r>
            <a:br>
              <a:rPr lang="ru-RU" sz="2000" dirty="0" smtClean="0"/>
            </a:br>
            <a:r>
              <a:rPr lang="ru-RU" sz="2000" dirty="0" smtClean="0"/>
              <a:t>МБОУ Октябрьская средняя школа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714348" y="714356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000496" y="642918"/>
          <a:ext cx="457203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57356" y="6000768"/>
            <a:ext cx="6749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Общее количество опрошенных 157 учащихся, из них 34ч (22%) обучаются </a:t>
            </a:r>
          </a:p>
          <a:p>
            <a:r>
              <a:rPr lang="ru-RU" sz="1600" dirty="0" smtClean="0"/>
              <a:t>или обучались на театральном отделении, 123ч (78%) не обучались.</a:t>
            </a:r>
            <a:endParaRPr lang="ru-RU" sz="1600" dirty="0"/>
          </a:p>
        </p:txBody>
      </p:sp>
      <p:pic>
        <p:nvPicPr>
          <p:cNvPr id="7" name="Picture 2" descr="C:\Users\User\Desktop\ПРОЕКТЫ\ИССЛЕДОВАТЕЛЬ 2018\ТЕАТР 2018\фото мои\IMG_2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00438"/>
            <a:ext cx="3371845" cy="252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Интервьюирование выпускницы театрального отделения ДШИ п.Октябрьский  Потаповой Натальи Николаевны</a:t>
            </a:r>
            <a:endParaRPr lang="ru-RU" sz="1800" dirty="0"/>
          </a:p>
        </p:txBody>
      </p:sp>
      <p:pic>
        <p:nvPicPr>
          <p:cNvPr id="1026" name="Picture 2" descr="F:\ИССЛЕДОВАТЕЛЬ 2018\ТЕАТР 2018\фото от наташи\20180410_095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60" y="1600200"/>
            <a:ext cx="752367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Интервьюирование  члена драматического коллектива «Софит» </a:t>
            </a:r>
            <a:r>
              <a:rPr lang="ru-RU" sz="1800" dirty="0" err="1" smtClean="0"/>
              <a:t>Глухова</a:t>
            </a:r>
            <a:r>
              <a:rPr lang="ru-RU" sz="1800" dirty="0" smtClean="0"/>
              <a:t> Виктора  Алексеевича</a:t>
            </a:r>
            <a:endParaRPr lang="ru-RU" sz="1800" dirty="0"/>
          </a:p>
        </p:txBody>
      </p:sp>
      <p:pic>
        <p:nvPicPr>
          <p:cNvPr id="2050" name="Picture 2" descr="F:\ИССЛЕДОВАТЕЛЬ 2018\ТЕАТР 2018\фото от наташи\20180410_095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60" y="1600200"/>
            <a:ext cx="752367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5955574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«Сказ про Федота- стрельца</a:t>
            </a:r>
            <a:br>
              <a:rPr lang="ru-RU" sz="2800" dirty="0" smtClean="0"/>
            </a:br>
            <a:r>
              <a:rPr lang="ru-RU" sz="2800" dirty="0" smtClean="0"/>
              <a:t>удалого молодца»</a:t>
            </a:r>
            <a:endParaRPr lang="ru-RU" sz="2800" dirty="0"/>
          </a:p>
        </p:txBody>
      </p:sp>
      <p:pic>
        <p:nvPicPr>
          <p:cNvPr id="4" name="Picture 2" descr="C:\Users\User\Desktop\2018_01_29\SAM_7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t="3935"/>
          <a:stretch>
            <a:fillRect/>
          </a:stretch>
        </p:blipFill>
        <p:spPr bwMode="auto">
          <a:xfrm>
            <a:off x="642910" y="1000108"/>
            <a:ext cx="6030884" cy="4344178"/>
          </a:xfrm>
          <a:prstGeom prst="rect">
            <a:avLst/>
          </a:prstGeom>
          <a:noFill/>
        </p:spPr>
      </p:pic>
      <p:pic>
        <p:nvPicPr>
          <p:cNvPr id="5" name="Picture 3" descr="G:\Фото Юбилей\DSC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8243" y="4094162"/>
            <a:ext cx="4145757" cy="276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571480"/>
            <a:ext cx="595557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«А зори здесь тихие»</a:t>
            </a:r>
            <a:endParaRPr lang="ru-RU" dirty="0"/>
          </a:p>
        </p:txBody>
      </p:sp>
      <p:pic>
        <p:nvPicPr>
          <p:cNvPr id="4" name="Picture 2" descr="C:\Users\User\Desktop\Дурнова Т.В\сказки разных лет\2018_01_23\А, зори здесь тихие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85926"/>
            <a:ext cx="6779029" cy="4517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262584" y="274638"/>
            <a:ext cx="45719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28596" y="785794"/>
            <a:ext cx="4038600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Изучаемые предметы на театральном отделении: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Сценическое </a:t>
            </a:r>
            <a:r>
              <a:rPr lang="ru-RU" dirty="0" smtClean="0"/>
              <a:t>действие</a:t>
            </a:r>
          </a:p>
          <a:p>
            <a:r>
              <a:rPr lang="ru-RU" dirty="0" smtClean="0"/>
              <a:t>Основы сценической речи</a:t>
            </a:r>
          </a:p>
          <a:p>
            <a:r>
              <a:rPr lang="ru-RU" dirty="0" smtClean="0"/>
              <a:t>Основы сценического движения</a:t>
            </a:r>
          </a:p>
          <a:p>
            <a:r>
              <a:rPr lang="ru-RU" dirty="0" smtClean="0"/>
              <a:t>Азбука театра </a:t>
            </a:r>
          </a:p>
          <a:p>
            <a:r>
              <a:rPr lang="ru-RU" dirty="0" smtClean="0"/>
              <a:t>Грим</a:t>
            </a:r>
          </a:p>
          <a:p>
            <a:r>
              <a:rPr lang="ru-RU" dirty="0" smtClean="0"/>
              <a:t>Основы изобразительного искусства </a:t>
            </a:r>
            <a:endParaRPr lang="ru-RU" dirty="0"/>
          </a:p>
        </p:txBody>
      </p:sp>
      <p:pic>
        <p:nvPicPr>
          <p:cNvPr id="12" name="Picture 3" descr="C:\Users\User\Desktop\ПРОЕКТЫ\ИССЛЕДОВАТЕЛЬ 2018\ТЕАТР 2018\фото от наташи\IMAG01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1227" t="4717" r="13325"/>
          <a:stretch>
            <a:fillRect/>
          </a:stretch>
        </p:blipFill>
        <p:spPr bwMode="auto">
          <a:xfrm>
            <a:off x="4286248" y="2143116"/>
            <a:ext cx="359841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User\Desktop\Дурнова Т.В\сказки разных лет\C360_2015-05-29-12-43-56-7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9804" r="16177"/>
          <a:stretch>
            <a:fillRect/>
          </a:stretch>
        </p:blipFill>
        <p:spPr bwMode="auto">
          <a:xfrm>
            <a:off x="3714744" y="3143248"/>
            <a:ext cx="5429256" cy="3286133"/>
          </a:xfrm>
          <a:prstGeom prst="rect">
            <a:avLst/>
          </a:prstGeom>
          <a:noFill/>
        </p:spPr>
      </p:pic>
      <p:pic>
        <p:nvPicPr>
          <p:cNvPr id="27653" name="Picture 5" descr="C:\Users\User\Desktop\Дурнова Т.В\сказки разных лет\Экзамен по гриму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89"/>
            <a:ext cx="4143404" cy="5524539"/>
          </a:xfrm>
          <a:prstGeom prst="rect">
            <a:avLst/>
          </a:prstGeom>
          <a:noFill/>
        </p:spPr>
      </p:pic>
      <p:pic>
        <p:nvPicPr>
          <p:cNvPr id="16" name="Picture 2" descr="C:\Users\User\Desktop\Дурнова Т.В\сказки разных лет\Экзамен по гриму.JPG"/>
          <p:cNvPicPr>
            <a:picLocks noChangeAspect="1" noChangeArrowheads="1"/>
          </p:cNvPicPr>
          <p:nvPr/>
        </p:nvPicPr>
        <p:blipFill>
          <a:blip r:embed="rId5" cstate="print"/>
          <a:srcRect l="6168" t="12500"/>
          <a:stretch>
            <a:fillRect/>
          </a:stretch>
        </p:blipFill>
        <p:spPr bwMode="auto">
          <a:xfrm>
            <a:off x="4653466" y="214290"/>
            <a:ext cx="40857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28662" y="6072206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  <a:latin typeface="Monotype Corsiva" pitchFamily="66" charset="0"/>
              </a:rPr>
              <a:t>Экзамен по гриму</a:t>
            </a:r>
            <a:endParaRPr lang="ru-RU" sz="3600" b="1" dirty="0">
              <a:solidFill>
                <a:srgbClr val="66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ИССЛЕДОВАТЕЛЬ 2018\ТЕАТР 2018\фото от наташи\DSC_05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285728"/>
            <a:ext cx="6000793" cy="4000529"/>
          </a:xfrm>
          <a:prstGeom prst="rect">
            <a:avLst/>
          </a:prstGeom>
          <a:noFill/>
        </p:spPr>
      </p:pic>
      <p:pic>
        <p:nvPicPr>
          <p:cNvPr id="3075" name="Picture 3" descr="F:\ИССЛЕДОВАТЕЛЬ 2018\ТЕАТР 2018\фото от наташи\DSCN05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714752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F:\ИССЛЕДОВАТЕЛЬ 2018\ТЕАТР 2018\фото от наташи\SAM_0178.jpg"/>
          <p:cNvPicPr>
            <a:picLocks noChangeAspect="1" noChangeArrowheads="1"/>
          </p:cNvPicPr>
          <p:nvPr/>
        </p:nvPicPr>
        <p:blipFill>
          <a:blip r:embed="rId4" cstate="print"/>
          <a:srcRect l="6314" r="9313" b="54227"/>
          <a:stretch>
            <a:fillRect/>
          </a:stretch>
        </p:blipFill>
        <p:spPr bwMode="auto">
          <a:xfrm>
            <a:off x="1785918" y="4429132"/>
            <a:ext cx="2864042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ПРОЕКТЫ\ИССЛЕДОВАТЕЛЬ 2018\ТЕАТР 2018\картинки\vsemirnyy_den_teatr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56020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ИССЛЕДОВАТЕЛЬ 2018\ТЕАТР 2018\фото от наташи\20171226_1756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613" t="10725" r="12903" b="3477"/>
          <a:stretch>
            <a:fillRect/>
          </a:stretch>
        </p:blipFill>
        <p:spPr bwMode="auto">
          <a:xfrm>
            <a:off x="4786314" y="4429132"/>
            <a:ext cx="3786214" cy="2286016"/>
          </a:xfrm>
          <a:prstGeom prst="rect">
            <a:avLst/>
          </a:prstGeom>
          <a:noFill/>
        </p:spPr>
      </p:pic>
      <p:pic>
        <p:nvPicPr>
          <p:cNvPr id="3074" name="Picture 2" descr="G:\Фото Юбилей\DSC_0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9259" r="11111"/>
          <a:stretch>
            <a:fillRect/>
          </a:stretch>
        </p:blipFill>
        <p:spPr bwMode="auto">
          <a:xfrm>
            <a:off x="113686" y="214290"/>
            <a:ext cx="6029950" cy="4103716"/>
          </a:xfrm>
          <a:prstGeom prst="rect">
            <a:avLst/>
          </a:prstGeom>
          <a:noFill/>
        </p:spPr>
      </p:pic>
      <p:pic>
        <p:nvPicPr>
          <p:cNvPr id="6" name="Picture 3" descr="F:\ИССЛЕДОВАТЕЛЬ 2018\ТЕАТР 2018\фото от наташи\SAM_7129.JPG"/>
          <p:cNvPicPr>
            <a:picLocks noChangeAspect="1" noChangeArrowheads="1"/>
          </p:cNvPicPr>
          <p:nvPr/>
        </p:nvPicPr>
        <p:blipFill>
          <a:blip r:embed="rId4" cstate="print"/>
          <a:srcRect l="7076" t="24529" r="8018" b="11792"/>
          <a:stretch>
            <a:fillRect/>
          </a:stretch>
        </p:blipFill>
        <p:spPr bwMode="auto">
          <a:xfrm>
            <a:off x="428596" y="4429132"/>
            <a:ext cx="4071966" cy="2290481"/>
          </a:xfrm>
          <a:prstGeom prst="rect">
            <a:avLst/>
          </a:prstGeom>
          <a:noFill/>
        </p:spPr>
      </p:pic>
      <p:pic>
        <p:nvPicPr>
          <p:cNvPr id="7" name="Picture 3" descr="C:\Users\User\Desktop\ПРОЕКТЫ\ИССЛЕДОВАТЕЛЬ 2018\ТЕАТР 2018\фото от наташи\IMAG0139.JPG"/>
          <p:cNvPicPr>
            <a:picLocks noChangeAspect="1" noChangeArrowheads="1"/>
          </p:cNvPicPr>
          <p:nvPr/>
        </p:nvPicPr>
        <p:blipFill>
          <a:blip r:embed="rId5" cstate="print"/>
          <a:srcRect l="21227" t="4717" r="13325"/>
          <a:stretch>
            <a:fillRect/>
          </a:stretch>
        </p:blipFill>
        <p:spPr bwMode="auto">
          <a:xfrm>
            <a:off x="5786446" y="1428736"/>
            <a:ext cx="2643206" cy="288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ПРОЕКТЫ\ИССЛЕДОВАТЕЛЬ 2018\ТЕАТР 2018\фото от наташи\IMAG01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714703"/>
            <a:ext cx="2357473" cy="3143297"/>
          </a:xfrm>
          <a:prstGeom prst="rect">
            <a:avLst/>
          </a:prstGeom>
          <a:noFill/>
        </p:spPr>
      </p:pic>
      <p:pic>
        <p:nvPicPr>
          <p:cNvPr id="10" name="Picture 2" descr="C:\Users\User\Desktop\ПРОЕКТЫ\ИССЛЕДОВАТЕЛЬ 2018\ТЕАТР 2018\фото от наташи\IMAG0119.JPG"/>
          <p:cNvPicPr>
            <a:picLocks noChangeAspect="1" noChangeArrowheads="1"/>
          </p:cNvPicPr>
          <p:nvPr/>
        </p:nvPicPr>
        <p:blipFill>
          <a:blip r:embed="rId3" cstate="print"/>
          <a:srcRect l="5307" r="9787"/>
          <a:stretch>
            <a:fillRect/>
          </a:stretch>
        </p:blipFill>
        <p:spPr bwMode="auto">
          <a:xfrm>
            <a:off x="3428992" y="214290"/>
            <a:ext cx="3714776" cy="3281363"/>
          </a:xfrm>
          <a:prstGeom prst="rect">
            <a:avLst/>
          </a:prstGeom>
          <a:noFill/>
        </p:spPr>
      </p:pic>
      <p:pic>
        <p:nvPicPr>
          <p:cNvPr id="1026" name="Picture 2" descr="C:\Users\User\Desktop\ПРОЕКТЫ\ИССЛЕДОВАТЕЛЬ 2018\ТЕАТР 2018\фото от наташи\IMAG01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2105" t="5296" r="1087" b="25254"/>
          <a:stretch>
            <a:fillRect/>
          </a:stretch>
        </p:blipFill>
        <p:spPr bwMode="auto">
          <a:xfrm>
            <a:off x="5357818" y="3714728"/>
            <a:ext cx="3286148" cy="3143272"/>
          </a:xfrm>
          <a:prstGeom prst="rect">
            <a:avLst/>
          </a:prstGeom>
          <a:noFill/>
        </p:spPr>
      </p:pic>
      <p:pic>
        <p:nvPicPr>
          <p:cNvPr id="9" name="Picture 2" descr="C:\Users\User\Desktop\ПРОЕКТЫ\ИССЛЕДОВАТЕЛЬ 2018\ТЕАТР 2018\фото от наташи\IMAG0130.JPG"/>
          <p:cNvPicPr>
            <a:picLocks noChangeAspect="1" noChangeArrowheads="1"/>
          </p:cNvPicPr>
          <p:nvPr/>
        </p:nvPicPr>
        <p:blipFill>
          <a:blip r:embed="rId5" cstate="print"/>
          <a:srcRect l="25253" t="3156" r="7402" b="561"/>
          <a:stretch>
            <a:fillRect/>
          </a:stretch>
        </p:blipFill>
        <p:spPr bwMode="auto">
          <a:xfrm>
            <a:off x="214282" y="214290"/>
            <a:ext cx="2286016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2584" y="274638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572000" y="1928802"/>
            <a:ext cx="3643338" cy="3143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Работая над проектом:</a:t>
            </a:r>
          </a:p>
          <a:p>
            <a:r>
              <a:rPr lang="ru-RU" sz="1600" dirty="0" smtClean="0"/>
              <a:t>я изучила историю театра;</a:t>
            </a:r>
          </a:p>
          <a:p>
            <a:r>
              <a:rPr lang="ru-RU" sz="1600" dirty="0" smtClean="0"/>
              <a:t>создала словарь театральных терминов; </a:t>
            </a:r>
          </a:p>
          <a:p>
            <a:r>
              <a:rPr lang="ru-RU" sz="1600" dirty="0" smtClean="0"/>
              <a:t>провела </a:t>
            </a:r>
            <a:r>
              <a:rPr lang="ru-RU" sz="1600" dirty="0" smtClean="0"/>
              <a:t>анкетирование и интервью;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/>
              <a:t>провела опрос уч-ся Октябрьской школы, проанализировала полученную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/>
              <a:t>        информацию.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28728" y="5572140"/>
            <a:ext cx="742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ВЫВОД: театральное отделение  ДШИ п.Октябрьский прививает детям, и даже взрослым, любовь к театральному искусству и помогает сделать первые шаги в пленительный мир </a:t>
            </a:r>
            <a:r>
              <a:rPr lang="ru-RU" b="1" smtClean="0">
                <a:solidFill>
                  <a:srgbClr val="C00000"/>
                </a:solidFill>
                <a:latin typeface="Monotype Corsiva" pitchFamily="66" charset="0"/>
              </a:rPr>
              <a:t>сценического мастерства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  <a:endParaRPr lang="ru-RU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7" name="Picture 2" descr="C:\Users\User\Desktop\ПРОЕКТЫ\ИССЛЕДОВАТЕЛЬ 2018\ТЕАТР 2018\фото от наташи\IMAG0119.JPG"/>
          <p:cNvPicPr>
            <a:picLocks noChangeAspect="1" noChangeArrowheads="1"/>
          </p:cNvPicPr>
          <p:nvPr/>
        </p:nvPicPr>
        <p:blipFill>
          <a:blip r:embed="rId2" cstate="print"/>
          <a:srcRect l="1769" t="7076" r="11556"/>
          <a:stretch>
            <a:fillRect/>
          </a:stretch>
        </p:blipFill>
        <p:spPr bwMode="auto">
          <a:xfrm>
            <a:off x="162061" y="997197"/>
            <a:ext cx="4481377" cy="360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3357562"/>
            <a:ext cx="6143668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857232"/>
            <a:ext cx="645564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Цель проекта- провести исследовательскую работу по теме «Знакомство с театром?».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000240"/>
            <a:ext cx="8158162" cy="390050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       Задачи:</a:t>
            </a:r>
          </a:p>
          <a:p>
            <a:pPr lvl="0"/>
            <a:r>
              <a:rPr lang="ru-RU" dirty="0" smtClean="0"/>
              <a:t>изучить историю возникновения и развития театра;</a:t>
            </a:r>
          </a:p>
          <a:p>
            <a:pPr lvl="0"/>
            <a:r>
              <a:rPr lang="ru-RU" dirty="0" smtClean="0"/>
              <a:t>познакомиться  с театральной терминологией и на базе изученного материала создать  «Словарь театральных терминов для детей в картинках»;</a:t>
            </a:r>
          </a:p>
          <a:p>
            <a:pPr lvl="0"/>
            <a:r>
              <a:rPr lang="ru-RU" dirty="0" smtClean="0"/>
              <a:t>провести </a:t>
            </a:r>
            <a:r>
              <a:rPr lang="ru-RU" dirty="0" smtClean="0"/>
              <a:t>анкетирование учеников начальной школы «Театр в нашей жизни» и проанализировать полученные данные;</a:t>
            </a:r>
          </a:p>
          <a:p>
            <a:pPr lvl="0"/>
            <a:r>
              <a:rPr lang="ru-RU" dirty="0" smtClean="0"/>
              <a:t>сбор данных среди учеников 1-11 классов Октябрьской школы о количестве уч-ся учеников и выпускников театрального отделения МБУДО «Октябрьская ДШИ».</a:t>
            </a:r>
          </a:p>
          <a:p>
            <a:pPr lvl="0"/>
            <a:r>
              <a:rPr lang="ru-RU" dirty="0" smtClean="0"/>
              <a:t>провести интервьюирование  выпускников театрального отделения МБУДО «Октябрьская ДШИ» с целью выяснения пользы занятий;</a:t>
            </a:r>
          </a:p>
          <a:p>
            <a:pPr lvl="0"/>
            <a:r>
              <a:rPr lang="ru-RU" dirty="0" smtClean="0"/>
              <a:t>представить результаты работы над проектом на школьной конференции;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57224" y="3071810"/>
            <a:ext cx="7772400" cy="2978164"/>
          </a:xfrm>
        </p:spPr>
        <p:txBody>
          <a:bodyPr>
            <a:normAutofit/>
          </a:bodyPr>
          <a:lstStyle/>
          <a:p>
            <a:r>
              <a:rPr lang="ru-RU" b="1" dirty="0" smtClean="0"/>
              <a:t>Гипотеза: </a:t>
            </a:r>
            <a:r>
              <a:rPr lang="ru-RU" dirty="0" smtClean="0"/>
              <a:t>занятия на театральном отделении п.Октябрьский прививают любовь к театральному искусству.</a:t>
            </a:r>
          </a:p>
          <a:p>
            <a:r>
              <a:rPr lang="ru-RU" b="1" dirty="0" smtClean="0"/>
              <a:t>Предмет исследования: </a:t>
            </a:r>
            <a:r>
              <a:rPr lang="ru-RU" dirty="0" smtClean="0"/>
              <a:t>театральное искусство</a:t>
            </a:r>
          </a:p>
          <a:p>
            <a:r>
              <a:rPr lang="ru-RU" b="1" dirty="0" smtClean="0"/>
              <a:t>Объект исследования:</a:t>
            </a:r>
            <a:r>
              <a:rPr lang="ru-RU" dirty="0" smtClean="0"/>
              <a:t> отделение «Театральное искусство» </a:t>
            </a:r>
          </a:p>
          <a:p>
            <a:endParaRPr lang="ru-RU" dirty="0"/>
          </a:p>
        </p:txBody>
      </p:sp>
      <p:pic>
        <p:nvPicPr>
          <p:cNvPr id="3" name="Picture 2" descr="C:\Users\User\Desktop\ПРОЕКТЫ\ИССЛЕДОВАТЕЛЬ 2018\ТЕАТР 2018\фото от наташи\IMAG0112.JPG"/>
          <p:cNvPicPr>
            <a:picLocks noChangeAspect="1" noChangeArrowheads="1"/>
          </p:cNvPicPr>
          <p:nvPr/>
        </p:nvPicPr>
        <p:blipFill>
          <a:blip r:embed="rId2" cstate="print"/>
          <a:srcRect l="17497" t="14634"/>
          <a:stretch>
            <a:fillRect/>
          </a:stretch>
        </p:blipFill>
        <p:spPr bwMode="auto">
          <a:xfrm>
            <a:off x="3500430" y="928670"/>
            <a:ext cx="2071702" cy="285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Ирина\Pictures\2018-03-23\Сканировать10003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3208" t="12241" r="881" b="13574"/>
          <a:stretch>
            <a:fillRect/>
          </a:stretch>
        </p:blipFill>
        <p:spPr bwMode="auto">
          <a:xfrm rot="10800000">
            <a:off x="2428859" y="642918"/>
            <a:ext cx="4083267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224" y="4643446"/>
            <a:ext cx="7772400" cy="1500187"/>
          </a:xfrm>
        </p:spPr>
        <p:txBody>
          <a:bodyPr/>
          <a:lstStyle/>
          <a:p>
            <a:r>
              <a:rPr lang="ru-RU" dirty="0" smtClean="0"/>
              <a:t>«ТЕАТР» в  переводе с греческого языка – это место для зрелищ, представлений, да и само зрелище, представление, т.е. изображение драматических действий на сцене.</a:t>
            </a:r>
            <a:endParaRPr lang="ru-RU" dirty="0"/>
          </a:p>
        </p:txBody>
      </p:sp>
      <p:pic>
        <p:nvPicPr>
          <p:cNvPr id="3074" name="Picture 2" descr="C:\Users\User\Desktop\ПРОЕКТЫ\ИССЛЕДОВАТЕЛЬ 2018\ТЕАТР 2018\картинки\1459063485_maxresdefault-696x3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571612"/>
            <a:ext cx="4572032" cy="257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57290" y="0"/>
            <a:ext cx="6929486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Младенчеством театра стали игры и обряды первобытных народов</a:t>
            </a:r>
            <a:endParaRPr lang="ru-RU" sz="2800" dirty="0"/>
          </a:p>
        </p:txBody>
      </p:sp>
      <p:pic>
        <p:nvPicPr>
          <p:cNvPr id="1026" name="Picture 2" descr="C:\Users\User\Desktop\ПРОЕКТЫ\ИССЛЕДОВАТЕЛЬ 2018\ТЕАТР 2018\картинки\662619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000108"/>
            <a:ext cx="5286412" cy="371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Desktop\ПРОЕКТЫ\ИССЛЕДОВАТЕЛЬ 2018\ТЕАТР 2018\картинки\img15.jpg"/>
          <p:cNvPicPr>
            <a:picLocks noChangeAspect="1" noChangeArrowheads="1"/>
          </p:cNvPicPr>
          <p:nvPr/>
        </p:nvPicPr>
        <p:blipFill>
          <a:blip r:embed="rId3" cstate="print"/>
          <a:srcRect l="8726" t="7364" r="9905" b="12447"/>
          <a:stretch>
            <a:fillRect/>
          </a:stretch>
        </p:blipFill>
        <p:spPr bwMode="auto">
          <a:xfrm>
            <a:off x="5286380" y="4640316"/>
            <a:ext cx="3000396" cy="221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ПРОЕКТЫ\ИССЛЕДОВАТЕЛЬ 2018\ТЕАТР 2018\картинки\107706230-600x4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614015"/>
            <a:ext cx="3357586" cy="224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072362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Местом рождения драматического театра можно считать Древнюю Грецию</a:t>
            </a:r>
            <a:endParaRPr lang="ru-RU" sz="2400" dirty="0"/>
          </a:p>
        </p:txBody>
      </p:sp>
      <p:pic>
        <p:nvPicPr>
          <p:cNvPr id="10242" name="Picture 2" descr="C:\Users\User\Desktop\ПРОЕКТЫ\ИССЛЕДОВАТЕЛЬ 2018\ТЕАТР 2018\картинки\img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22"/>
            <a:ext cx="7715304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атр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театральная</Template>
  <TotalTime>628</TotalTime>
  <Words>622</Words>
  <Application>Microsoft Office PowerPoint</Application>
  <PresentationFormat>Экран (4:3)</PresentationFormat>
  <Paragraphs>130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театральная</vt:lpstr>
      <vt:lpstr>Исследовательский проект Знакомство с театром</vt:lpstr>
      <vt:lpstr> ГОД ТЕАТРА  2019г </vt:lpstr>
      <vt:lpstr>Слайд 3</vt:lpstr>
      <vt:lpstr>Цель проекта- провести исследовательскую работу по теме «Знакомство с театром?».  </vt:lpstr>
      <vt:lpstr>Слайд 5</vt:lpstr>
      <vt:lpstr>Слайд 6</vt:lpstr>
      <vt:lpstr>Слайд 7</vt:lpstr>
      <vt:lpstr>Младенчеством театра стали игры и обряды первобытных народов</vt:lpstr>
      <vt:lpstr>Местом рождения драматического театра можно считать Древнюю Грецию</vt:lpstr>
      <vt:lpstr>Английские странствующие труппы</vt:lpstr>
      <vt:lpstr>Слайд 11</vt:lpstr>
      <vt:lpstr>Слайд 12</vt:lpstr>
      <vt:lpstr>Любимец публики- Петрушка</vt:lpstr>
      <vt:lpstr>1672г.-открытие первого театра при дворе  Алексея Михайловича. Театр назывался Потешной палатой.</vt:lpstr>
      <vt:lpstr>Русский театр  в годы правления Петра I</vt:lpstr>
      <vt:lpstr>«Театр уж полон, ложи блещут Партер и кресла, всё кипит…» </vt:lpstr>
      <vt:lpstr>Анкетирование</vt:lpstr>
      <vt:lpstr>Опрос учащихся Октябрьской школы</vt:lpstr>
      <vt:lpstr>Анализ результатов по начальной школе  </vt:lpstr>
      <vt:lpstr>Анализ результатов с 5-11 класс </vt:lpstr>
      <vt:lpstr>Сравнительный анализ</vt:lpstr>
      <vt:lpstr>   Анализ результатов по общему количеству опрошенных учащихся  МБОУ Октябрьская средняя школа </vt:lpstr>
      <vt:lpstr>Интервьюирование выпускницы театрального отделения ДШИ п.Октябрьский  Потаповой Натальи Николаевны</vt:lpstr>
      <vt:lpstr>Интервьюирование  члена драматического коллектива «Софит» Глухова Виктора  Алексеевича</vt:lpstr>
      <vt:lpstr>«Сказ про Федота- стрельца удалого молодца»</vt:lpstr>
      <vt:lpstr>«А зори здесь тихие»</vt:lpstr>
      <vt:lpstr>Слайд 27</vt:lpstr>
      <vt:lpstr>Слайд 28</vt:lpstr>
      <vt:lpstr>Слайд 29</vt:lpstr>
      <vt:lpstr>Слайд 30</vt:lpstr>
      <vt:lpstr>Слайд 31</vt:lpstr>
      <vt:lpstr>Слайд 32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73</cp:revision>
  <dcterms:created xsi:type="dcterms:W3CDTF">2014-04-17T14:13:18Z</dcterms:created>
  <dcterms:modified xsi:type="dcterms:W3CDTF">2019-11-18T07:02:23Z</dcterms:modified>
</cp:coreProperties>
</file>