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2" r:id="rId10"/>
    <p:sldId id="263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F6FE"/>
    <a:srgbClr val="B9FF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813" y="45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11/14/2019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11/14/2019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11/14/2019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11/14/2019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11/14/2019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11/14/2019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11/14/2019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11/14/2019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11/14/2019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11/14/2019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11/14/2019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11/14/2019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11/14/2019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11/14/2019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11/14/2019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0CAD93-B7A8-A44A-B386-BB66A9F5EA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3571" y="236677"/>
            <a:ext cx="10572000" cy="2971051"/>
          </a:xfrm>
        </p:spPr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Влияние Византии на народы разных стран в сфере культурной деятельности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08F48CB-672E-F44B-8DDE-CCC8A14A96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4000" y="5181600"/>
            <a:ext cx="10862285" cy="1922323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Выполнила: Блохина Валентина Александровна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ФГБОУ РГУП СПО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Группа ПСА – 13а </a:t>
            </a:r>
          </a:p>
        </p:txBody>
      </p:sp>
    </p:spTree>
    <p:extLst>
      <p:ext uri="{BB962C8B-B14F-4D97-AF65-F5344CB8AC3E}">
        <p14:creationId xmlns:p14="http://schemas.microsoft.com/office/powerpoint/2010/main" val="24270418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7696200" cy="1447800"/>
          </a:xfrm>
        </p:spPr>
        <p:txBody>
          <a:bodyPr/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Вклад Византии в русскую и в мировую культуру сложно переоценить.</a:t>
            </a:r>
          </a:p>
        </p:txBody>
      </p:sp>
      <p:pic>
        <p:nvPicPr>
          <p:cNvPr id="1026" name="Picture 2" descr="https://jauchitel.ru/wp-content/uploads/2015/05/Sofiya-Konstantinopolskay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2667000"/>
            <a:ext cx="7454305" cy="4191000"/>
          </a:xfrm>
          <a:prstGeom prst="rect">
            <a:avLst/>
          </a:prstGeom>
          <a:noFill/>
        </p:spPr>
      </p:pic>
      <p:pic>
        <p:nvPicPr>
          <p:cNvPr id="1028" name="Picture 4" descr="https://sun9-43.userapi.com/c851528/v851528663/1e7cc4/aFcE1vwzHbA.jpg"/>
          <p:cNvPicPr>
            <a:picLocks noChangeAspect="1" noChangeArrowheads="1"/>
          </p:cNvPicPr>
          <p:nvPr/>
        </p:nvPicPr>
        <p:blipFill>
          <a:blip r:embed="rId3"/>
          <a:srcRect l="11339" t="9239" r="11339" b="5879"/>
          <a:stretch>
            <a:fillRect/>
          </a:stretch>
        </p:blipFill>
        <p:spPr bwMode="auto">
          <a:xfrm>
            <a:off x="7696200" y="3156637"/>
            <a:ext cx="4495800" cy="3701363"/>
          </a:xfrm>
          <a:prstGeom prst="rect">
            <a:avLst/>
          </a:prstGeom>
          <a:noFill/>
        </p:spPr>
      </p:pic>
      <p:pic>
        <p:nvPicPr>
          <p:cNvPr id="1030" name="Picture 6" descr="https://sun9-16.userapi.com/c857520/v857520663/b1a34/8zOkmCqzqjI.jpg"/>
          <p:cNvPicPr>
            <a:picLocks noChangeAspect="1" noChangeArrowheads="1"/>
          </p:cNvPicPr>
          <p:nvPr/>
        </p:nvPicPr>
        <p:blipFill>
          <a:blip r:embed="rId4"/>
          <a:srcRect l="53543" t="25197" r="1890" b="29396"/>
          <a:stretch>
            <a:fillRect/>
          </a:stretch>
        </p:blipFill>
        <p:spPr bwMode="auto">
          <a:xfrm>
            <a:off x="8153400" y="-1"/>
            <a:ext cx="4038601" cy="30860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0E0493-8469-E449-A586-71932A425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0"/>
            <a:ext cx="12039600" cy="1828800"/>
          </a:xfrm>
        </p:spPr>
        <p:txBody>
          <a:bodyPr/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Византийская империя, которая была создана Константином в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IV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веке нашей эры.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Византия – одно из крупнейших и могущественных государств эпохи Средневековья.</a:t>
            </a:r>
          </a:p>
        </p:txBody>
      </p:sp>
      <p:pic>
        <p:nvPicPr>
          <p:cNvPr id="7172" name="Picture 4" descr="https://cyrillitsa.ru/wp-content/uploads/2014/08/konstantinopol_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2209800"/>
            <a:ext cx="9944100" cy="44764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5662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86EB64-2489-4B43-9177-2A9AE7529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62000"/>
            <a:ext cx="10571998" cy="970450"/>
          </a:xfrm>
        </p:spPr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«из варяг в греки»</a:t>
            </a:r>
          </a:p>
        </p:txBody>
      </p:sp>
      <p:pic>
        <p:nvPicPr>
          <p:cNvPr id="6146" name="Picture 2" descr="https://www.sites.google.com/site/urokputizvaragvgreki/_/rsrc/1467888690783/3-gallerea/3-3-karty/%D0%BA%D0%B0%D1%80%D1%82%D0%B0%201%20%D0%BF%D0%BE%20%D0%B4%D0%BD%D0%B5%D0%BF%D1%80%D1%8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152524"/>
            <a:ext cx="7620000" cy="570547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52400" y="2209800"/>
            <a:ext cx="44196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С глубокой древности славяне торговали с Византией, используя великий водный путь волхвов, через Днепр</a:t>
            </a:r>
          </a:p>
          <a:p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Выводили мёд, меха, воск, рабов, а из Византии везли предметы роскоши, искусства, бытовые изделия, ткани, а позже – и книги.</a:t>
            </a:r>
          </a:p>
        </p:txBody>
      </p:sp>
    </p:spTree>
    <p:extLst>
      <p:ext uri="{BB962C8B-B14F-4D97-AF65-F5344CB8AC3E}">
        <p14:creationId xmlns:p14="http://schemas.microsoft.com/office/powerpoint/2010/main" val="22256570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2F3EC8-102D-EA40-B4BD-66591BBDF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0"/>
            <a:ext cx="5181600" cy="1676400"/>
          </a:xfrm>
        </p:spPr>
        <p:txBody>
          <a:bodyPr/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Византия осталась хранительницей культурного наследия античности.</a:t>
            </a:r>
          </a:p>
        </p:txBody>
      </p:sp>
      <p:pic>
        <p:nvPicPr>
          <p:cNvPr id="5122" name="Picture 2" descr="https://present5.com/presentation/111379070_438745547/image-30.jpg"/>
          <p:cNvPicPr>
            <a:picLocks noChangeAspect="1" noChangeArrowheads="1"/>
          </p:cNvPicPr>
          <p:nvPr/>
        </p:nvPicPr>
        <p:blipFill>
          <a:blip r:embed="rId2"/>
          <a:srcRect l="2756" r="2756"/>
          <a:stretch>
            <a:fillRect/>
          </a:stretch>
        </p:blipFill>
        <p:spPr bwMode="auto">
          <a:xfrm>
            <a:off x="5334000" y="0"/>
            <a:ext cx="6858000" cy="4082650"/>
          </a:xfrm>
          <a:prstGeom prst="rect">
            <a:avLst/>
          </a:prstGeom>
          <a:noFill/>
        </p:spPr>
      </p:pic>
      <p:pic>
        <p:nvPicPr>
          <p:cNvPr id="5124" name="Picture 4" descr="https://ds04.infourok.ru/uploads/ex/00d8/0006b797-84d81528/img10.jpg"/>
          <p:cNvPicPr>
            <a:picLocks noChangeAspect="1" noChangeArrowheads="1"/>
          </p:cNvPicPr>
          <p:nvPr/>
        </p:nvPicPr>
        <p:blipFill>
          <a:blip r:embed="rId3"/>
          <a:srcRect r="1575"/>
          <a:stretch>
            <a:fillRect/>
          </a:stretch>
        </p:blipFill>
        <p:spPr bwMode="auto">
          <a:xfrm>
            <a:off x="0" y="2793462"/>
            <a:ext cx="5334000" cy="406453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715000" y="4876800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 Западной Европе многие достижения античной культуры были уничтожены.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993215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Знания в Византии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2286000"/>
          <a:ext cx="12192000" cy="41685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Научные</a:t>
                      </a:r>
                      <a:r>
                        <a:rPr lang="ru-RU" baseline="0" dirty="0">
                          <a:latin typeface="Times New Roman" pitchFamily="18" charset="0"/>
                          <a:cs typeface="Times New Roman" pitchFamily="18" charset="0"/>
                        </a:rPr>
                        <a:t> знания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Медицина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Химия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География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История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721">
                <a:tc rowSpan="2">
                  <a:txBody>
                    <a:bodyPr/>
                    <a:lstStyle/>
                    <a:p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Звуковая сигнализация</a:t>
                      </a:r>
                      <a:r>
                        <a:rPr lang="ru-RU" baseline="0" dirty="0">
                          <a:latin typeface="Times New Roman" pitchFamily="18" charset="0"/>
                          <a:cs typeface="Times New Roman" pitchFamily="18" charset="0"/>
                        </a:rPr>
                        <a:t> при передачи сообщений на расстоянии, автоматическое в тронном зале.</a:t>
                      </a:r>
                      <a:br>
                        <a:rPr lang="ru-RU" baseline="0" dirty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i="1" baseline="0" dirty="0">
                          <a:latin typeface="Times New Roman" pitchFamily="18" charset="0"/>
                          <a:cs typeface="Times New Roman" pitchFamily="18" charset="0"/>
                        </a:rPr>
                        <a:t>(Лев Математик)</a:t>
                      </a:r>
                      <a:endParaRPr lang="ru-RU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В </a:t>
                      </a:r>
                      <a:r>
                        <a:rPr lang="en-US" b="1" dirty="0">
                          <a:latin typeface="Times New Roman" pitchFamily="18" charset="0"/>
                          <a:cs typeface="Times New Roman" pitchFamily="18" charset="0"/>
                        </a:rPr>
                        <a:t>XI</a:t>
                      </a:r>
                      <a:r>
                        <a:rPr lang="ru-RU" baseline="0" dirty="0">
                          <a:latin typeface="Times New Roman" pitchFamily="18" charset="0"/>
                          <a:cs typeface="Times New Roman" pitchFamily="18" charset="0"/>
                        </a:rPr>
                        <a:t> веке в Константинополе создано первое в Европе медицинское училище.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Изобретён </a:t>
                      </a:r>
                      <a:r>
                        <a:rPr lang="ru-RU" i="1" dirty="0">
                          <a:latin typeface="Times New Roman" pitchFamily="18" charset="0"/>
                          <a:cs typeface="Times New Roman" pitchFamily="18" charset="0"/>
                        </a:rPr>
                        <a:t>«греческий огонь»</a:t>
                      </a:r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 – смесь из нефти и смолы.</a:t>
                      </a:r>
                    </a:p>
                    <a:p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Применялся</a:t>
                      </a:r>
                      <a:r>
                        <a:rPr lang="ru-RU" baseline="0" dirty="0">
                          <a:latin typeface="Times New Roman" pitchFamily="18" charset="0"/>
                          <a:cs typeface="Times New Roman" pitchFamily="18" charset="0"/>
                        </a:rPr>
                        <a:t> в сражениях на море и суше.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Составлялись, чертились карты,</a:t>
                      </a:r>
                      <a:r>
                        <a:rPr lang="ru-RU" baseline="0" dirty="0">
                          <a:latin typeface="Times New Roman" pitchFamily="18" charset="0"/>
                          <a:cs typeface="Times New Roman" pitchFamily="18" charset="0"/>
                        </a:rPr>
                        <a:t> планы городов.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Исторические сочинения составлялись на основе документов, личных наблюдений, рассказов</a:t>
                      </a:r>
                      <a:r>
                        <a:rPr lang="ru-RU" baseline="0" dirty="0">
                          <a:latin typeface="Times New Roman" pitchFamily="18" charset="0"/>
                          <a:cs typeface="Times New Roman" pitchFamily="18" charset="0"/>
                        </a:rPr>
                        <a:t> очевидцев.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4832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Составлены пособия по медицине.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aseline="0" dirty="0">
                          <a:latin typeface="Times New Roman" pitchFamily="18" charset="0"/>
                          <a:cs typeface="Times New Roman" pitchFamily="18" charset="0"/>
                        </a:rPr>
                        <a:t>Путешественники составляли описание стран и народов.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1229212"/>
          </a:xfrm>
        </p:spPr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Киевская Русь имела морскую границу с Византией через Чёрное море.</a:t>
            </a:r>
          </a:p>
        </p:txBody>
      </p:sp>
      <p:pic>
        <p:nvPicPr>
          <p:cNvPr id="3074" name="Picture 2" descr="https://ds04.infourok.ru/uploads/ex/04e2/001317b1-be724978/hello_html_m59d0d6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2209800"/>
            <a:ext cx="5229225" cy="444843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3048000"/>
            <a:ext cx="6096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114800" y="3886200"/>
            <a:ext cx="6096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52400" y="2209800"/>
            <a:ext cx="42672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Поэтому нашим предкам приходилось нередко контактировать с богатым южным соседом.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2600" y="152400"/>
            <a:ext cx="11382000" cy="970450"/>
          </a:xfrm>
        </p:spPr>
        <p:txBody>
          <a:bodyPr/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Поначалу крещение шло тяжело, много язычников, не желавших принимать христианство, было убито.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1066800"/>
            <a:ext cx="5410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Но принятие православия имело большое значение для Руси.</a:t>
            </a:r>
            <a:endParaRPr lang="ru-RU" sz="2400" dirty="0"/>
          </a:p>
        </p:txBody>
      </p:sp>
      <p:pic>
        <p:nvPicPr>
          <p:cNvPr id="2050" name="Picture 2" descr="http://eparhiaorel.ru/files/images/201504/propoved_hristianstv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00035" y="1905000"/>
            <a:ext cx="6591965" cy="4953000"/>
          </a:xfrm>
          <a:prstGeom prst="rect">
            <a:avLst/>
          </a:prstGeom>
          <a:noFill/>
        </p:spPr>
      </p:pic>
      <p:pic>
        <p:nvPicPr>
          <p:cNvPr id="2052" name="Picture 4" descr="https://ic.pics.livejournal.com/wowavostok/76666164/2060139/2060139_origina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2819401"/>
            <a:ext cx="5637639" cy="4038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10571998" cy="970450"/>
          </a:xfrm>
        </p:spPr>
        <p:txBody>
          <a:bodyPr/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Константинополь отправлял своих священников на Русь, назначал митрополита для русской церкви, отправлял туда иконы.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505200" y="3276600"/>
            <a:ext cx="4724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Наши предки получали от Византии православные иконы.</a:t>
            </a:r>
            <a:endParaRPr lang="ru-RU" sz="2800" dirty="0"/>
          </a:p>
        </p:txBody>
      </p:sp>
      <p:pic>
        <p:nvPicPr>
          <p:cNvPr id="1028" name="Picture 4" descr="https://i.pinimg.com/originals/70/86/8a/70868a15414a386ea98fdaec7e5a36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64026"/>
            <a:ext cx="3347826" cy="5193974"/>
          </a:xfrm>
          <a:prstGeom prst="rect">
            <a:avLst/>
          </a:prstGeom>
          <a:noFill/>
        </p:spPr>
      </p:pic>
      <p:pic>
        <p:nvPicPr>
          <p:cNvPr id="1030" name="Picture 6" descr="https://i.pinimg.com/736x/76/58/e4/7658e440575530a7a6deb6a05d299d5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53400" y="1288463"/>
            <a:ext cx="4038600" cy="55695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7848600" cy="1676400"/>
          </a:xfrm>
        </p:spPr>
        <p:txBody>
          <a:bodyPr/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Русь возвысилась в культурном и религиозном отношении.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Византийское искусство сыграло в этом плане большую роль.</a:t>
            </a:r>
          </a:p>
        </p:txBody>
      </p:sp>
      <p:pic>
        <p:nvPicPr>
          <p:cNvPr id="2052" name="Picture 4" descr="https://psj.ru/upload/iblock/83b/0004-006-zachem-na-rusi-stali-nuzhny-shkol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31347"/>
            <a:ext cx="4724400" cy="4626653"/>
          </a:xfrm>
          <a:prstGeom prst="rect">
            <a:avLst/>
          </a:prstGeom>
          <a:noFill/>
        </p:spPr>
      </p:pic>
      <p:pic>
        <p:nvPicPr>
          <p:cNvPr id="2054" name="Picture 6" descr="https://sun9-30.userapi.com/c851520/v851520663/1ea6b5/-1FUCwXrib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3057524"/>
            <a:ext cx="5715000" cy="3800476"/>
          </a:xfrm>
          <a:prstGeom prst="rect">
            <a:avLst/>
          </a:prstGeom>
          <a:noFill/>
        </p:spPr>
      </p:pic>
      <p:pic>
        <p:nvPicPr>
          <p:cNvPr id="2056" name="Picture 8" descr="https://sun9-71.userapi.com/c857220/v857220663/10dde/L73xLGx4U00.jpg"/>
          <p:cNvPicPr>
            <a:picLocks noChangeAspect="1" noChangeArrowheads="1"/>
          </p:cNvPicPr>
          <p:nvPr/>
        </p:nvPicPr>
        <p:blipFill>
          <a:blip r:embed="rId4"/>
          <a:srcRect l="17008" t="16798" r="17008" b="24357"/>
          <a:stretch>
            <a:fillRect/>
          </a:stretch>
        </p:blipFill>
        <p:spPr bwMode="auto">
          <a:xfrm>
            <a:off x="7976625" y="0"/>
            <a:ext cx="4215375" cy="281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Цитаты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2270</TotalTime>
  <Words>309</Words>
  <Application>Microsoft Office PowerPoint</Application>
  <PresentationFormat>Широкоэкранный</PresentationFormat>
  <Paragraphs>32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Century Gothic</vt:lpstr>
      <vt:lpstr>Times New Roman</vt:lpstr>
      <vt:lpstr>Wingdings 2</vt:lpstr>
      <vt:lpstr>Цитаты</vt:lpstr>
      <vt:lpstr>Влияние Византии на народы разных стран в сфере культурной деятельности </vt:lpstr>
      <vt:lpstr>Византийская империя, которая была создана Константином в IV веке нашей эры. Византия – одно из крупнейших и могущественных государств эпохи Средневековья.</vt:lpstr>
      <vt:lpstr>«из варяг в греки»</vt:lpstr>
      <vt:lpstr>Византия осталась хранительницей культурного наследия античности.</vt:lpstr>
      <vt:lpstr>Знания в Византии</vt:lpstr>
      <vt:lpstr>Киевская Русь имела морскую границу с Византией через Чёрное море.</vt:lpstr>
      <vt:lpstr>Поначалу крещение шло тяжело, много язычников, не желавших принимать христианство, было убито.</vt:lpstr>
      <vt:lpstr>Константинополь отправлял своих священников на Русь, назначал митрополита для русской церкви, отправлял туда иконы.</vt:lpstr>
      <vt:lpstr>Русь возвысилась в культурном и религиозном отношении. Византийское искусство сыграло в этом плане большую роль.</vt:lpstr>
      <vt:lpstr>Вклад Византии в русскую и в мировую культуру сложно переоценить.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Влияние Византии на народы разных стран в сфере культурной деятельности </dc:title>
  <dc:creator>n.novi78.novi@gmail.com</dc:creator>
  <cp:lastModifiedBy>Тамара Блохина</cp:lastModifiedBy>
  <cp:revision>48</cp:revision>
  <dcterms:created xsi:type="dcterms:W3CDTF">2019-10-18T07:43:52Z</dcterms:created>
  <dcterms:modified xsi:type="dcterms:W3CDTF">2019-11-14T19:42:27Z</dcterms:modified>
</cp:coreProperties>
</file>