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9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3" r:id="rId4"/>
    <p:sldId id="271" r:id="rId5"/>
    <p:sldId id="272" r:id="rId6"/>
    <p:sldId id="273" r:id="rId7"/>
    <p:sldId id="259" r:id="rId8"/>
    <p:sldId id="274" r:id="rId9"/>
    <p:sldId id="276" r:id="rId10"/>
    <p:sldId id="277" r:id="rId11"/>
    <p:sldId id="264" r:id="rId12"/>
    <p:sldId id="275" r:id="rId13"/>
    <p:sldId id="279" r:id="rId14"/>
    <p:sldId id="278" r:id="rId15"/>
    <p:sldId id="280" r:id="rId16"/>
    <p:sldId id="260" r:id="rId17"/>
    <p:sldId id="281" r:id="rId18"/>
    <p:sldId id="265" r:id="rId19"/>
    <p:sldId id="266" r:id="rId20"/>
    <p:sldId id="267" r:id="rId21"/>
    <p:sldId id="268" r:id="rId22"/>
    <p:sldId id="269" r:id="rId23"/>
    <p:sldId id="282" r:id="rId24"/>
    <p:sldId id="270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АЛЕРИЯ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 autoAdjust="0"/>
    <p:restoredTop sz="78993" autoAdjust="0"/>
  </p:normalViewPr>
  <p:slideViewPr>
    <p:cSldViewPr>
      <p:cViewPr varScale="1">
        <p:scale>
          <a:sx n="66" d="100"/>
          <a:sy n="66" d="100"/>
        </p:scale>
        <p:origin x="19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9-02T00:10:54.326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C2FC2F-393C-4675-AFC5-2F8E6115B5C4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0FB7E-E8C4-4809-99EC-28A50B24FF0B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ook.kbsu.ru/theory/literature.html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A203D4-DA37-414F-8B3C-D42B134B21CC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Обработка информации —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получение одних информационных объектов из других информационных объектов путем выполнения некоторых алгоритмов [</a:t>
            </a:r>
            <a:r>
              <a:rPr lang="ru-RU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  <a:hlinkClick r:id="rId3"/>
              </a:rPr>
              <a:t>15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].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Обработка является одной из основных операций, выполняемых над информацией, и главным средством увеличения объёма и разнообразия информации.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Средства обработки информации —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это всевозможные устройства и системы, созданные человечеством, и в первую очередь, компьютер — универсальная машина для обработки информации.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Компьютеры обрабатывают информацию 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путем выполнения некоторых алгоритмов.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Живые организмы и растения обрабатывают информацию с помощью своих органов и систем.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43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200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517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B50E0-B685-40B4-87B8-F0336E82F5D5}" type="slidenum">
              <a:rPr lang="ru-RU"/>
              <a:pPr/>
              <a:t>15</a:t>
            </a:fld>
            <a:endParaRPr lang="ru-RU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  единицу информации  принято принимать 1 Бит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B50E0-B685-40B4-87B8-F0336E82F5D5}" type="slidenum">
              <a:rPr lang="ru-RU"/>
              <a:pPr/>
              <a:t>16</a:t>
            </a:fld>
            <a:endParaRPr lang="ru-RU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  единицу информации  принято принимать 1 Бит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B50E0-B685-40B4-87B8-F0336E82F5D5}" type="slidenum">
              <a:rPr lang="ru-RU"/>
              <a:pPr/>
              <a:t>17</a:t>
            </a:fld>
            <a:endParaRPr lang="ru-RU" dirty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  единицу информации  принято принимать 1 Бит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Информация достоверна, если она отражает истинное положение дел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Недостоверная информация может привести к неправильному пониманию или принятию неправильных решений.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Достоверная информация со временем может стать недостоверной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так как она обладает свойством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устаревать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то есть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перестаёт отражать истинное положение дел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Информация полна, если её достаточно для понимания и принятия решений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Как неполная, так и избыточная информация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сдерживает принятие решений или может повлечь ошибки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Точность информации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определяется степенью ее близости к реальному состоянию объекта, процесса, явления и т.п.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Ценность информации зависит от того, насколько она важна для решения задачи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а также от того,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насколько в дальнейшем она найдёт применение в каких-либо видах деятельности человека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Только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своевременно полученная информация может принести ожидаемую пользу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Одинаково нежелательны как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преждевременная подача информации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(когда она ещё не может быть усвоена), так и её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задержка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Если ценная и своевременная информация выражена непонятным образом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она может стать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бесполезной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Информация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становится понятной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если она выражена языком, на котором говорят те, кому предназначена эта информация.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Информация должна преподноситься в доступной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(по уровню восприятия) форме. Поэтому одни и те же вопросы по разному излагаются в школьных учебниках и научных изданиях.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Информацию по одному и тому же вопросу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можно изложить кратко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(сжато, без несущественных деталей) </a:t>
            </a:r>
            <a:r>
              <a:rPr lang="ru-RU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или пространно</a:t>
            </a:r>
            <a:r>
              <a:rPr lang="ru-RU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(подробно, многословно). Краткость информации необходима в справочниках, энциклопедиях, учебниках, всевозможных инструкциях.</a:t>
            </a:r>
          </a:p>
          <a:p>
            <a:endParaRPr lang="ru-R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0FB7E-E8C4-4809-99EC-28A50B24FF0B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4813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7548F1-DA59-472D-BC29-7E1B862BA633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23F4B-55EA-41E0-8CF4-FA8BEDFB01B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2E09E-E7F6-43D6-9085-50C2AF0EBC4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F6149B-BA9D-43E3-AACD-9CACE9110EF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BB9862-0D96-4F8C-B465-490E2914BB0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F2090-7F2E-40CA-873F-4328B6BAFC6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2BA85-8666-4435-9C9E-D84AF56A3F1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4BEC3-EA90-4099-B7F9-8925628C126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B4528-5431-49DF-9296-3C9FEB3793A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05721-8974-470C-946E-3D8876C6098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FC48-1331-4BA8-A6CB-C68B8B6148E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9C20F-2E90-4E60-BDB4-9E404811E81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F9A6-1204-4547-B234-92A6822B713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dirty="0"/>
            </a:p>
          </p:txBody>
        </p:sp>
        <p:pic>
          <p:nvPicPr>
            <p:cNvPr id="47108" name="Picture 4" descr="slidemaster_med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57EB6B5-A590-403A-9CAF-9724FCD11FA8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ransition spd="med">
    <p:zoom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Relationship Id="rId5" Type="http://schemas.openxmlformats.org/officeDocument/2006/relationships/slide" Target="slide23.x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image" Target="../media/image3.wmf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9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12" Type="http://schemas.openxmlformats.org/officeDocument/2006/relationships/slide" Target="slide2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slide" Target="slide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428604"/>
            <a:ext cx="7620000" cy="3000396"/>
          </a:xfrm>
          <a:ln/>
        </p:spPr>
        <p:txBody>
          <a:bodyPr/>
          <a:lstStyle/>
          <a:p>
            <a:r>
              <a:rPr lang="ru-RU" sz="4400" dirty="0"/>
              <a:t>У</a:t>
            </a:r>
            <a:r>
              <a:rPr lang="ru-RU" sz="4400" dirty="0" smtClean="0"/>
              <a:t>рок </a:t>
            </a:r>
            <a:r>
              <a:rPr lang="ru-RU" sz="4400" dirty="0" smtClean="0"/>
              <a:t>по теме:</a:t>
            </a:r>
            <a:br>
              <a:rPr lang="ru-RU" sz="4400" dirty="0" smtClean="0"/>
            </a:br>
            <a:r>
              <a:rPr lang="ru-RU" sz="4400" dirty="0" smtClean="0"/>
              <a:t>«Введение </a:t>
            </a:r>
            <a:r>
              <a:rPr lang="ru-RU" sz="4400" dirty="0"/>
              <a:t>в </a:t>
            </a:r>
            <a:r>
              <a:rPr lang="ru-RU" sz="4400" dirty="0" smtClean="0"/>
              <a:t>информатику» для студентов </a:t>
            </a:r>
            <a:r>
              <a:rPr lang="en-US" sz="4400" dirty="0" smtClean="0"/>
              <a:t>1 </a:t>
            </a:r>
            <a:r>
              <a:rPr lang="ru-RU" sz="4400" dirty="0" smtClean="0"/>
              <a:t>курса</a:t>
            </a:r>
            <a:endParaRPr lang="ru-RU" sz="440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4348" y="3714752"/>
            <a:ext cx="4357718" cy="3143248"/>
          </a:xfrm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800" b="1" dirty="0" smtClean="0"/>
              <a:t>Преподаватель информатики</a:t>
            </a:r>
          </a:p>
          <a:p>
            <a:pPr algn="l">
              <a:lnSpc>
                <a:spcPct val="80000"/>
              </a:lnSpc>
            </a:pPr>
            <a:r>
              <a:rPr lang="ru-RU" sz="2800" b="1" dirty="0" smtClean="0"/>
              <a:t>Голованова Валерия Николаевна</a:t>
            </a:r>
            <a:endParaRPr lang="ru-RU" sz="2800" b="1" dirty="0"/>
          </a:p>
          <a:p>
            <a:pPr algn="l">
              <a:lnSpc>
                <a:spcPct val="80000"/>
              </a:lnSpc>
            </a:pPr>
            <a:r>
              <a:rPr lang="ru-RU" sz="2800" b="1" dirty="0" smtClean="0"/>
              <a:t>ГБПОУ «Поволжский государственный колледж»</a:t>
            </a:r>
            <a:r>
              <a:rPr lang="ru-RU" sz="2800" b="1" dirty="0" smtClean="0"/>
              <a:t> </a:t>
            </a:r>
            <a:endParaRPr lang="ru-RU" sz="2800" b="1" dirty="0" smtClean="0"/>
          </a:p>
          <a:p>
            <a:pPr algn="l">
              <a:lnSpc>
                <a:spcPct val="80000"/>
              </a:lnSpc>
            </a:pPr>
            <a:endParaRPr lang="ru-RU" sz="2800" b="1" dirty="0"/>
          </a:p>
        </p:txBody>
      </p:sp>
      <p:sp>
        <p:nvSpPr>
          <p:cNvPr id="307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6354763"/>
            <a:ext cx="72072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6368752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sz="2800" b="1" dirty="0" smtClean="0"/>
              <a:t>Применительно к компьютерной обработке данных под информацией понимают </a:t>
            </a:r>
            <a:r>
              <a:rPr lang="ru-RU" sz="2800" dirty="0" smtClean="0"/>
              <a:t>некоторую последовательность символических обозначений (букв, цифр, закодированных графических образов и звуков и т.п.), несущую смысловую нагрузку и представленную в понятном компьютеру виде. Каждый новый символ в такой последовательности символов увеличивает информационный объём сообщения.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100392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1" name="Picture 7" descr="j02176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2781300"/>
            <a:ext cx="1477962" cy="1431925"/>
          </a:xfrm>
          <a:prstGeom prst="rect">
            <a:avLst/>
          </a:prstGeom>
          <a:noFill/>
        </p:spPr>
      </p:pic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112838"/>
          </a:xfrm>
        </p:spPr>
        <p:txBody>
          <a:bodyPr/>
          <a:lstStyle/>
          <a:p>
            <a:r>
              <a:rPr lang="ru-RU" sz="6000" dirty="0"/>
              <a:t>Виды</a:t>
            </a:r>
            <a:r>
              <a:rPr lang="ru-RU" sz="5400" dirty="0"/>
              <a:t> информации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411413" y="1412875"/>
            <a:ext cx="32131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/>
              <a:t>тексты, рисунки, чертежи, фотографии;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световые или звуковые сигналы;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радиоволны;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электрические и нервные импульсы;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магнитные записи;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жесты и мимика;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запахи и вкусовые ощущения; </a:t>
            </a:r>
          </a:p>
          <a:p>
            <a:pPr>
              <a:lnSpc>
                <a:spcPct val="80000"/>
              </a:lnSpc>
            </a:pPr>
            <a:r>
              <a:rPr lang="ru-RU" sz="2000" b="1" dirty="0"/>
              <a:t>хромосомы, посредством которых передаются по наследству признаки и свойства организмов и т.д. </a:t>
            </a:r>
          </a:p>
        </p:txBody>
      </p:sp>
      <p:sp>
        <p:nvSpPr>
          <p:cNvPr id="98312" name="cddrive"/>
          <p:cNvSpPr>
            <a:spLocks noEditPoints="1" noChangeArrowheads="1"/>
          </p:cNvSpPr>
          <p:nvPr/>
        </p:nvSpPr>
        <p:spPr bwMode="auto">
          <a:xfrm>
            <a:off x="7334250" y="1484313"/>
            <a:ext cx="1341438" cy="86518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686 w 21600"/>
              <a:gd name="T9" fmla="*/ 23059 h 21600"/>
              <a:gd name="T10" fmla="*/ 21005 w 21600"/>
              <a:gd name="T11" fmla="*/ 305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8315" name="Sound"/>
          <p:cNvSpPr>
            <a:spLocks noEditPoints="1" noChangeArrowheads="1"/>
          </p:cNvSpPr>
          <p:nvPr/>
        </p:nvSpPr>
        <p:spPr bwMode="auto">
          <a:xfrm>
            <a:off x="5580063" y="1916113"/>
            <a:ext cx="1439862" cy="1296987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98316" name="Litebulb"/>
          <p:cNvSpPr>
            <a:spLocks noEditPoints="1" noChangeArrowheads="1"/>
          </p:cNvSpPr>
          <p:nvPr/>
        </p:nvSpPr>
        <p:spPr bwMode="auto">
          <a:xfrm>
            <a:off x="5867400" y="3716338"/>
            <a:ext cx="1187450" cy="115252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98318" name="Picture 14" descr="j01992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868863"/>
            <a:ext cx="1403350" cy="1260475"/>
          </a:xfrm>
          <a:prstGeom prst="rect">
            <a:avLst/>
          </a:prstGeom>
          <a:noFill/>
        </p:spPr>
      </p:pic>
      <p:pic>
        <p:nvPicPr>
          <p:cNvPr id="98319" name="Picture 15" descr="j009038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5380038"/>
            <a:ext cx="1582737" cy="1354137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rId5" action="ppaction://hlinksldjump" highlightClick="1"/>
          </p:cNvPr>
          <p:cNvSpPr/>
          <p:nvPr/>
        </p:nvSpPr>
        <p:spPr>
          <a:xfrm>
            <a:off x="7884368" y="6165304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8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8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8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8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8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8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12" grpId="0" animBg="1"/>
      <p:bldP spid="98315" grpId="0" animBg="1"/>
      <p:bldP spid="983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Передача информации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Информация передаётся в форме </a:t>
            </a:r>
            <a:r>
              <a:rPr lang="ru-RU" sz="1800" b="1" dirty="0" smtClean="0"/>
              <a:t>сообщений</a:t>
            </a:r>
            <a:r>
              <a:rPr lang="ru-RU" sz="1800" dirty="0" smtClean="0"/>
              <a:t> от некоторого </a:t>
            </a:r>
            <a:r>
              <a:rPr lang="ru-RU" sz="1800" b="1" dirty="0" smtClean="0"/>
              <a:t>источника</a:t>
            </a:r>
            <a:r>
              <a:rPr lang="ru-RU" sz="1800" dirty="0" smtClean="0"/>
              <a:t> информации к её </a:t>
            </a:r>
            <a:r>
              <a:rPr lang="ru-RU" sz="1800" b="1" dirty="0" smtClean="0"/>
              <a:t>приёмнику</a:t>
            </a:r>
            <a:r>
              <a:rPr lang="ru-RU" sz="1800" dirty="0" smtClean="0"/>
              <a:t> посредством </a:t>
            </a:r>
            <a:r>
              <a:rPr lang="ru-RU" sz="1800" b="1" dirty="0" smtClean="0"/>
              <a:t>канала связи</a:t>
            </a:r>
            <a:r>
              <a:rPr lang="ru-RU" sz="1800" dirty="0" smtClean="0"/>
              <a:t> между ними. </a:t>
            </a:r>
          </a:p>
          <a:p>
            <a:r>
              <a:rPr lang="ru-RU" sz="1800" dirty="0" smtClean="0"/>
              <a:t>Источник посылает </a:t>
            </a:r>
            <a:r>
              <a:rPr lang="ru-RU" sz="1800" b="1" dirty="0" smtClean="0"/>
              <a:t>передаваемое сообщение</a:t>
            </a:r>
            <a:r>
              <a:rPr lang="ru-RU" sz="1800" dirty="0" smtClean="0"/>
              <a:t>, которое </a:t>
            </a:r>
            <a:r>
              <a:rPr lang="ru-RU" sz="1800" b="1" dirty="0" smtClean="0"/>
              <a:t>кодируется в передаваемый сигнал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Этот сигнал посылается по </a:t>
            </a:r>
            <a:r>
              <a:rPr lang="ru-RU" sz="1800" b="1" dirty="0" smtClean="0"/>
              <a:t>каналу связи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В результате в приёмнике появляется </a:t>
            </a:r>
            <a:r>
              <a:rPr lang="ru-RU" sz="1800" b="1" dirty="0" smtClean="0"/>
              <a:t>принимаемый сигнал</a:t>
            </a:r>
            <a:r>
              <a:rPr lang="ru-RU" sz="1800" dirty="0" smtClean="0"/>
              <a:t>, который </a:t>
            </a:r>
            <a:r>
              <a:rPr lang="ru-RU" sz="1800" b="1" dirty="0" smtClean="0"/>
              <a:t>декодируется</a:t>
            </a:r>
            <a:r>
              <a:rPr lang="ru-RU" sz="1800" dirty="0" smtClean="0"/>
              <a:t> и становится </a:t>
            </a:r>
            <a:r>
              <a:rPr lang="ru-RU" sz="1800" b="1" dirty="0" smtClean="0"/>
              <a:t>принимаемым сообщением</a:t>
            </a:r>
            <a:r>
              <a:rPr lang="ru-RU" sz="1800" dirty="0" smtClean="0"/>
              <a:t>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канал связи</a:t>
            </a:r>
          </a:p>
          <a:p>
            <a:pPr>
              <a:buNone/>
            </a:pPr>
            <a:r>
              <a:rPr lang="ru-RU" sz="1800" b="1" dirty="0" smtClean="0"/>
              <a:t>	ИСТОЧНИК    </a:t>
            </a:r>
            <a:r>
              <a:rPr lang="ru-RU" sz="1800" dirty="0" smtClean="0"/>
              <a:t> </a:t>
            </a:r>
            <a:r>
              <a:rPr lang="ru-RU" sz="1800" b="1" dirty="0" smtClean="0"/>
              <a:t>-----------         </a:t>
            </a:r>
            <a:r>
              <a:rPr lang="ru-RU" sz="1800" dirty="0" smtClean="0"/>
              <a:t> </a:t>
            </a:r>
            <a:r>
              <a:rPr lang="ru-RU" sz="1800" b="1" dirty="0" smtClean="0"/>
              <a:t>ПРИЁМНИК                     </a:t>
            </a:r>
            <a:endParaRPr lang="ru-RU" sz="1800" dirty="0" smtClean="0"/>
          </a:p>
          <a:p>
            <a:pPr lvl="0"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884368" y="6165304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1628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ПРИМЕРЫ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600200"/>
            <a:ext cx="6948264" cy="52578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lvl="0">
              <a:buNone/>
            </a:pPr>
            <a:endParaRPr lang="ru-RU" sz="1800" i="1" dirty="0" smtClean="0"/>
          </a:p>
          <a:p>
            <a:pPr lvl="0">
              <a:buNone/>
            </a:pPr>
            <a:r>
              <a:rPr lang="ru-RU" i="1" dirty="0" smtClean="0"/>
              <a:t>	Cообщение</a:t>
            </a:r>
            <a:r>
              <a:rPr lang="ru-RU" dirty="0" smtClean="0"/>
              <a:t>, </a:t>
            </a:r>
            <a:r>
              <a:rPr lang="ru-RU" i="1" dirty="0" smtClean="0"/>
              <a:t>содержащее информацию о прогнозе погоды, передаётся приёмнику</a:t>
            </a:r>
            <a:r>
              <a:rPr lang="ru-RU" dirty="0" smtClean="0"/>
              <a:t> (телезрителю) </a:t>
            </a:r>
            <a:r>
              <a:rPr lang="ru-RU" i="1" dirty="0" smtClean="0"/>
              <a:t>от источника</a:t>
            </a:r>
            <a:r>
              <a:rPr lang="ru-RU" dirty="0" smtClean="0"/>
              <a:t> — специалиста-метеоролога </a:t>
            </a:r>
            <a:r>
              <a:rPr lang="ru-RU" i="1" dirty="0" smtClean="0"/>
              <a:t>посредством канала связи</a:t>
            </a:r>
            <a:r>
              <a:rPr lang="ru-RU" dirty="0" smtClean="0"/>
              <a:t> — телевизионной передающей аппаратуры и телевизора.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948264" cy="16288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ПРИМЕРЫ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600200"/>
            <a:ext cx="6948264" cy="52578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lvl="0">
              <a:buNone/>
            </a:pPr>
            <a:endParaRPr lang="ru-RU" sz="1800" i="1" dirty="0" smtClean="0"/>
          </a:p>
          <a:p>
            <a:pPr lvl="0">
              <a:buNone/>
            </a:pPr>
            <a:r>
              <a:rPr lang="ru-RU" sz="2000" i="1" dirty="0" smtClean="0"/>
              <a:t>	</a:t>
            </a:r>
            <a:r>
              <a:rPr lang="ru-RU" sz="2400" i="1" dirty="0" smtClean="0"/>
              <a:t>Живое существо своими органами чувств</a:t>
            </a:r>
            <a:r>
              <a:rPr lang="ru-RU" sz="2400" dirty="0" smtClean="0"/>
              <a:t>  (глаз, ухо, кожа, язык и т.д.) </a:t>
            </a:r>
            <a:r>
              <a:rPr lang="ru-RU" sz="2400" i="1" dirty="0" smtClean="0"/>
              <a:t>воспринимает информацию </a:t>
            </a:r>
          </a:p>
          <a:p>
            <a:pPr lvl="0">
              <a:buNone/>
            </a:pPr>
            <a:r>
              <a:rPr lang="ru-RU" sz="2400" i="1" dirty="0" smtClean="0"/>
              <a:t>	из внешнего мира</a:t>
            </a:r>
            <a:r>
              <a:rPr lang="ru-RU" sz="2400" dirty="0" smtClean="0"/>
              <a:t>, </a:t>
            </a:r>
            <a:r>
              <a:rPr lang="ru-RU" sz="2400" i="1" dirty="0" smtClean="0"/>
              <a:t>перерабатывает её</a:t>
            </a:r>
            <a:r>
              <a:rPr lang="ru-RU" sz="2400" dirty="0" smtClean="0"/>
              <a:t> в определенную последовательность нервных импульсов, </a:t>
            </a:r>
            <a:r>
              <a:rPr lang="ru-RU" sz="2400" i="1" dirty="0" smtClean="0"/>
              <a:t>передает</a:t>
            </a:r>
            <a:r>
              <a:rPr lang="ru-RU" sz="2400" dirty="0" smtClean="0"/>
              <a:t> импульсы по нервным волокнам, </a:t>
            </a:r>
            <a:r>
              <a:rPr lang="ru-RU" sz="2400" i="1" dirty="0" smtClean="0"/>
              <a:t>хранит</a:t>
            </a:r>
            <a:r>
              <a:rPr lang="ru-RU" sz="2400" dirty="0" smtClean="0"/>
              <a:t> в памяти в виде состояния нейронных структур мозга, </a:t>
            </a:r>
            <a:r>
              <a:rPr lang="ru-RU" sz="2400" i="1" dirty="0" smtClean="0"/>
              <a:t>воспроизводит</a:t>
            </a:r>
            <a:r>
              <a:rPr lang="ru-RU" sz="2400" dirty="0" smtClean="0"/>
              <a:t> в виде звуковых сигналов, движений и т.п., </a:t>
            </a:r>
            <a:r>
              <a:rPr lang="ru-RU" sz="2400" i="1" dirty="0" smtClean="0"/>
              <a:t>использует</a:t>
            </a:r>
            <a:r>
              <a:rPr lang="ru-RU" sz="2400" dirty="0" smtClean="0"/>
              <a:t> в процессе своей жизнедеятельности.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333375"/>
            <a:ext cx="6400800" cy="1219200"/>
          </a:xfrm>
        </p:spPr>
        <p:txBody>
          <a:bodyPr/>
          <a:lstStyle/>
          <a:p>
            <a:r>
              <a:rPr lang="ru-RU" dirty="0"/>
              <a:t>Единицы измерения информации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699792" y="1773238"/>
            <a:ext cx="644420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/>
              <a:t>                     –  </a:t>
            </a:r>
            <a:r>
              <a:rPr lang="ru-RU" sz="2400" b="1" i="1" dirty="0" smtClean="0"/>
              <a:t>это </a:t>
            </a:r>
            <a:r>
              <a:rPr lang="ru-RU" sz="2400" b="1" i="1" dirty="0"/>
              <a:t>количество информации, необходимое для </a:t>
            </a:r>
            <a:r>
              <a:rPr lang="ru-RU" sz="2400" b="1" i="1" dirty="0" smtClean="0"/>
              <a:t>различения двух равновероятных сообщений (типа «орел»- «решка», «чет» – «нечет» и т.п.)</a:t>
            </a:r>
          </a:p>
          <a:p>
            <a:pPr>
              <a:spcBef>
                <a:spcPct val="50000"/>
              </a:spcBef>
            </a:pPr>
            <a:r>
              <a:rPr lang="ru-RU" sz="2400" b="1" i="1" dirty="0" smtClean="0"/>
              <a:t>В информатике </a:t>
            </a:r>
            <a:r>
              <a:rPr lang="ru-RU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битом </a:t>
            </a:r>
            <a:r>
              <a:rPr lang="ru-RU" sz="2400" b="1" i="1" dirty="0" smtClean="0"/>
              <a:t>называют наименьшую «порцию» памяти компьютера, необходимую для хранения одного из двух знаков «0» и «1», используемых для внутримашинного представления данных и команд.</a:t>
            </a:r>
          </a:p>
          <a:p>
            <a:pPr>
              <a:spcBef>
                <a:spcPct val="50000"/>
              </a:spcBef>
            </a:pPr>
            <a:endParaRPr lang="ru-RU" sz="2400" b="1" i="1" dirty="0" smtClean="0"/>
          </a:p>
          <a:p>
            <a:pPr>
              <a:spcBef>
                <a:spcPct val="50000"/>
              </a:spcBef>
            </a:pPr>
            <a:endParaRPr lang="ru-RU" sz="2400" b="1" i="1" dirty="0"/>
          </a:p>
        </p:txBody>
      </p:sp>
      <p:sp>
        <p:nvSpPr>
          <p:cNvPr id="69726" name="AutoShape 94"/>
          <p:cNvSpPr>
            <a:spLocks noChangeArrowheads="1"/>
          </p:cNvSpPr>
          <p:nvPr/>
        </p:nvSpPr>
        <p:spPr bwMode="auto">
          <a:xfrm>
            <a:off x="7092950" y="333375"/>
            <a:ext cx="1439863" cy="1295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8" name="WordArt 95"/>
          <p:cNvSpPr>
            <a:spLocks noChangeArrowheads="1" noChangeShapeType="1" noTextEdit="1"/>
          </p:cNvSpPr>
          <p:nvPr/>
        </p:nvSpPr>
        <p:spPr bwMode="auto">
          <a:xfrm>
            <a:off x="2492375" y="1628801"/>
            <a:ext cx="1287537" cy="576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БИТ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1" grpId="0"/>
      <p:bldP spid="6972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333375"/>
            <a:ext cx="6400800" cy="1219200"/>
          </a:xfrm>
        </p:spPr>
        <p:txBody>
          <a:bodyPr/>
          <a:lstStyle/>
          <a:p>
            <a:r>
              <a:rPr lang="ru-RU" dirty="0"/>
              <a:t>Единицы измерения информации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339975" y="1773238"/>
            <a:ext cx="68040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i="1" dirty="0"/>
          </a:p>
          <a:p>
            <a:pPr>
              <a:spcBef>
                <a:spcPct val="50000"/>
              </a:spcBef>
            </a:pPr>
            <a:endParaRPr lang="ru-RU" sz="2400" b="1" i="1" dirty="0"/>
          </a:p>
        </p:txBody>
      </p:sp>
      <p:sp>
        <p:nvSpPr>
          <p:cNvPr id="69726" name="AutoShape 94"/>
          <p:cNvSpPr>
            <a:spLocks noChangeArrowheads="1"/>
          </p:cNvSpPr>
          <p:nvPr/>
        </p:nvSpPr>
        <p:spPr bwMode="auto">
          <a:xfrm>
            <a:off x="7165369" y="200208"/>
            <a:ext cx="1439863" cy="1295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627784" y="1588151"/>
            <a:ext cx="5976664" cy="480131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Бит — слишком мелкая единица измерения. </a:t>
            </a: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практике чаще применяется более крупная единица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байт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  равная 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восьми битам.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Именно восемь битов требуется для того, чтобы закодировать любой из 256 символов алфавита клавиатуры компьютера (256=2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Широко используются также ещё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более крупные производные единицы информации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1" grpId="0"/>
      <p:bldP spid="697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333375"/>
            <a:ext cx="6400800" cy="1219200"/>
          </a:xfrm>
        </p:spPr>
        <p:txBody>
          <a:bodyPr/>
          <a:lstStyle/>
          <a:p>
            <a:r>
              <a:rPr lang="ru-RU" dirty="0"/>
              <a:t>Единицы измерения информации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339975" y="1773238"/>
            <a:ext cx="68040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 i="1" dirty="0"/>
          </a:p>
          <a:p>
            <a:pPr>
              <a:spcBef>
                <a:spcPct val="50000"/>
              </a:spcBef>
            </a:pPr>
            <a:endParaRPr lang="ru-RU" sz="2400" b="1" i="1" dirty="0"/>
          </a:p>
        </p:txBody>
      </p:sp>
      <p:graphicFrame>
        <p:nvGraphicFramePr>
          <p:cNvPr id="69753" name="Group 121"/>
          <p:cNvGraphicFramePr>
            <a:graphicFrameLocks noGrp="1"/>
          </p:cNvGraphicFramePr>
          <p:nvPr>
            <p:ph idx="1"/>
          </p:nvPr>
        </p:nvGraphicFramePr>
        <p:xfrm>
          <a:off x="2627784" y="1844824"/>
          <a:ext cx="6264696" cy="4536504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Байт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Бит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КилоБайт(Кбайт)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 Байт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2</a:t>
                      </a:r>
                      <a:r>
                        <a:rPr lang="ru-RU" sz="2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байт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МегаБайт(Мбайт)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1024 КБайт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2</a:t>
                      </a:r>
                      <a:r>
                        <a:rPr lang="ru-RU" sz="2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байт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ГигаБайт(Гбайт)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1024 МБайт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2</a:t>
                      </a:r>
                      <a:r>
                        <a:rPr lang="ru-RU" sz="2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байт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1ТераБайт(Тбайт)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1024 ГБайт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2</a:t>
                      </a:r>
                      <a:r>
                        <a:rPr lang="ru-RU" sz="2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байт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ПетаБайт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1024 ТБайт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2</a:t>
                      </a:r>
                      <a:r>
                        <a:rPr lang="ru-RU" sz="2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байт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9726" name="AutoShape 94"/>
          <p:cNvSpPr>
            <a:spLocks noChangeArrowheads="1"/>
          </p:cNvSpPr>
          <p:nvPr/>
        </p:nvSpPr>
        <p:spPr bwMode="auto">
          <a:xfrm>
            <a:off x="7092951" y="620688"/>
            <a:ext cx="935434" cy="931888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244408" y="1164792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41" grpId="0"/>
      <p:bldP spid="697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10" name="Picture 38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981075"/>
            <a:ext cx="6624638" cy="1295400"/>
          </a:xfrm>
          <a:prstGeom prst="rect">
            <a:avLst/>
          </a:prstGeom>
          <a:noFill/>
        </p:spPr>
      </p:pic>
      <p:sp>
        <p:nvSpPr>
          <p:cNvPr id="105508" name="Document"/>
          <p:cNvSpPr>
            <a:spLocks noEditPoints="1" noChangeArrowheads="1"/>
          </p:cNvSpPr>
          <p:nvPr/>
        </p:nvSpPr>
        <p:spPr bwMode="auto">
          <a:xfrm>
            <a:off x="5724525" y="2349500"/>
            <a:ext cx="3240088" cy="43195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105506" name="Document"/>
          <p:cNvSpPr>
            <a:spLocks noEditPoints="1" noChangeArrowheads="1"/>
          </p:cNvSpPr>
          <p:nvPr/>
        </p:nvSpPr>
        <p:spPr bwMode="auto">
          <a:xfrm>
            <a:off x="2339975" y="2349500"/>
            <a:ext cx="3167063" cy="43195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28600"/>
            <a:ext cx="6948487" cy="1039813"/>
          </a:xfrm>
        </p:spPr>
        <p:txBody>
          <a:bodyPr/>
          <a:lstStyle/>
          <a:p>
            <a:r>
              <a:rPr lang="ru-RU" b="1" dirty="0">
                <a:effectLst/>
              </a:rPr>
              <a:t>Информационные процессы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2420938"/>
            <a:ext cx="3024187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создание информации;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передача;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восприятие;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иcпользование;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запоминание;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принятие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копирование;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формализация;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распространение;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преобразование;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555875" y="1268413"/>
            <a:ext cx="5976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2555875" y="1125538"/>
            <a:ext cx="6119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2"/>
                </a:solidFill>
              </a:rPr>
              <a:t>Процессы, связанные с определенными операциями над информацией:</a:t>
            </a: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795963" y="2420938"/>
            <a:ext cx="3024187" cy="3167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комбинирование;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обработка;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деление на части;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упрощение;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сбор;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хранение;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поиск;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измерение;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разрушение; </a:t>
            </a:r>
          </a:p>
          <a:p>
            <a:pPr>
              <a:lnSpc>
                <a:spcPct val="80000"/>
              </a:lnSpc>
            </a:pPr>
            <a:r>
              <a:rPr lang="ru-RU" sz="2000" dirty="0">
                <a:solidFill>
                  <a:schemeClr val="tx2"/>
                </a:solidFill>
              </a:rPr>
              <a:t>и др. 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8027616" y="5840512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5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5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54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54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54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54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54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54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05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054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05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054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05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1054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054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1054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8" grpId="0" build="p"/>
      <p:bldP spid="105481" grpId="0"/>
      <p:bldP spid="1054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72" name="Picture 28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1700213"/>
            <a:ext cx="4679950" cy="792162"/>
          </a:xfrm>
          <a:prstGeom prst="rect">
            <a:avLst/>
          </a:prstGeom>
          <a:noFill/>
        </p:spPr>
      </p:pic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228600"/>
            <a:ext cx="6400800" cy="1219200"/>
          </a:xfrm>
        </p:spPr>
        <p:txBody>
          <a:bodyPr/>
          <a:lstStyle/>
          <a:p>
            <a:r>
              <a:rPr lang="ru-RU" sz="4400" dirty="0"/>
              <a:t>Свойства информации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108557" name="Picture 13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908050"/>
            <a:ext cx="4679950" cy="792163"/>
          </a:xfrm>
          <a:prstGeom prst="rect">
            <a:avLst/>
          </a:prstGeom>
          <a:noFill/>
        </p:spPr>
      </p:pic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3419475" y="908050"/>
            <a:ext cx="4679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достоверность</a:t>
            </a:r>
          </a:p>
        </p:txBody>
      </p:sp>
      <p:pic>
        <p:nvPicPr>
          <p:cNvPr id="108560" name="Picture 16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2565400"/>
            <a:ext cx="4608513" cy="650875"/>
          </a:xfrm>
          <a:prstGeom prst="rect">
            <a:avLst/>
          </a:prstGeom>
          <a:noFill/>
        </p:spPr>
      </p:pic>
      <p:pic>
        <p:nvPicPr>
          <p:cNvPr id="108561" name="Picture 17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3284538"/>
            <a:ext cx="5903912" cy="720725"/>
          </a:xfrm>
          <a:prstGeom prst="rect">
            <a:avLst/>
          </a:prstGeom>
          <a:noFill/>
        </p:spPr>
      </p:pic>
      <p:pic>
        <p:nvPicPr>
          <p:cNvPr id="108563" name="Picture 19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4076700"/>
            <a:ext cx="5111750" cy="863600"/>
          </a:xfrm>
          <a:prstGeom prst="rect">
            <a:avLst/>
          </a:prstGeom>
          <a:noFill/>
        </p:spPr>
      </p:pic>
      <p:pic>
        <p:nvPicPr>
          <p:cNvPr id="108564" name="Picture 20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5013325"/>
            <a:ext cx="5113338" cy="720725"/>
          </a:xfrm>
          <a:prstGeom prst="rect">
            <a:avLst/>
          </a:prstGeom>
          <a:noFill/>
        </p:spPr>
      </p:pic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4500563" y="1700213"/>
            <a:ext cx="2482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полнота</a:t>
            </a:r>
          </a:p>
        </p:txBody>
      </p: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4572000" y="2492375"/>
            <a:ext cx="2546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ценность</a:t>
            </a:r>
          </a:p>
        </p:txBody>
      </p:sp>
      <p:sp>
        <p:nvSpPr>
          <p:cNvPr id="108567" name="Rectangle 23"/>
          <p:cNvSpPr>
            <a:spLocks noChangeArrowheads="1"/>
          </p:cNvSpPr>
          <p:nvPr/>
        </p:nvSpPr>
        <p:spPr bwMode="auto">
          <a:xfrm>
            <a:off x="3132138" y="3284538"/>
            <a:ext cx="5184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своевременность</a:t>
            </a:r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4211638" y="4149725"/>
            <a:ext cx="3113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понятность</a:t>
            </a:r>
          </a:p>
        </p:txBody>
      </p:sp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4140200" y="5013325"/>
            <a:ext cx="3397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доступность</a:t>
            </a:r>
          </a:p>
        </p:txBody>
      </p:sp>
      <p:pic>
        <p:nvPicPr>
          <p:cNvPr id="108570" name="Picture 26" descr="j02293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5805488"/>
            <a:ext cx="4824413" cy="681037"/>
          </a:xfrm>
          <a:prstGeom prst="rect">
            <a:avLst/>
          </a:prstGeom>
          <a:noFill/>
        </p:spPr>
      </p:pic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3779838" y="5734050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краткость</a:t>
            </a:r>
          </a:p>
        </p:txBody>
      </p:sp>
      <p:sp>
        <p:nvSpPr>
          <p:cNvPr id="17" name="Управляющая кнопка: далее 16">
            <a:hlinkClick r:id="rId4" action="ppaction://hlinksldjump" highlightClick="1"/>
          </p:cNvPr>
          <p:cNvSpPr/>
          <p:nvPr/>
        </p:nvSpPr>
        <p:spPr>
          <a:xfrm>
            <a:off x="8224261" y="5857974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0" fill="hold"/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fill="hold"/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0" fill="hold"/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58" grpId="0"/>
      <p:bldP spid="108565" grpId="0"/>
      <p:bldP spid="108566" grpId="0"/>
      <p:bldP spid="108567" grpId="0"/>
      <p:bldP spid="108568" grpId="0"/>
      <p:bldP spid="108569" grpId="0"/>
      <p:bldP spid="1085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692696"/>
          </a:xfrm>
        </p:spPr>
        <p:txBody>
          <a:bodyPr/>
          <a:lstStyle/>
          <a:p>
            <a:pPr algn="ctr"/>
            <a:r>
              <a:rPr lang="ru-RU" dirty="0"/>
              <a:t>План урока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1760" y="836712"/>
            <a:ext cx="6408712" cy="5259288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ru-RU" sz="2000" dirty="0" smtClean="0"/>
              <a:t>Информатика</a:t>
            </a:r>
          </a:p>
          <a:p>
            <a:pPr>
              <a:lnSpc>
                <a:spcPct val="105000"/>
              </a:lnSpc>
            </a:pPr>
            <a:r>
              <a:rPr lang="ru-RU" sz="2000" dirty="0" smtClean="0"/>
              <a:t>Направления информатики</a:t>
            </a:r>
          </a:p>
          <a:p>
            <a:pPr>
              <a:lnSpc>
                <a:spcPct val="105000"/>
              </a:lnSpc>
            </a:pPr>
            <a:r>
              <a:rPr lang="ru-RU" sz="2000" dirty="0" smtClean="0"/>
              <a:t>Части информатики</a:t>
            </a:r>
            <a:endParaRPr lang="ru-RU" sz="2000" dirty="0"/>
          </a:p>
          <a:p>
            <a:pPr>
              <a:lnSpc>
                <a:spcPct val="105000"/>
              </a:lnSpc>
            </a:pPr>
            <a:r>
              <a:rPr lang="ru-RU" sz="2000" dirty="0" smtClean="0"/>
              <a:t>Информация</a:t>
            </a:r>
          </a:p>
          <a:p>
            <a:pPr>
              <a:lnSpc>
                <a:spcPct val="105000"/>
              </a:lnSpc>
            </a:pPr>
            <a:r>
              <a:rPr lang="ru-RU" sz="2000" dirty="0" smtClean="0"/>
              <a:t>Обмен и обработка информации</a:t>
            </a:r>
            <a:endParaRPr lang="ru-RU" sz="2000" dirty="0"/>
          </a:p>
          <a:p>
            <a:pPr>
              <a:lnSpc>
                <a:spcPct val="105000"/>
              </a:lnSpc>
            </a:pPr>
            <a:r>
              <a:rPr lang="ru-RU" sz="2000" dirty="0"/>
              <a:t>Виды информации</a:t>
            </a:r>
          </a:p>
          <a:p>
            <a:pPr>
              <a:lnSpc>
                <a:spcPct val="105000"/>
              </a:lnSpc>
            </a:pPr>
            <a:r>
              <a:rPr lang="ru-RU" sz="2000" dirty="0" smtClean="0"/>
              <a:t>Передача информации</a:t>
            </a:r>
            <a:endParaRPr lang="ru-RU" sz="2000" dirty="0"/>
          </a:p>
          <a:p>
            <a:pPr>
              <a:lnSpc>
                <a:spcPct val="105000"/>
              </a:lnSpc>
            </a:pPr>
            <a:r>
              <a:rPr lang="ru-RU" sz="2000" dirty="0"/>
              <a:t>Единицы измерения информации</a:t>
            </a:r>
          </a:p>
          <a:p>
            <a:pPr>
              <a:lnSpc>
                <a:spcPct val="105000"/>
              </a:lnSpc>
            </a:pPr>
            <a:r>
              <a:rPr lang="ru-RU" sz="2000" dirty="0"/>
              <a:t>Информационные процессы</a:t>
            </a:r>
          </a:p>
          <a:p>
            <a:pPr>
              <a:lnSpc>
                <a:spcPct val="105000"/>
              </a:lnSpc>
            </a:pPr>
            <a:r>
              <a:rPr lang="ru-RU" sz="2000" dirty="0"/>
              <a:t>Свойства информации</a:t>
            </a:r>
          </a:p>
          <a:p>
            <a:pPr>
              <a:lnSpc>
                <a:spcPct val="105000"/>
              </a:lnSpc>
            </a:pPr>
            <a:r>
              <a:rPr lang="ru-RU" sz="2000" dirty="0"/>
              <a:t>Обработка информации</a:t>
            </a:r>
          </a:p>
          <a:p>
            <a:pPr>
              <a:lnSpc>
                <a:spcPct val="105000"/>
              </a:lnSpc>
            </a:pPr>
            <a:r>
              <a:rPr lang="ru-RU" sz="2000" dirty="0"/>
              <a:t>Информационные ресурсы и информационные технологии</a:t>
            </a:r>
          </a:p>
          <a:p>
            <a:pPr>
              <a:lnSpc>
                <a:spcPct val="105000"/>
              </a:lnSpc>
            </a:pPr>
            <a:r>
              <a:rPr lang="ru-RU" sz="2000" dirty="0"/>
              <a:t>Информатизация общества</a:t>
            </a:r>
          </a:p>
        </p:txBody>
      </p:sp>
      <p:pic>
        <p:nvPicPr>
          <p:cNvPr id="50196" name="Picture 20" descr="j02857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88224" y="980728"/>
            <a:ext cx="2124075" cy="1304925"/>
          </a:xfrm>
          <a:noFill/>
          <a:ln/>
        </p:spPr>
      </p:pic>
      <p:pic>
        <p:nvPicPr>
          <p:cNvPr id="50197" name="Picture 21" descr="j02991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284984"/>
            <a:ext cx="1512888" cy="18049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30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30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260350"/>
            <a:ext cx="6400800" cy="1219200"/>
          </a:xfrm>
        </p:spPr>
        <p:txBody>
          <a:bodyPr/>
          <a:lstStyle/>
          <a:p>
            <a:r>
              <a:rPr lang="ru-RU" sz="4000" dirty="0"/>
              <a:t>Обработка информации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Компьютеры обрабатывают информацию</a:t>
            </a:r>
            <a:r>
              <a:rPr lang="ru-RU" b="1" dirty="0"/>
              <a:t> </a:t>
            </a:r>
            <a:r>
              <a:rPr lang="ru-RU" dirty="0"/>
              <a:t>путем выполнения некоторых алгоритмов. </a:t>
            </a:r>
          </a:p>
          <a:p>
            <a:r>
              <a:rPr lang="ru-RU" b="1" dirty="0">
                <a:solidFill>
                  <a:schemeClr val="accent2"/>
                </a:solidFill>
              </a:rPr>
              <a:t>Живые организмы и растения</a:t>
            </a:r>
            <a:r>
              <a:rPr lang="ru-RU" dirty="0"/>
              <a:t> обрабатывают информацию с помощью своих органов и систем.</a:t>
            </a:r>
          </a:p>
        </p:txBody>
      </p:sp>
      <p:sp>
        <p:nvSpPr>
          <p:cNvPr id="109573" name="laptop"/>
          <p:cNvSpPr>
            <a:spLocks noEditPoints="1" noChangeArrowheads="1"/>
          </p:cNvSpPr>
          <p:nvPr/>
        </p:nvSpPr>
        <p:spPr bwMode="auto">
          <a:xfrm>
            <a:off x="7704138" y="2349500"/>
            <a:ext cx="1439862" cy="792163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pic>
        <p:nvPicPr>
          <p:cNvPr id="109572" name="Picture 4" descr="j03323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5661025"/>
            <a:ext cx="1471612" cy="996950"/>
          </a:xfrm>
          <a:prstGeom prst="rect">
            <a:avLst/>
          </a:prstGeom>
          <a:noFill/>
        </p:spPr>
      </p:pic>
      <p:sp>
        <p:nvSpPr>
          <p:cNvPr id="109574" name="Tree"/>
          <p:cNvSpPr>
            <a:spLocks noEditPoints="1" noChangeArrowheads="1"/>
          </p:cNvSpPr>
          <p:nvPr/>
        </p:nvSpPr>
        <p:spPr bwMode="auto">
          <a:xfrm>
            <a:off x="7235825" y="4149725"/>
            <a:ext cx="1655763" cy="24130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dirty="0"/>
          </a:p>
        </p:txBody>
      </p:sp>
      <p:pic>
        <p:nvPicPr>
          <p:cNvPr id="109575" name="Picture 7" descr="j03049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5589588"/>
            <a:ext cx="1368425" cy="981075"/>
          </a:xfrm>
          <a:prstGeom prst="rect">
            <a:avLst/>
          </a:prstGeom>
          <a:noFill/>
        </p:spPr>
      </p:pic>
      <p:pic>
        <p:nvPicPr>
          <p:cNvPr id="109576" name="Picture 8" descr="j02857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3284538"/>
            <a:ext cx="136842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6393488" y="6208753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  <p:bldP spid="109573" grpId="0" animBg="1"/>
      <p:bldP spid="1095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4" name="Picture 12" descr="j02293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213100"/>
            <a:ext cx="6264275" cy="3024188"/>
          </a:xfrm>
          <a:prstGeom prst="rect">
            <a:avLst/>
          </a:prstGeom>
          <a:solidFill>
            <a:srgbClr val="CC99FF"/>
          </a:solidFill>
        </p:spPr>
      </p:pic>
      <p:pic>
        <p:nvPicPr>
          <p:cNvPr id="110603" name="Picture 11" descr="j02293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60350"/>
            <a:ext cx="6264275" cy="2832100"/>
          </a:xfrm>
          <a:prstGeom prst="rect">
            <a:avLst/>
          </a:prstGeom>
          <a:solidFill>
            <a:srgbClr val="CCFFCC"/>
          </a:solidFill>
        </p:spPr>
      </p:pic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2411413" y="333375"/>
            <a:ext cx="619283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Информационные ресурсы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 это идеи человечества и указания по их реализации, накопленные в форме, позволяющей их воспроизводство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555875" y="3284538"/>
            <a:ext cx="6119813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Информационная технология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—  </a:t>
            </a: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это совокупность методов и устройств, используемых людьми для обработки информации. </a:t>
            </a:r>
          </a:p>
          <a:p>
            <a:pPr>
              <a:spcBef>
                <a:spcPct val="50000"/>
              </a:spcBef>
            </a:pP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/>
      <p:bldP spid="1106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1" name="PubRRectCallout"/>
          <p:cNvSpPr>
            <a:spLocks noEditPoints="1" noChangeArrowheads="1"/>
          </p:cNvSpPr>
          <p:nvPr/>
        </p:nvSpPr>
        <p:spPr bwMode="auto">
          <a:xfrm>
            <a:off x="2484438" y="1125538"/>
            <a:ext cx="6337300" cy="3743325"/>
          </a:xfrm>
          <a:custGeom>
            <a:avLst/>
            <a:gdLst>
              <a:gd name="G0" fmla="+- 0 0 0"/>
              <a:gd name="G1" fmla="+- 5936 0 0"/>
              <a:gd name="T0" fmla="*/ 10800 w 21600"/>
              <a:gd name="T1" fmla="*/ 0 h 21600"/>
              <a:gd name="T2" fmla="*/ 0 w 21600"/>
              <a:gd name="T3" fmla="*/ 8638 h 21600"/>
              <a:gd name="T4" fmla="*/ 5936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5936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Информатизация общества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484438" y="1052513"/>
            <a:ext cx="64087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tx2"/>
                </a:solidFill>
              </a:rPr>
              <a:t>- </a:t>
            </a:r>
            <a:r>
              <a:rPr lang="ru-RU" sz="2000" b="1" dirty="0">
                <a:solidFill>
                  <a:schemeClr val="tx2"/>
                </a:solidFill>
              </a:rPr>
              <a:t>это организованный социально-экономический и научно-технический процесс создания оптимальных условий для удовлетворения информационных потребностей и реализации прав граждан, органов государственной власти, органов местного самоуправления организаций, общественных объединений на основе формирования и использования информационных ресурсов </a:t>
            </a:r>
          </a:p>
        </p:txBody>
      </p:sp>
      <p:pic>
        <p:nvPicPr>
          <p:cNvPr id="119814" name="Picture 6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4652963"/>
            <a:ext cx="1550987" cy="1584325"/>
          </a:xfrm>
          <a:prstGeom prst="rect">
            <a:avLst/>
          </a:prstGeom>
          <a:noFill/>
        </p:spPr>
      </p:pic>
      <p:pic>
        <p:nvPicPr>
          <p:cNvPr id="119818" name="Picture 10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5084763"/>
            <a:ext cx="1411287" cy="1441450"/>
          </a:xfrm>
          <a:prstGeom prst="rect">
            <a:avLst/>
          </a:prstGeom>
          <a:noFill/>
        </p:spPr>
      </p:pic>
      <p:pic>
        <p:nvPicPr>
          <p:cNvPr id="119819" name="Picture 11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4221163"/>
            <a:ext cx="1550988" cy="1584325"/>
          </a:xfrm>
          <a:prstGeom prst="rect">
            <a:avLst/>
          </a:prstGeom>
          <a:noFill/>
        </p:spPr>
      </p:pic>
      <p:pic>
        <p:nvPicPr>
          <p:cNvPr id="119820" name="Picture 12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157788"/>
            <a:ext cx="1411287" cy="14414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 (ответьте на вопросы)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3" action="ppaction://hlinksldjump"/>
              </a:rPr>
              <a:t>Что изучает дисциплина «Информатика»?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4" action="ppaction://hlinksldjump"/>
              </a:rPr>
              <a:t>Перечислите основные части информатики?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5" action="ppaction://hlinksldjump"/>
              </a:rPr>
              <a:t>Что обозначает термин «Информация»?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6" action="ppaction://hlinksldjump"/>
              </a:rPr>
              <a:t>Что такое информация?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7" action="ppaction://hlinksldjump"/>
              </a:rPr>
              <a:t>Что такое сообщение?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8" action="ppaction://hlinksldjump"/>
              </a:rPr>
              <a:t>Как компьютер передает информацию?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9" action="ppaction://hlinksldjump"/>
              </a:rPr>
              <a:t>Какие вы знаете виды информации?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10" action="ppaction://hlinksldjump"/>
              </a:rPr>
              <a:t>Как передается информация?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11" action="ppaction://hlinksldjump"/>
              </a:rPr>
              <a:t>Какие вы знаете единицы измерения информации?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12" action="ppaction://hlinksldjump"/>
              </a:rPr>
              <a:t>Как обрабатывает информацию компьютер?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13" action="ppaction://hlinksldjump"/>
              </a:rPr>
              <a:t>Перечислите  свойства информации.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hlinkClick r:id="rId14" action="ppaction://hlinksldjump"/>
              </a:rPr>
              <a:t>Какие вы знаете информационные процессы?</a:t>
            </a: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57596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ru-RU" sz="6000" dirty="0"/>
              <a:t>СПАСИБО ЗА ВНИМАНИЕ!!!</a:t>
            </a: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5720" y="4143380"/>
            <a:ext cx="7392884" cy="259228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l">
              <a:lnSpc>
                <a:spcPct val="80000"/>
              </a:lnSpc>
            </a:pPr>
            <a:endParaRPr lang="ru-RU" sz="2800" b="1" dirty="0" smtClean="0"/>
          </a:p>
          <a:p>
            <a:pPr algn="l">
              <a:lnSpc>
                <a:spcPct val="80000"/>
              </a:lnSpc>
            </a:pPr>
            <a:r>
              <a:rPr lang="ru-RU" sz="2800" b="1" dirty="0" smtClean="0"/>
              <a:t>Преподаватель информатики:</a:t>
            </a:r>
          </a:p>
          <a:p>
            <a:pPr algn="l">
              <a:lnSpc>
                <a:spcPct val="80000"/>
              </a:lnSpc>
            </a:pPr>
            <a:r>
              <a:rPr lang="ru-RU" sz="2800" b="1" dirty="0" smtClean="0"/>
              <a:t>Голованова Валерия </a:t>
            </a:r>
            <a:r>
              <a:rPr lang="ru-RU" sz="2800" b="1" dirty="0"/>
              <a:t>Н</a:t>
            </a:r>
            <a:r>
              <a:rPr lang="ru-RU" sz="2800" b="1" dirty="0" smtClean="0"/>
              <a:t>иколаевна </a:t>
            </a:r>
            <a:endParaRPr lang="ru-RU" sz="2800" b="1" dirty="0"/>
          </a:p>
          <a:p>
            <a:pPr algn="l">
              <a:lnSpc>
                <a:spcPct val="80000"/>
              </a:lnSpc>
            </a:pPr>
            <a:r>
              <a:rPr lang="ru-RU" sz="2800" b="1" dirty="0" smtClean="0"/>
              <a:t>ГБПОУ «Поволжский государственный колледж»</a:t>
            </a:r>
            <a:endParaRPr lang="ru-RU" sz="2800" b="1" dirty="0" smtClean="0"/>
          </a:p>
          <a:p>
            <a:pPr>
              <a:lnSpc>
                <a:spcPct val="80000"/>
              </a:lnSpc>
            </a:pPr>
            <a:r>
              <a:rPr lang="ru-RU" sz="2800" b="1" dirty="0" smtClean="0"/>
              <a:t>Самара </a:t>
            </a:r>
            <a:r>
              <a:rPr lang="ru-RU" sz="2800" b="1" dirty="0" smtClean="0"/>
              <a:t>2019</a:t>
            </a:r>
            <a:endParaRPr lang="ru-RU" sz="2800" b="1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493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493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49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4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4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4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4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8" name="Picture 14" descr="j02293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397250"/>
            <a:ext cx="6553200" cy="3127375"/>
          </a:xfrm>
          <a:prstGeom prst="rect">
            <a:avLst/>
          </a:prstGeom>
          <a:noFill/>
        </p:spPr>
      </p:pic>
      <p:pic>
        <p:nvPicPr>
          <p:cNvPr id="93197" name="Picture 13" descr="j02293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0"/>
            <a:ext cx="6624637" cy="3244850"/>
          </a:xfrm>
          <a:prstGeom prst="rect">
            <a:avLst/>
          </a:prstGeom>
          <a:noFill/>
        </p:spPr>
      </p:pic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268538" y="-315913"/>
            <a:ext cx="6875462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sz="6600" b="1" dirty="0">
                <a:solidFill>
                  <a:schemeClr val="tx2"/>
                </a:solidFill>
              </a:rPr>
              <a:t>Информатика</a:t>
            </a:r>
            <a:r>
              <a:rPr lang="ru-RU" sz="2000" b="1" dirty="0">
                <a:solidFill>
                  <a:schemeClr val="tx2"/>
                </a:solidFill>
              </a:rPr>
              <a:t>                                             - это основанная на использовании компьютерной техники дисциплина, изучающая структуру и общие свойства </a:t>
            </a:r>
            <a:r>
              <a:rPr lang="ru-RU" sz="2000" b="1" dirty="0" smtClean="0">
                <a:solidFill>
                  <a:schemeClr val="tx2"/>
                </a:solidFill>
              </a:rPr>
              <a:t>информации, а также методы ее создания, хранения, поиска преобразования, передачи и применения в различных сферах человеческой деятельности.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2484438" y="3644900"/>
            <a:ext cx="640873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sz="4000" b="1" dirty="0">
                <a:solidFill>
                  <a:schemeClr val="tx2"/>
                </a:solidFill>
              </a:rPr>
              <a:t>Термин "информатика"</a:t>
            </a:r>
            <a:r>
              <a:rPr lang="ru-RU" sz="2000" b="1" dirty="0">
                <a:solidFill>
                  <a:schemeClr val="tx2"/>
                </a:solidFill>
              </a:rPr>
              <a:t> (франц. informatique) происходит от французских слов </a:t>
            </a:r>
            <a:r>
              <a:rPr lang="ru-RU" sz="2000" b="1" i="1" dirty="0">
                <a:solidFill>
                  <a:schemeClr val="tx2"/>
                </a:solidFill>
              </a:rPr>
              <a:t>information</a:t>
            </a:r>
            <a:r>
              <a:rPr lang="ru-RU" sz="2000" b="1" dirty="0">
                <a:solidFill>
                  <a:schemeClr val="tx2"/>
                </a:solidFill>
              </a:rPr>
              <a:t> (информация) и </a:t>
            </a:r>
            <a:r>
              <a:rPr lang="ru-RU" sz="2000" b="1" i="1" dirty="0">
                <a:solidFill>
                  <a:schemeClr val="tx2"/>
                </a:solidFill>
              </a:rPr>
              <a:t>automatique</a:t>
            </a:r>
            <a:r>
              <a:rPr lang="ru-RU" sz="2000" b="1" dirty="0">
                <a:solidFill>
                  <a:schemeClr val="tx2"/>
                </a:solidFill>
              </a:rPr>
              <a:t> (автоматика) и дословно означает "информационная автоматика". </a:t>
            </a:r>
          </a:p>
        </p:txBody>
      </p:sp>
      <p:sp>
        <p:nvSpPr>
          <p:cNvPr id="2" name="Управляющая кнопка: далее 1">
            <a:hlinkClick r:id="rId3" action="ppaction://hlinksldjump" highlightClick="1"/>
          </p:cNvPr>
          <p:cNvSpPr/>
          <p:nvPr/>
        </p:nvSpPr>
        <p:spPr>
          <a:xfrm>
            <a:off x="7884368" y="6165304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/>
      <p:bldP spid="93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310064" cy="1112168"/>
          </a:xfrm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ИНФОРМАТИКИ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340768"/>
            <a:ext cx="6454080" cy="5257800"/>
          </a:xfrm>
        </p:spPr>
        <p:txBody>
          <a:bodyPr/>
          <a:lstStyle/>
          <a:p>
            <a:pPr lvl="0"/>
            <a:r>
              <a:rPr lang="ru-RU" sz="1800" b="1" dirty="0" smtClean="0"/>
              <a:t>теоpия инфоpмации</a:t>
            </a:r>
            <a:r>
              <a:rPr lang="ru-RU" sz="1800" dirty="0" smtClean="0"/>
              <a:t>, изучающая процессы, связанные с передачей, приёмом, преобразованием и хранением информации; </a:t>
            </a:r>
          </a:p>
          <a:p>
            <a:pPr lvl="0"/>
            <a:r>
              <a:rPr lang="ru-RU" sz="1800" b="1" dirty="0" smtClean="0"/>
              <a:t>математическое моделирование, методы вычислительной и прикладной математики и их применение к фундаментальным и прикладным исследованиям в различных областях знаний;</a:t>
            </a:r>
            <a:r>
              <a:rPr lang="ru-RU" sz="1800" dirty="0" smtClean="0"/>
              <a:t> </a:t>
            </a:r>
          </a:p>
          <a:p>
            <a:pPr lvl="0"/>
            <a:r>
              <a:rPr lang="ru-RU" sz="1800" b="1" dirty="0" smtClean="0"/>
              <a:t>методы искусственного интеллекта</a:t>
            </a:r>
            <a:r>
              <a:rPr lang="ru-RU" sz="1800" dirty="0" smtClean="0"/>
              <a:t>, моделирующие методы логического и аналитического мышления в интеллектуальной деятельности человека (логический вывод, обучение, понимание речи, визуальное восприятие, игры и др.); </a:t>
            </a:r>
          </a:p>
          <a:p>
            <a:pPr lvl="0"/>
            <a:r>
              <a:rPr lang="ru-RU" sz="1800" b="1" dirty="0" smtClean="0"/>
              <a:t>системный анализ</a:t>
            </a:r>
            <a:r>
              <a:rPr lang="ru-RU" sz="1800" dirty="0" smtClean="0"/>
              <a:t>, изучающий методологические средства, используемые для подготовки и обоснования решений по сложным проблемам различного характера; </a:t>
            </a:r>
          </a:p>
          <a:p>
            <a:endParaRPr lang="ru-RU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НАПРАВЛЕНИЯ ИНФОРМАТИКИ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600200"/>
            <a:ext cx="6382072" cy="4781128"/>
          </a:xfrm>
        </p:spPr>
        <p:txBody>
          <a:bodyPr/>
          <a:lstStyle/>
          <a:p>
            <a:pPr lvl="0"/>
            <a:r>
              <a:rPr lang="ru-RU" sz="1800" b="1" dirty="0" smtClean="0"/>
              <a:t>биоинформатика</a:t>
            </a:r>
            <a:r>
              <a:rPr lang="ru-RU" sz="1800" dirty="0" smtClean="0"/>
              <a:t>, изучающая информационные процессы в биологических системах; </a:t>
            </a:r>
          </a:p>
          <a:p>
            <a:pPr lvl="0"/>
            <a:r>
              <a:rPr lang="ru-RU" sz="1800" b="1" dirty="0" smtClean="0"/>
              <a:t>социальная информатика</a:t>
            </a:r>
            <a:r>
              <a:rPr lang="ru-RU" sz="1800" dirty="0" smtClean="0"/>
              <a:t>, изучающая процессы информатизации общества; </a:t>
            </a:r>
          </a:p>
          <a:p>
            <a:pPr lvl="0"/>
            <a:r>
              <a:rPr lang="ru-RU" sz="1800" b="1" dirty="0" smtClean="0"/>
              <a:t>методы машинной графики, анимации, средства мультимедиа</a:t>
            </a:r>
            <a:r>
              <a:rPr lang="ru-RU" sz="1800" dirty="0" smtClean="0"/>
              <a:t>; </a:t>
            </a:r>
          </a:p>
          <a:p>
            <a:pPr lvl="0"/>
            <a:r>
              <a:rPr lang="ru-RU" sz="1800" b="1" dirty="0" smtClean="0"/>
              <a:t>телекоммуникационные системы и сети</a:t>
            </a:r>
            <a:r>
              <a:rPr lang="ru-RU" sz="1800" dirty="0" smtClean="0"/>
              <a:t>, в том числе, </a:t>
            </a:r>
            <a:r>
              <a:rPr lang="ru-RU" sz="1800" b="1" dirty="0" smtClean="0"/>
              <a:t>глобальные</a:t>
            </a:r>
            <a:r>
              <a:rPr lang="ru-RU" sz="1800" dirty="0" smtClean="0"/>
              <a:t> компьютерные сети, объединяющие всё человечество в единое информационное сообщество; </a:t>
            </a:r>
          </a:p>
          <a:p>
            <a:pPr lvl="0"/>
            <a:r>
              <a:rPr lang="ru-RU" sz="1800" b="1" dirty="0" smtClean="0"/>
              <a:t>разнообразные пpиложения</a:t>
            </a:r>
            <a:r>
              <a:rPr lang="ru-RU" sz="1800" dirty="0" smtClean="0"/>
              <a:t>, охватывающие производство, науку, образование, медицину, торговлю, сельское хозяйство и все другие виды хозяйственной и общественной деятельности.   </a:t>
            </a:r>
          </a:p>
          <a:p>
            <a:r>
              <a:rPr lang="ru-RU" sz="1800" b="1" dirty="0" smtClean="0"/>
              <a:t>pазpаботка вычислительных систем и пpогpаммного обеспечения</a:t>
            </a:r>
            <a:r>
              <a:rPr lang="ru-RU" sz="1800" dirty="0" smtClean="0"/>
              <a:t>; </a:t>
            </a:r>
          </a:p>
          <a:p>
            <a:pPr lvl="0"/>
            <a:endParaRPr lang="ru-RU" sz="1800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ЧАСТИ ИНФОРМАТИКИ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600200"/>
            <a:ext cx="6382072" cy="4637112"/>
          </a:xfrm>
        </p:spPr>
        <p:txBody>
          <a:bodyPr/>
          <a:lstStyle/>
          <a:p>
            <a:r>
              <a:rPr lang="ru-RU" sz="2400" b="1" dirty="0" smtClean="0"/>
              <a:t>Технические средства </a:t>
            </a:r>
            <a:r>
              <a:rPr lang="ru-RU" sz="2400" dirty="0" smtClean="0"/>
              <a:t>или аппаратура компьютера </a:t>
            </a:r>
            <a:r>
              <a:rPr lang="en-US" sz="2400" dirty="0" smtClean="0"/>
              <a:t>(</a:t>
            </a:r>
            <a:r>
              <a:rPr lang="ru-RU" sz="2400" b="1" dirty="0" smtClean="0"/>
              <a:t>Hardware</a:t>
            </a:r>
            <a:r>
              <a:rPr lang="ru-RU" sz="2400" dirty="0" smtClean="0"/>
              <a:t>, которое буквально переводится как "твердые изделия“</a:t>
            </a:r>
            <a:r>
              <a:rPr lang="en-US" sz="2400" dirty="0" smtClean="0"/>
              <a:t>)</a:t>
            </a:r>
          </a:p>
          <a:p>
            <a:r>
              <a:rPr lang="ru-RU" sz="2400" b="1" dirty="0" smtClean="0"/>
              <a:t>Программные средства </a:t>
            </a:r>
            <a:r>
              <a:rPr lang="ru-RU" sz="2400" dirty="0" smtClean="0"/>
              <a:t>(</a:t>
            </a:r>
            <a:r>
              <a:rPr lang="ru-RU" sz="2400" b="1" dirty="0" smtClean="0"/>
              <a:t>Software</a:t>
            </a:r>
            <a:r>
              <a:rPr lang="ru-RU" sz="2400" dirty="0" smtClean="0"/>
              <a:t>  - "мягкие изделия) - это </a:t>
            </a:r>
            <a:r>
              <a:rPr lang="ru-RU" sz="2400" b="1" dirty="0" smtClean="0"/>
              <a:t>совокупность всех программ, используемых компьютером</a:t>
            </a:r>
          </a:p>
          <a:p>
            <a:r>
              <a:rPr lang="ru-RU" sz="2400" b="1" dirty="0" smtClean="0"/>
              <a:t>Алгоритмические средства (Brainware</a:t>
            </a:r>
            <a:r>
              <a:rPr lang="ru-RU" sz="2400" dirty="0" smtClean="0"/>
              <a:t> (интеллект) – это разработка алгоритма решения задачи, которую выполняет компьютер. </a:t>
            </a: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884368" y="6165304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5" name="Picture 23" descr="j02995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581525"/>
            <a:ext cx="1827213" cy="1824038"/>
          </a:xfrm>
          <a:prstGeom prst="rect">
            <a:avLst/>
          </a:prstGeom>
          <a:noFill/>
        </p:spPr>
      </p:pic>
      <p:pic>
        <p:nvPicPr>
          <p:cNvPr id="64536" name="Picture 24" descr="MC90028292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4652963"/>
            <a:ext cx="2016125" cy="1617662"/>
          </a:xfrm>
          <a:prstGeom prst="rect">
            <a:avLst/>
          </a:prstGeom>
          <a:noFill/>
        </p:spPr>
      </p:pic>
      <p:pic>
        <p:nvPicPr>
          <p:cNvPr id="64534" name="Picture 22" descr="j02988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2349500"/>
            <a:ext cx="1806575" cy="1577975"/>
          </a:xfrm>
          <a:prstGeom prst="rect">
            <a:avLst/>
          </a:prstGeom>
          <a:noFill/>
        </p:spPr>
      </p:pic>
      <p:pic>
        <p:nvPicPr>
          <p:cNvPr id="64532" name="Picture 20" descr="MC90034485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2349500"/>
            <a:ext cx="1770063" cy="1660525"/>
          </a:xfrm>
          <a:prstGeom prst="rect">
            <a:avLst/>
          </a:prstGeom>
          <a:noFill/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6705600" cy="1700808"/>
          </a:xfrm>
        </p:spPr>
        <p:txBody>
          <a:bodyPr/>
          <a:lstStyle/>
          <a:p>
            <a:r>
              <a:rPr lang="ru-RU" sz="6600" dirty="0"/>
              <a:t>Информация</a:t>
            </a:r>
            <a:r>
              <a:rPr lang="ru-RU" sz="5400" dirty="0"/>
              <a:t> </a:t>
            </a:r>
            <a:br>
              <a:rPr lang="ru-RU" sz="5400" dirty="0"/>
            </a:br>
            <a:r>
              <a:rPr lang="ru-RU" sz="2000" dirty="0" smtClean="0"/>
              <a:t>происходит от латинского слова  </a:t>
            </a:r>
            <a:r>
              <a:rPr lang="ru-RU" sz="2000" b="1" dirty="0" smtClean="0"/>
              <a:t>"informatio"</a:t>
            </a:r>
            <a:r>
              <a:rPr lang="ru-RU" sz="2000" dirty="0" smtClean="0"/>
              <a:t>,  что означает  </a:t>
            </a:r>
            <a:r>
              <a:rPr lang="ru-RU" sz="2000" b="1" dirty="0" smtClean="0"/>
              <a:t>сведения,  разъяснения,  изложение</a:t>
            </a:r>
            <a:endParaRPr lang="ru-RU" sz="2000" dirty="0"/>
          </a:p>
        </p:txBody>
      </p:sp>
      <p:pic>
        <p:nvPicPr>
          <p:cNvPr id="64529" name="Picture 17" descr="j02819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2349500"/>
            <a:ext cx="1825625" cy="1725613"/>
          </a:xfrm>
          <a:prstGeom prst="rect">
            <a:avLst/>
          </a:prstGeom>
          <a:noFill/>
        </p:spPr>
      </p:pic>
      <p:pic>
        <p:nvPicPr>
          <p:cNvPr id="64530" name="Picture 18" descr="j030493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4508500"/>
            <a:ext cx="1819275" cy="1668463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483768" y="1844824"/>
            <a:ext cx="6480720" cy="4536504"/>
          </a:xfrm>
          <a:blipFill>
            <a:blip r:embed="rId8" cstate="print"/>
            <a:tile tx="0" ty="0" sx="100000" sy="100000" flip="none" algn="tl"/>
          </a:blipFill>
        </p:spPr>
        <p:txBody>
          <a:bodyPr/>
          <a:lstStyle/>
          <a:p>
            <a:r>
              <a:rPr lang="ru-RU" sz="1800" b="1" dirty="0" smtClean="0"/>
              <a:t>в обиходе</a:t>
            </a:r>
            <a:r>
              <a:rPr lang="ru-RU" sz="1800" dirty="0" smtClean="0"/>
              <a:t> информацией называют любые данные или сведения, которые кого-либо интересуют.</a:t>
            </a:r>
          </a:p>
          <a:p>
            <a:pPr>
              <a:buNone/>
            </a:pPr>
            <a:endParaRPr lang="ru-RU" sz="1800" dirty="0" smtClean="0"/>
          </a:p>
          <a:p>
            <a:pPr lvl="0"/>
            <a:r>
              <a:rPr lang="ru-RU" sz="1800" b="1" dirty="0" smtClean="0"/>
              <a:t>в технике</a:t>
            </a:r>
            <a:r>
              <a:rPr lang="ru-RU" sz="1800" dirty="0" smtClean="0"/>
              <a:t> под информацией понимают сообщения, передаваемые в форме знаков или сигналов; </a:t>
            </a:r>
          </a:p>
          <a:p>
            <a:pPr lvl="0">
              <a:buNone/>
            </a:pPr>
            <a:endParaRPr lang="ru-RU" sz="1800" dirty="0" smtClean="0"/>
          </a:p>
          <a:p>
            <a:pPr lvl="0"/>
            <a:r>
              <a:rPr lang="ru-RU" sz="1800" b="1" dirty="0" smtClean="0"/>
              <a:t>в кибернетике</a:t>
            </a:r>
            <a:r>
              <a:rPr lang="ru-RU" sz="1800" dirty="0" smtClean="0"/>
              <a:t> под информацией понимает ту часть знаний, которая используется для ориентирования, активного действия, управления,</a:t>
            </a:r>
          </a:p>
          <a:p>
            <a:pPr lvl="0"/>
            <a:r>
              <a:rPr lang="ru-RU" sz="1800" i="1" dirty="0" smtClean="0"/>
              <a:t> это сведения об объектах и явлениях окружающей среды, их параметрах, свойствах и состоянии, которые уменьшают имеющуюся о них степень неопределенности, неполноты знаний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10" name="Управляющая кнопка: далее 9">
            <a:hlinkClick r:id="rId9" action="ppaction://hlinksldjump" highlightClick="1"/>
          </p:cNvPr>
          <p:cNvSpPr/>
          <p:nvPr/>
        </p:nvSpPr>
        <p:spPr>
          <a:xfrm>
            <a:off x="7935320" y="5694561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sz="quarter" idx="4294967295"/>
          </p:nvPr>
        </p:nvSpPr>
        <p:spPr>
          <a:xfrm>
            <a:off x="2267744" y="548680"/>
            <a:ext cx="6400800" cy="6048672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Информация</a:t>
            </a:r>
          </a:p>
          <a:p>
            <a:pPr algn="ctr">
              <a:buNone/>
            </a:pPr>
            <a:r>
              <a:rPr lang="ru-RU" sz="3600" i="1" dirty="0" smtClean="0"/>
              <a:t>— это сведения об объектах и явлениях окружающей среды, их параметрах, свойствах и состоянии, которые уменьшают имеющуюся </a:t>
            </a:r>
          </a:p>
          <a:p>
            <a:pPr algn="ctr">
              <a:buNone/>
            </a:pPr>
            <a:r>
              <a:rPr lang="ru-RU" sz="3600" i="1" dirty="0" smtClean="0"/>
              <a:t>о них степень неопределенности, неполноты знаний</a:t>
            </a:r>
            <a:endParaRPr lang="ru-RU" sz="3600" dirty="0"/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>
          <a:xfrm>
            <a:off x="8020472" y="5805264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1916832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2000" dirty="0" smtClean="0"/>
              <a:t>Люди обмениваются информацией в форме сообщений. </a:t>
            </a:r>
            <a:br>
              <a:rPr lang="ru-RU" sz="2000" dirty="0" smtClean="0"/>
            </a:br>
            <a:r>
              <a:rPr lang="ru-RU" sz="2000" b="1" dirty="0" smtClean="0"/>
              <a:t>Сообщение</a:t>
            </a:r>
            <a:r>
              <a:rPr lang="ru-RU" sz="2000" dirty="0" smtClean="0"/>
              <a:t> — это форма представления информации в виде речи, текстов, жестов, взглядов, изображений, цифровых данных, графиков, таблиц и т.п.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916832"/>
            <a:ext cx="6876256" cy="4941168"/>
          </a:xfrm>
          <a:blipFill>
            <a:blip r:embed="rId4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i="1" dirty="0" smtClean="0"/>
              <a:t>Одно и то же информационное сообщение</a:t>
            </a:r>
            <a:r>
              <a:rPr lang="ru-RU" sz="2000" dirty="0" smtClean="0"/>
              <a:t> (статья в газете, объявление, письмо, телеграмма, справка, рассказ, чертёж, радиопередача и т.п.) </a:t>
            </a:r>
            <a:r>
              <a:rPr lang="ru-RU" sz="2000" i="1" dirty="0" smtClean="0"/>
              <a:t>может содержать разное количество информации для разных людей — в зависимости от их предшествующих знаний, от уровня понимания этого сообщения и интереса к нему</a:t>
            </a:r>
            <a:r>
              <a:rPr lang="ru-RU" sz="2000" dirty="0" smtClean="0"/>
              <a:t>. </a:t>
            </a:r>
            <a:br>
              <a:rPr lang="ru-RU" sz="2000" dirty="0" smtClean="0"/>
            </a:br>
            <a:r>
              <a:rPr lang="ru-RU" sz="2000" dirty="0" smtClean="0"/>
              <a:t>	Так, сообщение, составленное на японском языке, не несёт никакой новой информации человеку, не знающему этого языка, но может быть высокоинформативным для человека, владеющего японским.</a:t>
            </a:r>
          </a:p>
          <a:p>
            <a:pPr>
              <a:buNone/>
            </a:pPr>
            <a:r>
              <a:rPr lang="ru-RU" sz="2000" dirty="0" smtClean="0"/>
              <a:t>	 	Никакой новой информации не содержит и сообщение, изложенное на знакомом языке, если его содержание непонятно или уже известно. 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Управляющая кнопка: далее 3">
            <a:hlinkClick r:id="rId5" action="ppaction://hlinksldjump" highlightClick="1"/>
          </p:cNvPr>
          <p:cNvSpPr/>
          <p:nvPr/>
        </p:nvSpPr>
        <p:spPr>
          <a:xfrm>
            <a:off x="8172400" y="26064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1333</Words>
  <Application>Microsoft Office PowerPoint</Application>
  <PresentationFormat>Экран (4:3)</PresentationFormat>
  <Paragraphs>186</Paragraphs>
  <Slides>24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Impact</vt:lpstr>
      <vt:lpstr>Times New Roman</vt:lpstr>
      <vt:lpstr>Wingdings</vt:lpstr>
      <vt:lpstr>План</vt:lpstr>
      <vt:lpstr>Урок по теме: «Введение в информатику» для студентов 1 курса</vt:lpstr>
      <vt:lpstr>План урока</vt:lpstr>
      <vt:lpstr>Презентация PowerPoint</vt:lpstr>
      <vt:lpstr>НАПРАВЛЕНИЯ ИНФОРМАТИКИ</vt:lpstr>
      <vt:lpstr>НАПРАВЛЕНИЯ ИНФОРМАТИКИ</vt:lpstr>
      <vt:lpstr>ЧАСТИ ИНФОРМАТИКИ</vt:lpstr>
      <vt:lpstr>Информация  происходит от латинского слова  "informatio",  что означает  сведения,  разъяснения,  изложение</vt:lpstr>
      <vt:lpstr>Презентация PowerPoint</vt:lpstr>
      <vt:lpstr>    Люди обмениваются информацией в форме сообщений.  Сообщение — это форма представления информации в виде речи, текстов, жестов, взглядов, изображений, цифровых данных, графиков, таблиц и т.п. </vt:lpstr>
      <vt:lpstr>Применительно к компьютерной обработке данных под информацией понимают некоторую последовательность символических обозначений (букв, цифр, закодированных графических образов и звуков и т.п.), несущую смысловую нагрузку и представленную в понятном компьютеру виде. Каждый новый символ в такой последовательности символов увеличивает информационный объём сообщения.  </vt:lpstr>
      <vt:lpstr>Виды информации</vt:lpstr>
      <vt:lpstr>Передача информации</vt:lpstr>
      <vt:lpstr>ПРИМЕРЫ</vt:lpstr>
      <vt:lpstr>ПРИМЕРЫ</vt:lpstr>
      <vt:lpstr>Единицы измерения информации</vt:lpstr>
      <vt:lpstr>Единицы измерения информации</vt:lpstr>
      <vt:lpstr>Единицы измерения информации</vt:lpstr>
      <vt:lpstr>Информационные процессы</vt:lpstr>
      <vt:lpstr>Свойства информации </vt:lpstr>
      <vt:lpstr>Обработка информации</vt:lpstr>
      <vt:lpstr>Презентация PowerPoint</vt:lpstr>
      <vt:lpstr>Информатизация общества  </vt:lpstr>
      <vt:lpstr>Актуализация знаний (ответьте на вопросы)</vt:lpstr>
      <vt:lpstr>СПАСИБО ЗА ВНИМАНИЕ!!!</vt:lpstr>
    </vt:vector>
  </TitlesOfParts>
  <Company>OXPAHA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class</dc:creator>
  <cp:lastModifiedBy>HP</cp:lastModifiedBy>
  <cp:revision>42</cp:revision>
  <dcterms:created xsi:type="dcterms:W3CDTF">2010-11-30T07:34:50Z</dcterms:created>
  <dcterms:modified xsi:type="dcterms:W3CDTF">2019-11-14T16:25:04Z</dcterms:modified>
</cp:coreProperties>
</file>