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9" r:id="rId6"/>
    <p:sldId id="279" r:id="rId7"/>
    <p:sldId id="283" r:id="rId8"/>
    <p:sldId id="298" r:id="rId9"/>
    <p:sldId id="284" r:id="rId10"/>
    <p:sldId id="270" r:id="rId11"/>
    <p:sldId id="273" r:id="rId12"/>
    <p:sldId id="285" r:id="rId13"/>
    <p:sldId id="262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40D"/>
    <a:srgbClr val="FFFFFF"/>
    <a:srgbClr val="32A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26" autoAdjust="0"/>
    <p:restoredTop sz="94628" autoAdjust="0"/>
  </p:normalViewPr>
  <p:slideViewPr>
    <p:cSldViewPr>
      <p:cViewPr varScale="1">
        <p:scale>
          <a:sx n="92" d="100"/>
          <a:sy n="92" d="100"/>
        </p:scale>
        <p:origin x="-822" y="-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5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1920" y="1285866"/>
            <a:ext cx="5292080" cy="1080121"/>
          </a:xfrm>
        </p:spPr>
        <p:txBody>
          <a:bodyPr/>
          <a:lstStyle/>
          <a:p>
            <a:r>
              <a:rPr lang="ru-RU" altLang="ko-KR" sz="3600" dirty="0" smtClean="0">
                <a:ea typeface="맑은 고딕" pitchFamily="50" charset="-127"/>
              </a:rPr>
              <a:t>Развитие опорно-двигательного аппарата в онтогенезе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57818" y="3286130"/>
            <a:ext cx="3434724" cy="142876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Подготовили: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Студентки 2 курса 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Группы 16фк2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Минаева Виктория Романовна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Захарова Ольга Олеговна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Преподаватель: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b="1" dirty="0" smtClean="0"/>
              <a:t>Тришин Евгений Степанович </a:t>
            </a:r>
          </a:p>
          <a:p>
            <a:pPr>
              <a:spcBef>
                <a:spcPts val="0"/>
              </a:spcBef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5720" y="2857502"/>
            <a:ext cx="2786082" cy="2000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0" y="785800"/>
            <a:ext cx="2989566" cy="20717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Нарушение </a:t>
            </a:r>
          </a:p>
          <a:p>
            <a:pPr marL="0" indent="0">
              <a:buNone/>
            </a:pPr>
            <a:r>
              <a:rPr lang="ru-RU" altLang="ko-KR" sz="2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опорно</a:t>
            </a:r>
            <a:r>
              <a:rPr lang="ru-RU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</a:t>
            </a:r>
          </a:p>
          <a:p>
            <a:pPr marL="0" indent="0">
              <a:buNone/>
            </a:pPr>
            <a:r>
              <a:rPr lang="ru-RU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двигательного</a:t>
            </a:r>
          </a:p>
          <a:p>
            <a:pPr marL="0" indent="0">
              <a:buNone/>
            </a:pPr>
            <a:r>
              <a:rPr lang="ru-RU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аппарата </a:t>
            </a:r>
          </a:p>
          <a:p>
            <a:pPr marL="0" indent="0">
              <a:buNone/>
            </a:pP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3071816"/>
            <a:ext cx="21431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Осанка</a:t>
            </a:r>
          </a:p>
          <a:p>
            <a:endParaRPr lang="ru-RU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Плоскостопие</a:t>
            </a:r>
          </a:p>
          <a:p>
            <a:endParaRPr lang="ru-RU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ЗОЖ</a:t>
            </a:r>
          </a:p>
          <a:p>
            <a:endParaRPr lang="ru-RU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ru-RU" altLang="ko-KR" sz="12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 descr="ed81f37ef95eb41cbc32b1097b25a1ad.jp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t="6408" b="6408"/>
          <a:stretch>
            <a:fillRect/>
          </a:stretch>
        </p:blipFill>
        <p:spPr>
          <a:xfrm>
            <a:off x="3286116" y="285734"/>
            <a:ext cx="2160000" cy="2160000"/>
          </a:xfrm>
        </p:spPr>
      </p:pic>
      <p:pic>
        <p:nvPicPr>
          <p:cNvPr id="9" name="Рисунок 8" descr="27549_html_m76ceeda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320" r="14323" b="10703"/>
          <a:stretch>
            <a:fillRect/>
          </a:stretch>
        </p:blipFill>
        <p:spPr>
          <a:xfrm>
            <a:off x="5643570" y="285734"/>
            <a:ext cx="3333774" cy="2143140"/>
          </a:xfrm>
        </p:spPr>
      </p:pic>
      <p:pic>
        <p:nvPicPr>
          <p:cNvPr id="11" name="Рисунок 10" descr="osanka.jpg"/>
          <p:cNvPicPr>
            <a:picLocks noGrp="1" noChangeAspect="1"/>
          </p:cNvPicPr>
          <p:nvPr>
            <p:ph type="pic" idx="10"/>
          </p:nvPr>
        </p:nvPicPr>
        <p:blipFill>
          <a:blip r:embed="rId4"/>
          <a:srcRect t="49692" b="-2480"/>
          <a:stretch>
            <a:fillRect/>
          </a:stretch>
        </p:blipFill>
        <p:spPr>
          <a:xfrm>
            <a:off x="5643570" y="2714626"/>
            <a:ext cx="2253913" cy="1714512"/>
          </a:xfrm>
        </p:spPr>
      </p:pic>
      <p:pic>
        <p:nvPicPr>
          <p:cNvPr id="10" name="Рисунок 9" descr="osanka.jpg"/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-799" r="119" b="45717"/>
          <a:stretch>
            <a:fillRect/>
          </a:stretch>
        </p:blipFill>
        <p:spPr>
          <a:xfrm>
            <a:off x="3286116" y="2714626"/>
            <a:ext cx="2157423" cy="1714512"/>
          </a:xfrm>
        </p:spPr>
      </p:pic>
      <p:sp>
        <p:nvSpPr>
          <p:cNvPr id="16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489319" y="3082531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489319" y="3654036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489319" y="4296978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2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ru-RU" altLang="ko-KR" dirty="0" smtClean="0"/>
              <a:t>Спасибо за внимание!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cs typeface="Arial" pitchFamily="34" charset="0"/>
              </a:rPr>
              <a:t>Содержание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4575" y="3939902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1840" y="1356248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Скелет и его возрастные особенности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840" y="2250553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Развитие мышечной системы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840" y="3144858"/>
            <a:ext cx="439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Возрастные особенности двигательных навыков и координации движений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840" y="4039163"/>
            <a:ext cx="43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Нарушения опорно-двигательного аппарата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Костно-мышечная система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214692"/>
            <a:ext cx="2143108" cy="1616815"/>
            <a:chOff x="0" y="3214692"/>
            <a:chExt cx="2143108" cy="1616815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3214692"/>
              <a:ext cx="2143108" cy="749646"/>
              <a:chOff x="3539326" y="3192278"/>
              <a:chExt cx="2049932" cy="749646"/>
            </a:xfrm>
            <a:noFill/>
          </p:grpSpPr>
          <p:sp>
            <p:nvSpPr>
              <p:cNvPr id="13" name="Text Placeholder 17"/>
              <p:cNvSpPr txBox="1">
                <a:spLocks/>
              </p:cNvSpPr>
              <p:nvPr/>
            </p:nvSpPr>
            <p:spPr>
              <a:xfrm>
                <a:off x="3539326" y="3192278"/>
                <a:ext cx="2049932" cy="35719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Пассивная часть</a:t>
                </a:r>
              </a:p>
              <a:p>
                <a:pPr marL="0" indent="0" algn="ctr">
                  <a:buNone/>
                </a:pPr>
                <a:r>
                  <a:rPr lang="ru-RU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- скелет 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 Placeholder 18"/>
              <p:cNvSpPr txBox="1">
                <a:spLocks/>
              </p:cNvSpPr>
              <p:nvPr/>
            </p:nvSpPr>
            <p:spPr>
              <a:xfrm>
                <a:off x="3812624" y="3692344"/>
                <a:ext cx="1584177" cy="249580"/>
              </a:xfrm>
              <a:prstGeom prst="rect">
                <a:avLst/>
              </a:prstGeom>
              <a:grp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1200" b="1" dirty="0" smtClean="0">
                    <a:solidFill>
                      <a:schemeClr val="accent1"/>
                    </a:solidFill>
                    <a:cs typeface="Arial" pitchFamily="34" charset="0"/>
                  </a:rPr>
                  <a:t>Кости, сухожилия, хрящи, связки  </a:t>
                </a:r>
                <a:endParaRPr 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844" y="4000510"/>
              <a:ext cx="2000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придает форму и дает</a:t>
              </a:r>
            </a:p>
            <a:p>
              <a:pPr algn="ctr"/>
              <a:r>
                <a:rPr lang="ru-RU" sz="1200" dirty="0" smtClean="0"/>
                <a:t> опору телу человека,</a:t>
              </a:r>
            </a:p>
            <a:p>
              <a:pPr algn="ctr"/>
              <a:r>
                <a:rPr lang="ru-RU" sz="1200" dirty="0" smtClean="0"/>
                <a:t> обеспечивает  защиту </a:t>
              </a:r>
            </a:p>
            <a:p>
              <a:pPr algn="ctr"/>
              <a:r>
                <a:rPr lang="ru-RU" sz="1200" dirty="0" smtClean="0"/>
                <a:t> органов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1736" y="3357568"/>
            <a:ext cx="1664057" cy="812332"/>
            <a:chOff x="243646" y="3350185"/>
            <a:chExt cx="1664057" cy="812332"/>
          </a:xfrm>
        </p:grpSpPr>
        <p:sp>
          <p:nvSpPr>
            <p:cNvPr id="20" name="Text Placeholder 17"/>
            <p:cNvSpPr txBox="1">
              <a:spLocks/>
            </p:cNvSpPr>
            <p:nvPr/>
          </p:nvSpPr>
          <p:spPr>
            <a:xfrm>
              <a:off x="243646" y="3350185"/>
              <a:ext cx="1656183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Активная часть -  мышцы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3885518"/>
              <a:ext cx="1656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00860" y="3357568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Движение</a:t>
            </a:r>
            <a:r>
              <a:rPr lang="ru-RU" sz="1200" dirty="0" smtClean="0"/>
              <a:t> – основное</a:t>
            </a:r>
          </a:p>
          <a:p>
            <a:pPr algn="ctr"/>
            <a:r>
              <a:rPr lang="ru-RU" sz="1200" dirty="0" smtClean="0"/>
              <a:t> внешнее проявление </a:t>
            </a:r>
          </a:p>
          <a:p>
            <a:pPr algn="ctr"/>
            <a:r>
              <a:rPr lang="ru-RU" sz="1200" dirty="0" smtClean="0"/>
              <a:t>деятельности организма и вместе с тем необходимый фактор его развития.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9" name="Рисунок 38" descr="0000433_bones-muscles-joints_450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6686" b="6686"/>
          <a:stretch>
            <a:fillRect/>
          </a:stretch>
        </p:blipFill>
        <p:spPr/>
      </p:pic>
      <p:pic>
        <p:nvPicPr>
          <p:cNvPr id="46" name="Рисунок 45" descr="178765210.jpg"/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l="6900" r="6900"/>
          <a:stretch>
            <a:fillRect/>
          </a:stretch>
        </p:blipFill>
        <p:spPr/>
      </p:pic>
      <p:pic>
        <p:nvPicPr>
          <p:cNvPr id="38" name="Рисунок 37" descr="679-06780421en_Masterfile.jpg"/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t="6686" b="6686"/>
          <a:stretch>
            <a:fillRect/>
          </a:stretch>
        </p:blipFill>
        <p:spPr/>
      </p:pic>
      <p:sp>
        <p:nvSpPr>
          <p:cNvPr id="43" name="TextBox 42"/>
          <p:cNvSpPr txBox="1"/>
          <p:nvPr/>
        </p:nvSpPr>
        <p:spPr>
          <a:xfrm>
            <a:off x="2357422" y="371475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Обеспечивает</a:t>
            </a:r>
          </a:p>
          <a:p>
            <a:pPr algn="ctr"/>
            <a:r>
              <a:rPr lang="ru-RU" sz="1200" dirty="0" smtClean="0"/>
              <a:t> передвижение тела в</a:t>
            </a:r>
          </a:p>
          <a:p>
            <a:pPr algn="ctr"/>
            <a:r>
              <a:rPr lang="ru-RU" sz="1200" dirty="0" smtClean="0"/>
              <a:t> пространстве;</a:t>
            </a:r>
          </a:p>
        </p:txBody>
      </p:sp>
      <p:pic>
        <p:nvPicPr>
          <p:cNvPr id="47" name="Рисунок 46" descr="Men_Human_Anatomy_Muscle_White_background_533901_1024x1024.jpg"/>
          <p:cNvPicPr>
            <a:picLocks noGrp="1" noChangeAspect="1"/>
          </p:cNvPicPr>
          <p:nvPr>
            <p:ph type="pic" idx="14"/>
          </p:nvPr>
        </p:nvPicPr>
        <p:blipFill>
          <a:blip r:embed="rId5" cstate="print"/>
          <a:srcRect t="6686" b="6686"/>
          <a:stretch>
            <a:fillRect/>
          </a:stretch>
        </p:blipFill>
        <p:spPr/>
      </p:pic>
      <p:sp>
        <p:nvSpPr>
          <p:cNvPr id="48" name="TextBox 47"/>
          <p:cNvSpPr txBox="1"/>
          <p:nvPr/>
        </p:nvSpPr>
        <p:spPr>
          <a:xfrm>
            <a:off x="4643438" y="3357568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Создают полости тела для</a:t>
            </a:r>
          </a:p>
          <a:p>
            <a:pPr algn="ctr"/>
            <a:r>
              <a:rPr lang="ru-RU" sz="1200" dirty="0" smtClean="0"/>
              <a:t> защиты внутренних органов</a:t>
            </a:r>
          </a:p>
          <a:p>
            <a:pPr algn="ctr"/>
            <a:r>
              <a:rPr lang="ru-RU" sz="1200" dirty="0" smtClean="0"/>
              <a:t>-брюшной пресс;</a:t>
            </a:r>
          </a:p>
          <a:p>
            <a:pPr algn="ctr"/>
            <a:r>
              <a:rPr lang="ru-RU" sz="1200" dirty="0" smtClean="0"/>
              <a:t>Определяют форму и </a:t>
            </a:r>
          </a:p>
          <a:p>
            <a:pPr algn="ctr"/>
            <a:r>
              <a:rPr lang="ru-RU" sz="1200" dirty="0" smtClean="0"/>
              <a:t>размеры тел.</a:t>
            </a:r>
          </a:p>
          <a:p>
            <a:pPr algn="ctr"/>
            <a:r>
              <a:rPr lang="ru-RU" sz="1200" dirty="0" smtClean="0"/>
              <a:t> У человека примерно 600 </a:t>
            </a:r>
          </a:p>
          <a:p>
            <a:pPr algn="ctr"/>
            <a:r>
              <a:rPr lang="ru-RU" sz="1200" dirty="0" smtClean="0"/>
              <a:t>скелетных мышц.</a:t>
            </a:r>
            <a:endParaRPr lang="ko-KR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10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сть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701" t="2788" r="10378"/>
          <a:stretch>
            <a:fillRect/>
          </a:stretch>
        </p:blipFill>
        <p:spPr>
          <a:xfrm>
            <a:off x="4500562" y="1500180"/>
            <a:ext cx="3500462" cy="2770319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/>
          <a:lstStyle/>
          <a:p>
            <a:r>
              <a:rPr lang="ru-RU" altLang="ko-KR" dirty="0" smtClean="0"/>
              <a:t>Окостенение и рост скелета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00048"/>
            <a:ext cx="9144000" cy="288032"/>
          </a:xfrm>
        </p:spPr>
        <p:txBody>
          <a:bodyPr/>
          <a:lstStyle/>
          <a:p>
            <a:pPr lvl="0"/>
            <a:r>
              <a:rPr lang="ru-RU" altLang="ko-KR" dirty="0" smtClean="0"/>
              <a:t>Молодые кости растут в длину за счет </a:t>
            </a:r>
            <a:r>
              <a:rPr lang="ru-RU" altLang="ko-KR" dirty="0" smtClean="0"/>
              <a:t>хрящей.</a:t>
            </a:r>
            <a:endParaRPr lang="en-US" altLang="ko-KR" dirty="0"/>
          </a:p>
        </p:txBody>
      </p:sp>
      <p:sp>
        <p:nvSpPr>
          <p:cNvPr id="5" name="Oval 4"/>
          <p:cNvSpPr/>
          <p:nvPr/>
        </p:nvSpPr>
        <p:spPr>
          <a:xfrm>
            <a:off x="3500430" y="2000246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43306" y="2428874"/>
            <a:ext cx="95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Рост костей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000114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Молодая к</a:t>
            </a:r>
            <a:r>
              <a:rPr lang="ru-RU" sz="1400" dirty="0" smtClean="0"/>
              <a:t>остная ткань содержит много</a:t>
            </a:r>
            <a:endParaRPr lang="ru-RU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 органических веществ;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она не обладает прочностью;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400" dirty="0" smtClean="0"/>
              <a:t>легко искривляется под влиянием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неблагоприятных внешних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воздействий.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35756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Развитие скелета у женщин</a:t>
            </a:r>
          </a:p>
          <a:p>
            <a:r>
              <a:rPr lang="ru-RU" sz="1400" dirty="0" smtClean="0"/>
              <a:t> заканчивается к 18-21 году.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1400" dirty="0" smtClean="0"/>
              <a:t>У мужчин заканчивается </a:t>
            </a:r>
          </a:p>
          <a:p>
            <a:r>
              <a:rPr lang="ru-RU" sz="1400" dirty="0" smtClean="0"/>
              <a:t>к 20-24 годам.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31171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/>
              <a:t>Позвоночный столб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1571618"/>
            <a:ext cx="257176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Кривизна позвоночника </a:t>
            </a:r>
          </a:p>
          <a:p>
            <a:r>
              <a:rPr lang="ru-RU" sz="1200" dirty="0" smtClean="0"/>
              <a:t>формируется в процессе </a:t>
            </a:r>
          </a:p>
          <a:p>
            <a:r>
              <a:rPr lang="ru-RU" sz="1200" dirty="0" smtClean="0"/>
              <a:t>индивидуального развития </a:t>
            </a:r>
          </a:p>
          <a:p>
            <a:r>
              <a:rPr lang="ru-RU" sz="1200" dirty="0" smtClean="0"/>
              <a:t>ребенка.</a:t>
            </a:r>
          </a:p>
          <a:p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Шейный изгиб – ребенок</a:t>
            </a:r>
          </a:p>
          <a:p>
            <a:pPr marL="228600" indent="-228600"/>
            <a:r>
              <a:rPr lang="ru-RU" sz="1200" dirty="0" smtClean="0"/>
              <a:t> начинает держать голову,</a:t>
            </a:r>
          </a:p>
          <a:p>
            <a:pPr marL="228600" indent="-228600"/>
            <a:r>
              <a:rPr lang="ru-RU" sz="1200" dirty="0" smtClean="0"/>
              <a:t>Появляется лордоз. </a:t>
            </a:r>
          </a:p>
          <a:p>
            <a:pPr marL="228600" indent="-228600"/>
            <a:r>
              <a:rPr lang="ru-RU" sz="1200" dirty="0" smtClean="0"/>
              <a:t>2.   Кифоз - начинает сидеть, </a:t>
            </a:r>
          </a:p>
          <a:p>
            <a:pPr marL="228600" indent="-228600"/>
            <a:r>
              <a:rPr lang="ru-RU" sz="1200" dirty="0" smtClean="0"/>
              <a:t>образуется грудной изгиб </a:t>
            </a:r>
          </a:p>
          <a:p>
            <a:pPr marL="228600" indent="-228600"/>
            <a:r>
              <a:rPr lang="ru-RU" sz="1200" dirty="0" smtClean="0"/>
              <a:t>с выпуклостью назад. </a:t>
            </a:r>
          </a:p>
          <a:p>
            <a:pPr marL="228600" indent="-228600">
              <a:buAutoNum type="arabicPeriod" startAt="3"/>
            </a:pPr>
            <a:r>
              <a:rPr lang="ru-RU" sz="1200" dirty="0" smtClean="0"/>
              <a:t>Когда ребенок начинает </a:t>
            </a:r>
          </a:p>
          <a:p>
            <a:pPr marL="228600" indent="-228600"/>
            <a:r>
              <a:rPr lang="ru-RU" sz="1200" dirty="0" smtClean="0"/>
              <a:t>стоять и ходить, образуется                    поясничный лордоз.</a:t>
            </a:r>
          </a:p>
        </p:txBody>
      </p:sp>
      <p:pic>
        <p:nvPicPr>
          <p:cNvPr id="10" name="Рисунок 9" descr="00009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436" r="24359" b="2777"/>
          <a:stretch>
            <a:fillRect/>
          </a:stretch>
        </p:blipFill>
        <p:spPr>
          <a:xfrm>
            <a:off x="142844" y="-1"/>
            <a:ext cx="2286016" cy="5000643"/>
          </a:xfrm>
        </p:spPr>
      </p:pic>
      <p:pic>
        <p:nvPicPr>
          <p:cNvPr id="14" name="Рисунок 13" descr="-2.jpg"/>
          <p:cNvPicPr>
            <a:picLocks noChangeAspect="1"/>
          </p:cNvPicPr>
          <p:nvPr/>
        </p:nvPicPr>
        <p:blipFill>
          <a:blip r:embed="rId3"/>
          <a:srcRect l="8173" r="13942" b="2814"/>
          <a:stretch>
            <a:fillRect/>
          </a:stretch>
        </p:blipFill>
        <p:spPr>
          <a:xfrm>
            <a:off x="2428860" y="1428742"/>
            <a:ext cx="3857652" cy="27955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8794" y="757696"/>
            <a:ext cx="7215206" cy="28803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 smtClean="0"/>
              <a:t>Рост позвоночного столба наиболее интенсивно происходит в первые 2 года жизни.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xmlns="" val="162879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4071948"/>
            <a:ext cx="8748464" cy="57606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Изменение форм с возрастом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571486"/>
            <a:ext cx="1928826" cy="138499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Череп:</a:t>
            </a:r>
          </a:p>
          <a:p>
            <a:r>
              <a:rPr lang="ru-RU" sz="1200" dirty="0" smtClean="0"/>
              <a:t>Новорожденный (1), </a:t>
            </a:r>
          </a:p>
          <a:p>
            <a:r>
              <a:rPr lang="ru-RU" sz="1200" dirty="0" smtClean="0"/>
              <a:t>детский (2),</a:t>
            </a:r>
          </a:p>
          <a:p>
            <a:r>
              <a:rPr lang="ru-RU" sz="1200" dirty="0" smtClean="0"/>
              <a:t> подростковый (3),</a:t>
            </a:r>
          </a:p>
          <a:p>
            <a:r>
              <a:rPr lang="ru-RU" sz="1200" dirty="0" smtClean="0"/>
              <a:t> юношеский (4), </a:t>
            </a:r>
          </a:p>
          <a:p>
            <a:r>
              <a:rPr lang="ru-RU" sz="1200" dirty="0" smtClean="0"/>
              <a:t>зрелый (5), пожилой (6), старческий (7,8).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Рисунок 19" descr="39399_html_m738264f8.pn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t="2900" r="2318" b="53224"/>
          <a:stretch>
            <a:fillRect/>
          </a:stretch>
        </p:blipFill>
        <p:spPr>
          <a:xfrm>
            <a:off x="6215042" y="428610"/>
            <a:ext cx="2786114" cy="823769"/>
          </a:xfrm>
          <a:ln>
            <a:solidFill>
              <a:schemeClr val="accent1"/>
            </a:solidFill>
          </a:ln>
        </p:spPr>
      </p:pic>
      <p:pic>
        <p:nvPicPr>
          <p:cNvPr id="16" name="Рисунок 15" descr="000044.jpg"/>
          <p:cNvPicPr>
            <a:picLocks noGrp="1" noChangeAspect="1"/>
          </p:cNvPicPr>
          <p:nvPr>
            <p:ph type="pic" idx="14"/>
          </p:nvPr>
        </p:nvPicPr>
        <p:blipFill>
          <a:blip r:embed="rId3" cstate="print"/>
          <a:srcRect t="8283" b="8283"/>
          <a:stretch>
            <a:fillRect/>
          </a:stretch>
        </p:blipFill>
        <p:spPr>
          <a:xfrm>
            <a:off x="4357686" y="2428874"/>
            <a:ext cx="1594461" cy="1474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136191262.jpg"/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10851" r="4154"/>
          <a:stretch>
            <a:fillRect/>
          </a:stretch>
        </p:blipFill>
        <p:spPr>
          <a:xfrm>
            <a:off x="6357950" y="2428874"/>
            <a:ext cx="2042301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48549_html_1372adbd.png"/>
          <p:cNvPicPr>
            <a:picLocks noGrp="1" noChangeAspect="1"/>
          </p:cNvPicPr>
          <p:nvPr>
            <p:ph type="pic" idx="12"/>
          </p:nvPr>
        </p:nvPicPr>
        <p:blipFill>
          <a:blip r:embed="rId5"/>
          <a:srcRect l="34733" t="2544" r="6488"/>
          <a:stretch>
            <a:fillRect/>
          </a:stretch>
        </p:blipFill>
        <p:spPr>
          <a:xfrm>
            <a:off x="285720" y="357172"/>
            <a:ext cx="3500462" cy="2736634"/>
          </a:xfrm>
          <a:prstGeom prst="rect">
            <a:avLst/>
          </a:prstGeom>
          <a:ln w="38100">
            <a:solidFill>
              <a:srgbClr val="F2A40D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39399_html_m738264f8.png"/>
          <p:cNvPicPr>
            <a:picLocks noChangeAspect="1"/>
          </p:cNvPicPr>
          <p:nvPr/>
        </p:nvPicPr>
        <p:blipFill>
          <a:blip r:embed="rId6" cstate="print"/>
          <a:srcRect l="3036" t="54167"/>
          <a:stretch>
            <a:fillRect/>
          </a:stretch>
        </p:blipFill>
        <p:spPr>
          <a:xfrm>
            <a:off x="6215074" y="1285866"/>
            <a:ext cx="2786082" cy="803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4989913" y="153574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3214692"/>
            <a:ext cx="2714644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Грудная клетка:</a:t>
            </a:r>
          </a:p>
          <a:p>
            <a:r>
              <a:rPr lang="ru-RU" sz="1200" dirty="0" smtClean="0"/>
              <a:t>1 – новорожденного, 2 – взрослого, </a:t>
            </a:r>
          </a:p>
          <a:p>
            <a:r>
              <a:rPr lang="ru-RU" sz="1200" dirty="0" smtClean="0"/>
              <a:t>3 – в старости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072198" y="1214428"/>
            <a:ext cx="142876" cy="142876"/>
          </a:xfrm>
          <a:prstGeom prst="rightArrow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24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516216" y="411510"/>
            <a:ext cx="24921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Развитие</a:t>
            </a:r>
            <a:r>
              <a:rPr lang="ru-RU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ru-RU" altLang="ko-KR" sz="2800" b="1" dirty="0" smtClean="0">
                <a:latin typeface="+mj-lt"/>
                <a:cs typeface="Arial" pitchFamily="34" charset="0"/>
              </a:rPr>
              <a:t>мышечной системы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51" y="2061649"/>
            <a:ext cx="2786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Развитие мышечных волокон </a:t>
            </a:r>
          </a:p>
          <a:p>
            <a:r>
              <a:rPr lang="ru-RU" sz="1200" dirty="0" smtClean="0"/>
              <a:t>происходит не одновременно.</a:t>
            </a:r>
          </a:p>
          <a:p>
            <a:endParaRPr lang="ru-RU" sz="1200" dirty="0" smtClean="0"/>
          </a:p>
          <a:p>
            <a:r>
              <a:rPr lang="ru-RU" sz="1200" dirty="0" smtClean="0"/>
              <a:t>В первую очередь образуются </a:t>
            </a:r>
          </a:p>
          <a:p>
            <a:r>
              <a:rPr lang="ru-RU" sz="1200" dirty="0" smtClean="0"/>
              <a:t>в языке, губах, диафрагме, </a:t>
            </a:r>
          </a:p>
          <a:p>
            <a:r>
              <a:rPr lang="ru-RU" sz="1200" dirty="0" smtClean="0"/>
              <a:t>межреберных м. и мышцах спины.</a:t>
            </a:r>
          </a:p>
          <a:p>
            <a:endParaRPr lang="ru-RU" sz="1200" dirty="0" smtClean="0"/>
          </a:p>
          <a:p>
            <a:r>
              <a:rPr lang="ru-RU" sz="1200" dirty="0" smtClean="0"/>
              <a:t> В конечностях волокна</a:t>
            </a:r>
          </a:p>
          <a:p>
            <a:r>
              <a:rPr lang="ru-RU" sz="1200" dirty="0" smtClean="0"/>
              <a:t> развиваются позднее , сначала </a:t>
            </a:r>
          </a:p>
          <a:p>
            <a:r>
              <a:rPr lang="ru-RU" sz="1200" dirty="0" smtClean="0"/>
              <a:t>в мышцах рук, затем ног. </a:t>
            </a:r>
          </a:p>
          <a:p>
            <a:endParaRPr lang="ru-RU" sz="1200" dirty="0" smtClean="0"/>
          </a:p>
          <a:p>
            <a:r>
              <a:rPr lang="ru-RU" sz="1200" dirty="0" smtClean="0"/>
              <a:t>Сначала формируются мышцы, </a:t>
            </a:r>
          </a:p>
          <a:p>
            <a:r>
              <a:rPr lang="ru-RU" sz="1200" dirty="0" smtClean="0"/>
              <a:t>которые более необходимы </a:t>
            </a:r>
          </a:p>
          <a:p>
            <a:r>
              <a:rPr lang="ru-RU" sz="1200" dirty="0" smtClean="0"/>
              <a:t>для выполнения важных функций.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4" name="Рисунок 13" descr="htmlconvd-uJPdJ828x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516" b="4516"/>
          <a:stretch>
            <a:fillRect/>
          </a:stretch>
        </p:blipFill>
        <p:spPr>
          <a:xfrm>
            <a:off x="142844" y="357172"/>
            <a:ext cx="1785918" cy="1985650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2500312"/>
            <a:ext cx="1928825" cy="19389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III – </a:t>
            </a:r>
            <a:r>
              <a:rPr lang="ru-RU" sz="1200" b="1" dirty="0" err="1" smtClean="0">
                <a:solidFill>
                  <a:schemeClr val="bg1"/>
                </a:solidFill>
              </a:rPr>
              <a:t>миотомы</a:t>
            </a:r>
            <a:r>
              <a:rPr lang="ru-RU" sz="1200" b="1" dirty="0" smtClean="0">
                <a:solidFill>
                  <a:schemeClr val="bg1"/>
                </a:solidFill>
              </a:rPr>
              <a:t> шейного отдела туловища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IV – </a:t>
            </a:r>
            <a:r>
              <a:rPr lang="ru-RU" sz="1200" b="1" dirty="0" err="1" smtClean="0">
                <a:solidFill>
                  <a:schemeClr val="bg1"/>
                </a:solidFill>
              </a:rPr>
              <a:t>миотомы</a:t>
            </a:r>
            <a:r>
              <a:rPr lang="ru-RU" sz="1200" b="1" dirty="0" smtClean="0">
                <a:solidFill>
                  <a:schemeClr val="bg1"/>
                </a:solidFill>
              </a:rPr>
              <a:t> грудного отдела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V – </a:t>
            </a:r>
            <a:r>
              <a:rPr lang="ru-RU" sz="1200" b="1" dirty="0" err="1" smtClean="0">
                <a:solidFill>
                  <a:schemeClr val="bg1"/>
                </a:solidFill>
              </a:rPr>
              <a:t>миотомы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 поясничного отдела</a:t>
            </a:r>
            <a:r>
              <a:rPr lang="ru-RU" sz="1200" dirty="0" smtClean="0">
                <a:solidFill>
                  <a:schemeClr val="bg1"/>
                </a:solidFill>
              </a:rPr>
              <a:t>; VI– </a:t>
            </a:r>
            <a:r>
              <a:rPr lang="ru-RU" sz="1200" b="1" dirty="0" err="1" smtClean="0">
                <a:solidFill>
                  <a:schemeClr val="bg1"/>
                </a:solidFill>
              </a:rPr>
              <a:t>миотомы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 крестцового отдела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VII – </a:t>
            </a:r>
            <a:r>
              <a:rPr lang="ru-RU" sz="1200" b="1" dirty="0" err="1" smtClean="0">
                <a:solidFill>
                  <a:schemeClr val="bg1"/>
                </a:solidFill>
              </a:rPr>
              <a:t>миотомы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 копчикового отдела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pic>
        <p:nvPicPr>
          <p:cNvPr id="27650" name="Picture 2" descr="https://im0-tub-ru.yandex.net/i?id=0d39496563d2260800dee341d8a1dda1&amp;n=13"/>
          <p:cNvPicPr>
            <a:picLocks noChangeAspect="1" noChangeArrowheads="1"/>
          </p:cNvPicPr>
          <p:nvPr/>
        </p:nvPicPr>
        <p:blipFill>
          <a:blip r:embed="rId3"/>
          <a:srcRect r="63114" b="1562"/>
          <a:stretch>
            <a:fillRect/>
          </a:stretch>
        </p:blipFill>
        <p:spPr bwMode="auto">
          <a:xfrm>
            <a:off x="2071670" y="285734"/>
            <a:ext cx="2214578" cy="4429156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Men_Human_Anatomy_Muscle_White_background_533901_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86064"/>
            <a:ext cx="1785950" cy="178595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3" name="Стрелка вправо 22"/>
          <p:cNvSpPr/>
          <p:nvPr/>
        </p:nvSpPr>
        <p:spPr>
          <a:xfrm rot="5400000">
            <a:off x="5143504" y="2285998"/>
            <a:ext cx="428628" cy="5715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F0104007-Human_muscular_system,_artwo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85734"/>
            <a:ext cx="1428760" cy="20976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4" name="Oval 32">
            <a:extLst>
              <a:ext uri="{FF2B5EF4-FFF2-40B4-BE49-F238E27FC236}">
                <a16:creationId xmlns:a16="http://schemas.microsoft.com/office/drawing/2014/main" xmlns="" id="{0454996B-499B-4BC7-B797-E7F354A35BF9}"/>
              </a:ext>
            </a:extLst>
          </p:cNvPr>
          <p:cNvSpPr/>
          <p:nvPr/>
        </p:nvSpPr>
        <p:spPr>
          <a:xfrm>
            <a:off x="7286644" y="1714494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0720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Сила мышц в онтогенезе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smtClean="0"/>
              <a:t>Увеличение мышечной массы и структурные преобразования мышечных волокон с возрастом приводят к увеличению мышечной силы. 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4-5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55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7-11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571750"/>
            <a:ext cx="92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accent1"/>
                </a:solidFill>
                <a:cs typeface="Arial" pitchFamily="34" charset="0"/>
              </a:rPr>
              <a:t>13-14</a:t>
            </a:r>
          </a:p>
          <a:p>
            <a:pPr algn="ctr"/>
            <a:r>
              <a:rPr lang="ru-RU" altLang="ko-KR" sz="2000" b="1" dirty="0" smtClean="0">
                <a:solidFill>
                  <a:schemeClr val="accent1"/>
                </a:solidFill>
                <a:cs typeface="Arial" pitchFamily="34" charset="0"/>
              </a:rPr>
              <a:t>10-12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997" y="2696881"/>
            <a:ext cx="9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471" y="2696881"/>
            <a:ext cx="92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accent2"/>
                </a:solidFill>
                <a:cs typeface="Arial" pitchFamily="34" charset="0"/>
              </a:rPr>
              <a:t>25-26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3792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3355263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4996734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6638205" y="2891713"/>
            <a:ext cx="7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21670" y="3195125"/>
            <a:ext cx="1741698" cy="842509"/>
            <a:chOff x="421670" y="2818111"/>
            <a:chExt cx="1741698" cy="842509"/>
          </a:xfrm>
        </p:grpSpPr>
        <p:sp>
          <p:nvSpPr>
            <p:cNvPr id="15" name="TextBox 14"/>
            <p:cNvSpPr txBox="1"/>
            <p:nvPr/>
          </p:nvSpPr>
          <p:spPr>
            <a:xfrm>
              <a:off x="421670" y="2818111"/>
              <a:ext cx="1734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увеличивается сила</a:t>
              </a:r>
            </a:p>
            <a:p>
              <a:pPr algn="ctr"/>
              <a:r>
                <a:rPr lang="ru-RU" sz="1200" dirty="0" smtClean="0"/>
                <a:t> отдельных </a:t>
              </a:r>
            </a:p>
            <a:p>
              <a:pPr algn="ctr"/>
              <a:r>
                <a:rPr lang="ru-RU" sz="1200" dirty="0" smtClean="0"/>
                <a:t>мышечных групп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596" y="3480620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71670" y="1714494"/>
            <a:ext cx="1937356" cy="999335"/>
            <a:chOff x="2063140" y="1136286"/>
            <a:chExt cx="1937356" cy="999335"/>
          </a:xfrm>
        </p:grpSpPr>
        <p:sp>
          <p:nvSpPr>
            <p:cNvPr id="16" name="TextBox 15"/>
            <p:cNvSpPr txBox="1"/>
            <p:nvPr/>
          </p:nvSpPr>
          <p:spPr>
            <a:xfrm>
              <a:off x="2063140" y="1304624"/>
              <a:ext cx="1937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Школьники. </a:t>
              </a:r>
            </a:p>
            <a:p>
              <a:pPr algn="ctr"/>
              <a:r>
                <a:rPr lang="ru-RU" sz="1200" dirty="0" smtClean="0"/>
                <a:t>Обладают низкими</a:t>
              </a:r>
            </a:p>
            <a:p>
              <a:pPr algn="ctr"/>
              <a:r>
                <a:rPr lang="ru-RU" sz="1200" dirty="0" smtClean="0"/>
                <a:t> показателям мышечной силы.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14546" y="1136286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71868" y="3357568"/>
            <a:ext cx="2150092" cy="1199699"/>
            <a:chOff x="421670" y="2818111"/>
            <a:chExt cx="2150092" cy="1199699"/>
          </a:xfrm>
        </p:grpSpPr>
        <p:sp>
          <p:nvSpPr>
            <p:cNvPr id="21" name="TextBox 20"/>
            <p:cNvSpPr txBox="1"/>
            <p:nvPr/>
          </p:nvSpPr>
          <p:spPr>
            <a:xfrm>
              <a:off x="421670" y="2818111"/>
              <a:ext cx="21500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Наиболее интенсивно </a:t>
              </a:r>
            </a:p>
            <a:p>
              <a:pPr algn="ctr"/>
              <a:r>
                <a:rPr lang="ru-RU" sz="1200" dirty="0" smtClean="0"/>
                <a:t>мышечная сила </a:t>
              </a:r>
            </a:p>
            <a:p>
              <a:pPr algn="ctr"/>
              <a:r>
                <a:rPr lang="ru-RU" sz="1200" dirty="0" smtClean="0"/>
                <a:t>увеличивается </a:t>
              </a:r>
            </a:p>
            <a:p>
              <a:pPr algn="ctr"/>
              <a:r>
                <a:rPr lang="ru-RU" sz="1200" dirty="0" smtClean="0"/>
                <a:t>в подростковом возрасте. </a:t>
              </a:r>
            </a:p>
            <a:p>
              <a:pPr algn="ctr"/>
              <a:r>
                <a:rPr lang="ru-RU" sz="1200" dirty="0" smtClean="0"/>
                <a:t>У мальчиков/девочек.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2936" y="3837810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87557" y="3195125"/>
            <a:ext cx="1748107" cy="628195"/>
            <a:chOff x="421670" y="2818111"/>
            <a:chExt cx="1748107" cy="628195"/>
          </a:xfrm>
        </p:grpSpPr>
        <p:sp>
          <p:nvSpPr>
            <p:cNvPr id="24" name="TextBox 23"/>
            <p:cNvSpPr txBox="1"/>
            <p:nvPr/>
          </p:nvSpPr>
          <p:spPr>
            <a:xfrm>
              <a:off x="421670" y="2818111"/>
              <a:ext cx="1734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Рост силы заканчивается.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5005" y="3266306"/>
              <a:ext cx="1734772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86380" y="1714494"/>
            <a:ext cx="1734772" cy="747417"/>
            <a:chOff x="2049833" y="1564914"/>
            <a:chExt cx="1734772" cy="747417"/>
          </a:xfrm>
        </p:grpSpPr>
        <p:sp>
          <p:nvSpPr>
            <p:cNvPr id="28" name="TextBox 27"/>
            <p:cNvSpPr txBox="1"/>
            <p:nvPr/>
          </p:nvSpPr>
          <p:spPr>
            <a:xfrm>
              <a:off x="2049833" y="1850666"/>
              <a:ext cx="1734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Рост силы замедляется.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49833" y="1564914"/>
              <a:ext cx="1734772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xmlns="" id="{A189326B-D5B1-4B89-B568-C5C98B426DAC}"/>
              </a:ext>
            </a:extLst>
          </p:cNvPr>
          <p:cNvSpPr/>
          <p:nvPr/>
        </p:nvSpPr>
        <p:spPr>
          <a:xfrm>
            <a:off x="4429124" y="4643452"/>
            <a:ext cx="142876" cy="285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 Same Side Corner Rectangle 20">
            <a:extLst>
              <a:ext uri="{FF2B5EF4-FFF2-40B4-BE49-F238E27FC236}">
                <a16:creationId xmlns:a16="http://schemas.microsoft.com/office/drawing/2014/main" xmlns="" id="{C3301B02-8AF1-4540-A5BF-25F7FD098E14}"/>
              </a:ext>
            </a:extLst>
          </p:cNvPr>
          <p:cNvSpPr/>
          <p:nvPr/>
        </p:nvSpPr>
        <p:spPr>
          <a:xfrm rot="10800000">
            <a:off x="4643438" y="4643452"/>
            <a:ext cx="142876" cy="291068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xmlns="" id="{A88F9008-C685-4BEB-8190-E3EC441DF81B}"/>
              </a:ext>
            </a:extLst>
          </p:cNvPr>
          <p:cNvSpPr/>
          <p:nvPr/>
        </p:nvSpPr>
        <p:spPr>
          <a:xfrm>
            <a:off x="4429124" y="1214428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036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857752" y="2000246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>
            <a:off x="4872859" y="273867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25"/>
          <p:cNvSpPr/>
          <p:nvPr/>
        </p:nvSpPr>
        <p:spPr>
          <a:xfrm>
            <a:off x="4872859" y="3476967"/>
            <a:ext cx="370595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Координация движений в онтогенезе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/>
              <a:t>Возрастные особенности двигательных навыков</a:t>
            </a:r>
            <a:endParaRPr lang="en-US" altLang="ko-KR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3568" y="201382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683568" y="2752113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642910" y="3500444"/>
            <a:ext cx="370595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81675" y="202649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4-5 лет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1675" y="2743103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12-14 лет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1675" y="3523624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От 18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2045722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Новорожденные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680" y="2762327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3-6 месяцев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1680" y="3542848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8 месяцев-1 год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2066" y="2357436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Доступны более сложные двигательные акты: бег, прыжки, плавание, гимнастика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66" y="3071816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Повышение меткости бросков, точности движений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1228" y="3906907"/>
            <a:ext cx="3277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Развиты все системы, развитие силы приостанавливается.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235743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Беспорядочные движения конечностей, туловища и головы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58" y="307181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Ползает, выше поднимает голову и верхнюю часть туловища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6278" y="3920807"/>
            <a:ext cx="3277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Садиться, встает,  стоит и опускает голову, придерживается руками за опору. К году начинает ходить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4" name="Рисунок 33" descr="359fc2b197a50212bf3c9c36ab6ef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6"/>
            <a:ext cx="2500298" cy="100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v-TzwagyF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000114"/>
            <a:ext cx="3357586" cy="8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270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506</Words>
  <Application>Microsoft Office PowerPoint</Application>
  <PresentationFormat>Экран (16:9)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Ольга</cp:lastModifiedBy>
  <cp:revision>117</cp:revision>
  <dcterms:created xsi:type="dcterms:W3CDTF">2016-12-05T23:26:54Z</dcterms:created>
  <dcterms:modified xsi:type="dcterms:W3CDTF">2018-05-09T14:21:20Z</dcterms:modified>
</cp:coreProperties>
</file>