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57" r:id="rId4"/>
    <p:sldId id="260" r:id="rId5"/>
    <p:sldId id="291" r:id="rId6"/>
    <p:sldId id="292" r:id="rId7"/>
    <p:sldId id="294" r:id="rId8"/>
    <p:sldId id="313" r:id="rId9"/>
    <p:sldId id="315" r:id="rId10"/>
    <p:sldId id="298" r:id="rId11"/>
    <p:sldId id="299" r:id="rId12"/>
    <p:sldId id="303" r:id="rId13"/>
    <p:sldId id="304" r:id="rId14"/>
    <p:sldId id="305" r:id="rId15"/>
    <p:sldId id="306" r:id="rId16"/>
    <p:sldId id="310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7" r:id="rId28"/>
    <p:sldId id="328" r:id="rId29"/>
    <p:sldId id="329" r:id="rId30"/>
    <p:sldId id="331" r:id="rId31"/>
    <p:sldId id="335" r:id="rId32"/>
    <p:sldId id="336" r:id="rId33"/>
    <p:sldId id="337" r:id="rId34"/>
    <p:sldId id="338" r:id="rId35"/>
    <p:sldId id="33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E2C31-C997-464E-AFCF-4A172F8CA20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69ABA-4B67-4B83-8BD1-DA1C0C2069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4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451209-9521-4FF7-A8EF-4B485F1078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BA2129-6A89-4267-9FD8-DDCC7200E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4AC433-1E4F-4F0D-B823-E79D44EE52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892D-6A5C-4ECA-B09B-6E11EF596489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21242-DF55-4814-89FB-79512DAC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1%80%D0%B0%D0%BD%D1%86%D0%B8%D1%8F" TargetMode="External"/><Relationship Id="rId3" Type="http://schemas.openxmlformats.org/officeDocument/2006/relationships/hyperlink" Target="http://ru.wikipedia.org/wiki/%D0%9C%D0%BE%D1%81%D0%BA%D0%B2%D0%B0" TargetMode="External"/><Relationship Id="rId7" Type="http://schemas.openxmlformats.org/officeDocument/2006/relationships/hyperlink" Target="http://ru.wikipedia.org/wiki/1785_%D0%B3%D0%BE%D0%B4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F%D0%B5%D1%82%D0%B5%D1%80%D0%B1%D1%83%D1%80%D0%B3" TargetMode="External"/><Relationship Id="rId5" Type="http://schemas.openxmlformats.org/officeDocument/2006/relationships/hyperlink" Target="http://ru.wikipedia.org/wiki/%D0%9A%D0%B0%D0%B7%D0%B0%D0%BA%D0%BE%D0%B2,_%D0%9C%D0%B0%D1%82%D0%B2%D0%B5%D0%B9_%D0%A4%D1%91%D0%B4%D0%BE%D1%80%D0%BE%D0%B2%D0%B8%D1%87" TargetMode="External"/><Relationship Id="rId10" Type="http://schemas.openxmlformats.org/officeDocument/2006/relationships/image" Target="../media/image76.jpeg"/><Relationship Id="rId4" Type="http://schemas.openxmlformats.org/officeDocument/2006/relationships/hyperlink" Target="http://ru.wikipedia.org/wiki/%D0%91%D0%B0%D0%B6%D0%B5%D0%BD%D0%BE%D0%B2,_%D0%92%D0%B0%D1%81%D0%B8%D0%BB%D0%B8%D0%B9_%D0%98%D0%B2%D0%B0%D0%BD%D0%BE%D0%B2%D0%B8%D1%87" TargetMode="External"/><Relationship Id="rId9" Type="http://schemas.openxmlformats.org/officeDocument/2006/relationships/hyperlink" Target="http://ru.wikipedia.org/wiki/%D0%A8%D0%B2%D0%B5%D0%B9%D1%86%D0%B0%D1%80%D0%B8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0%D0%BE%D1%81%D1%81%D0%B8%D0%B9%D1%81%D0%BA%D0%B0%D1%8F_%D0%B8%D0%BC%D0%BF%D0%B5%D1%80%D0%B8%D1%8F" TargetMode="Externa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88;&#1080;&#1089;&#1091;&#1085;&#1082;&#1080;\&#1055;&#1088;&#1077;&#1079;&#1077;&#1085;&#1090;&#1072;&#1094;&#1080;&#1080;\&#1050;&#1091;&#1083;&#1100;&#1090;&#1091;&#1088;&#1072;%20&#1056;&#1086;&#1089;&#1089;&#1080;&#1080;%20&#1085;&#1072;&#1095;&#1072;&#1083;&#1086;%2019%20&#1074;&#1077;&#1082;&#1072;.8%20&#1082;&#1083;&#1072;&#1089;&#1089;\&#1056;&#1091;&#1089;&#1072;&#1083;&#1082;&#1072;%20&#1044;&#1072;&#1088;&#1075;&#1086;&#1084;&#1099;&#1078;&#1089;&#1082;&#1080;&#1081;.mp3" TargetMode="External"/><Relationship Id="rId6" Type="http://schemas.openxmlformats.org/officeDocument/2006/relationships/image" Target="../media/image94.jpeg"/><Relationship Id="rId5" Type="http://schemas.openxmlformats.org/officeDocument/2006/relationships/image" Target="../media/image93.png"/><Relationship Id="rId4" Type="http://schemas.openxmlformats.org/officeDocument/2006/relationships/image" Target="../media/image9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94%D0%B5%D0%B9%D1%81%D1%82%D0%B2%D0%B8%D1%82%D0%B5%D0%BB%D1%8C%D0%BD%D1%8B%D0%B9_%D1%87%D0%BB%D0%B5%D0%BD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14290"/>
            <a:ext cx="8712968" cy="200026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Искусство - божество</a:t>
            </a:r>
            <a:b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счастье наших дней…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 descr="иса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2928958" cy="3049082"/>
          </a:xfrm>
          <a:prstGeom prst="rect">
            <a:avLst/>
          </a:prstGeom>
          <a:noFill/>
        </p:spPr>
      </p:pic>
      <p:pic>
        <p:nvPicPr>
          <p:cNvPr id="2060" name="Picture 12" descr="паллада фр"/>
          <p:cNvPicPr>
            <a:picLocks noChangeAspect="1" noChangeArrowheads="1"/>
          </p:cNvPicPr>
          <p:nvPr/>
        </p:nvPicPr>
        <p:blipFill>
          <a:blip r:embed="rId3"/>
          <a:srcRect l="14677" r="12204"/>
          <a:stretch>
            <a:fillRect/>
          </a:stretch>
        </p:blipFill>
        <p:spPr bwMode="auto">
          <a:xfrm>
            <a:off x="1643042" y="4300517"/>
            <a:ext cx="3009056" cy="2557483"/>
          </a:xfrm>
          <a:prstGeom prst="rect">
            <a:avLst/>
          </a:prstGeom>
          <a:noFill/>
        </p:spPr>
      </p:pic>
      <p:pic>
        <p:nvPicPr>
          <p:cNvPr id="2062" name="Picture 14" descr="e93b1ad7cdb6"/>
          <p:cNvPicPr>
            <a:picLocks noChangeAspect="1" noChangeArrowheads="1"/>
          </p:cNvPicPr>
          <p:nvPr/>
        </p:nvPicPr>
        <p:blipFill>
          <a:blip r:embed="rId4"/>
          <a:srcRect l="5144" t="10997"/>
          <a:stretch>
            <a:fillRect/>
          </a:stretch>
        </p:blipFill>
        <p:spPr bwMode="auto">
          <a:xfrm>
            <a:off x="4429124" y="2285992"/>
            <a:ext cx="3104479" cy="22145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5000636"/>
            <a:ext cx="4143372" cy="1643074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Ральникова К.Э.,</a:t>
            </a:r>
            <a:endParaRPr lang="en-US" sz="2000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преподаватель истории и обществознания «Сыктывкарского Лесопромышленного техникума».</a:t>
            </a:r>
            <a:endParaRPr lang="ru-RU" sz="20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7" name="Picture 7" descr="k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194050" cy="4175125"/>
          </a:xfrm>
          <a:prstGeom prst="rect">
            <a:avLst/>
          </a:prstGeom>
          <a:noFill/>
        </p:spPr>
      </p:pic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Литература.Сентиментализм</a:t>
            </a:r>
            <a:r>
              <a:rPr lang="ru-RU" sz="3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357826"/>
            <a:ext cx="31432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Михайлович Карамзин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(1766-1826 гг.)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000108"/>
            <a:ext cx="4891414" cy="501675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/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Карамзин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имел огромное влияние на русскую литературу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он преобразовал русский язык, совлекши его с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ходуль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латинской конструкции и тяжелой славянщины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приблизив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к живой, естественной, разговорной русской речи...   При нем и вследствие его влияния тяжелый педантизм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школярство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сменялись сентиментальностью и светскою легкостью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в которых много было странного, но которые были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важным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шагом вперед для литературы общества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solidFill>
                  <a:srgbClr val="C00000"/>
                </a:solidFill>
              </a:rPr>
              <a:t>    В. Г. Белинский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Переход к реализму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772400" cy="4530725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именами А.С. Пушкина, М.Ю. Лермонтова и Н. В. Гоголя связан переход от романтизма к реализму. Этот стиль — истинное отражение самой жизни во всей ее сложности и многогранности — впервые явили русскому читателю такие произведения Пушкина, как «Евгений Онегин», «Капитанская дочка», «Арап Петра Великого»; комедия А.С.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Грибоедова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«Горе от ума»; роман М.Ю. Лермонтова «Герой нашего времени» и стихотворение «На смерть поэта»; творения Н.В. Гоголя «Мертвые души», «Ревизор», сборник повестей «Миргород».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5" descr="498px-Ivan_Krylo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l="6850"/>
          <a:stretch>
            <a:fillRect/>
          </a:stretch>
        </p:blipFill>
        <p:spPr>
          <a:xfrm>
            <a:off x="285720" y="357166"/>
            <a:ext cx="4622800" cy="5976938"/>
          </a:xfrm>
        </p:spPr>
      </p:pic>
      <p:sp>
        <p:nvSpPr>
          <p:cNvPr id="7" name="TextBox 6"/>
          <p:cNvSpPr txBox="1"/>
          <p:nvPr/>
        </p:nvSpPr>
        <p:spPr>
          <a:xfrm>
            <a:off x="5357813" y="285750"/>
            <a:ext cx="3500437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И.А.Крылов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7818" y="4857760"/>
            <a:ext cx="3429000" cy="156966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Произведения: басни, которыми зачитывался весь Петербург и вся Россия.</a:t>
            </a:r>
          </a:p>
        </p:txBody>
      </p:sp>
      <p:pic>
        <p:nvPicPr>
          <p:cNvPr id="254981" name="Рисунок 8" descr="2532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285875"/>
            <a:ext cx="26257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4" descr="Гогол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4843462" cy="6192838"/>
          </a:xfr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43562" y="357166"/>
            <a:ext cx="350043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Н.В.Гоголь</a:t>
            </a:r>
          </a:p>
        </p:txBody>
      </p:sp>
      <p:pic>
        <p:nvPicPr>
          <p:cNvPr id="257029" name="Picture 5" descr="Dead_Souls_%28novel%29_Nikolai_Gogol_1842_title_page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5286375" y="1000125"/>
            <a:ext cx="157162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1" name="Picture 7" descr="of1150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268413"/>
            <a:ext cx="1905000" cy="3248025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35600" y="4221163"/>
            <a:ext cx="3286125" cy="9223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Произведения: «Шинель», «Мертвые души», «Ревизор».</a:t>
            </a: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5435600" y="5084763"/>
            <a:ext cx="35290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произведениях А.С. Пушкина («Повести Белкина») и Н.В. Гоголя («Шинель») впервые в русской литературе прозвучала тема «маленького человека».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0" y="428625"/>
            <a:ext cx="3571875" cy="369332"/>
          </a:xfrm>
          <a:prstGeom prst="rect">
            <a:avLst/>
          </a:prstGeom>
          <a:solidFill>
            <a:schemeClr val="bg2"/>
          </a:solidFill>
          <a:ln w="3492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Н.Островский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14942" y="5357826"/>
            <a:ext cx="3571875" cy="950912"/>
          </a:xfrm>
          <a:prstGeom prst="rect">
            <a:avLst/>
          </a:prstGeom>
          <a:solidFill>
            <a:schemeClr val="bg2"/>
          </a:solidFill>
          <a:ln w="3492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Произведения: «Свои люди- сочтемся», «Гроза», «Женитьба </a:t>
            </a:r>
            <a:r>
              <a:rPr lang="ru-RU" b="1" dirty="0" err="1">
                <a:solidFill>
                  <a:srgbClr val="C00000"/>
                </a:solidFill>
                <a:latin typeface="Century Schoolbook" pitchFamily="18" charset="0"/>
              </a:rPr>
              <a:t>Бальзаминова</a:t>
            </a:r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».</a:t>
            </a:r>
          </a:p>
        </p:txBody>
      </p:sp>
      <p:pic>
        <p:nvPicPr>
          <p:cNvPr id="259078" name="Picture 6" descr="ОСТРОВСКИЙ АЛЕКСАНДР НИКОЛАЕВИЧ"/>
          <p:cNvPicPr>
            <a:picLocks noChangeAspect="1" noChangeArrowheads="1"/>
          </p:cNvPicPr>
          <p:nvPr/>
        </p:nvPicPr>
        <p:blipFill>
          <a:blip r:embed="rId2"/>
          <a:srcRect l="1607" r="1178"/>
          <a:stretch>
            <a:fillRect/>
          </a:stretch>
        </p:blipFill>
        <p:spPr bwMode="auto">
          <a:xfrm>
            <a:off x="428596" y="500042"/>
            <a:ext cx="4321175" cy="5588000"/>
          </a:xfrm>
          <a:prstGeom prst="rect">
            <a:avLst/>
          </a:prstGeom>
          <a:noFill/>
        </p:spPr>
      </p:pic>
      <p:pic>
        <p:nvPicPr>
          <p:cNvPr id="259080" name="Picture 8" descr="Aleksandr_Ostrovskij__Bespridannit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214422"/>
            <a:ext cx="1905000" cy="3000375"/>
          </a:xfrm>
          <a:prstGeom prst="rect">
            <a:avLst/>
          </a:prstGeom>
          <a:noFill/>
        </p:spPr>
      </p:pic>
      <p:pic>
        <p:nvPicPr>
          <p:cNvPr id="259081" name="Picture 9" descr="1246367069"/>
          <p:cNvPicPr>
            <a:picLocks noChangeAspect="1" noChangeArrowheads="1"/>
          </p:cNvPicPr>
          <p:nvPr/>
        </p:nvPicPr>
        <p:blipFill>
          <a:blip r:embed="rId4"/>
          <a:srcRect b="9731"/>
          <a:stretch>
            <a:fillRect/>
          </a:stretch>
        </p:blipFill>
        <p:spPr bwMode="auto">
          <a:xfrm>
            <a:off x="5146675" y="2276475"/>
            <a:ext cx="1866900" cy="26654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25" y="357188"/>
            <a:ext cx="364331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Schoolbook" pitchFamily="18" charset="0"/>
              </a:rPr>
              <a:t>И.С.Тургенев.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57750" y="5572125"/>
            <a:ext cx="3786188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itchFamily="18" charset="0"/>
              </a:rPr>
              <a:t>Произведения; «Отцы и дети», «Записки охотника», «Му-Му».</a:t>
            </a:r>
          </a:p>
        </p:txBody>
      </p:sp>
      <p:pic>
        <p:nvPicPr>
          <p:cNvPr id="261124" name="Рисунок 8" descr="sd485_14_09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143000"/>
            <a:ext cx="254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5" name="Рисунок 10" descr="957698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060825" cy="52149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русле реализма развивалась и отечественная драматургия первой половины XIX в. —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А.С. Грибоедов «Горе от ума», А.С. Пушкин «Борис Годунов», Н.В. Гоголь «Ревизор», драмы А.Н. Островского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быта русского купечества.</a:t>
            </a:r>
          </a:p>
        </p:txBody>
      </p:sp>
      <p:pic>
        <p:nvPicPr>
          <p:cNvPr id="290823" name="Picture 7" descr="бор го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1881126" cy="2906721"/>
          </a:xfrm>
          <a:prstGeom prst="rect">
            <a:avLst/>
          </a:prstGeom>
          <a:noFill/>
        </p:spPr>
      </p:pic>
      <p:pic>
        <p:nvPicPr>
          <p:cNvPr id="290824" name="Picture 8" descr="остр бнспри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143116"/>
            <a:ext cx="1748828" cy="2674943"/>
          </a:xfrm>
          <a:prstGeom prst="rect">
            <a:avLst/>
          </a:prstGeom>
          <a:noFill/>
        </p:spPr>
      </p:pic>
      <p:pic>
        <p:nvPicPr>
          <p:cNvPr id="290828" name="Picture 12" descr="гриб горе о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143116"/>
            <a:ext cx="1728521" cy="2789641"/>
          </a:xfrm>
          <a:prstGeom prst="rect">
            <a:avLst/>
          </a:prstGeom>
          <a:noFill/>
        </p:spPr>
      </p:pic>
      <p:pic>
        <p:nvPicPr>
          <p:cNvPr id="290829" name="Picture 13" descr="гоголь ре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071678"/>
            <a:ext cx="1785950" cy="2928958"/>
          </a:xfrm>
          <a:prstGeom prst="rect">
            <a:avLst/>
          </a:prstGeom>
          <a:noFill/>
        </p:spPr>
      </p:pic>
      <p:pic>
        <p:nvPicPr>
          <p:cNvPr id="290830" name="Picture 14" descr="39476338_pushkin_tropini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000504"/>
            <a:ext cx="1785950" cy="2519620"/>
          </a:xfrm>
          <a:prstGeom prst="rect">
            <a:avLst/>
          </a:prstGeom>
          <a:noFill/>
        </p:spPr>
      </p:pic>
      <p:pic>
        <p:nvPicPr>
          <p:cNvPr id="290831" name="Picture 15" descr="gogol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500438"/>
            <a:ext cx="1944770" cy="2187529"/>
          </a:xfrm>
          <a:prstGeom prst="rect">
            <a:avLst/>
          </a:prstGeom>
          <a:noFill/>
        </p:spPr>
      </p:pic>
      <p:pic>
        <p:nvPicPr>
          <p:cNvPr id="290832" name="Picture 16" descr="506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000504"/>
            <a:ext cx="2106724" cy="2428892"/>
          </a:xfrm>
          <a:prstGeom prst="rect">
            <a:avLst/>
          </a:prstGeom>
          <a:noFill/>
        </p:spPr>
      </p:pic>
      <p:pic>
        <p:nvPicPr>
          <p:cNvPr id="290834" name="Picture 18" descr="griboedov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714752"/>
            <a:ext cx="1660585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0" y="0"/>
            <a:ext cx="5357818" cy="1341438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4535488" cy="1143000"/>
          </a:xfrm>
        </p:spPr>
        <p:txBody>
          <a:bodyPr>
            <a:normAutofit fontScale="90000"/>
          </a:bodyPr>
          <a:lstStyle/>
          <a:p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Живопись </a:t>
            </a:r>
            <a:b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en-US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 века</a:t>
            </a: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5715008" y="214290"/>
            <a:ext cx="3168650" cy="1079500"/>
          </a:xfrm>
          <a:prstGeom prst="rect">
            <a:avLst/>
          </a:prstGeom>
          <a:solidFill>
            <a:schemeClr val="bg1"/>
          </a:solidFill>
          <a:ln w="762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663300"/>
                </a:solidFill>
              </a:rPr>
              <a:t>Кипренский </a:t>
            </a:r>
          </a:p>
          <a:p>
            <a:pPr algn="ctr"/>
            <a:r>
              <a:rPr lang="ru-RU" sz="2400" b="1" dirty="0">
                <a:solidFill>
                  <a:srgbClr val="663300"/>
                </a:solidFill>
              </a:rPr>
              <a:t>Орест Адамович</a:t>
            </a:r>
            <a:r>
              <a:rPr lang="ru-RU" b="1" dirty="0"/>
              <a:t> </a:t>
            </a:r>
          </a:p>
          <a:p>
            <a:pPr algn="ctr"/>
            <a:r>
              <a:rPr lang="ru-RU" dirty="0"/>
              <a:t>(1782 - 1836)</a:t>
            </a: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5357818" y="1357298"/>
            <a:ext cx="2214578" cy="923330"/>
          </a:xfrm>
          <a:prstGeom prst="rect">
            <a:avLst/>
          </a:prstGeom>
          <a:solidFill>
            <a:schemeClr val="bg2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русский художник, </a:t>
            </a:r>
            <a:r>
              <a:rPr lang="ru-RU" dirty="0">
                <a:solidFill>
                  <a:srgbClr val="663300"/>
                </a:solidFill>
              </a:rPr>
              <a:t>портретист</a:t>
            </a:r>
            <a:r>
              <a:rPr lang="ru-RU" dirty="0"/>
              <a:t>, график и живописец.</a:t>
            </a:r>
            <a:r>
              <a:rPr lang="ru-RU" b="1" dirty="0"/>
              <a:t> </a:t>
            </a:r>
          </a:p>
        </p:txBody>
      </p:sp>
      <p:pic>
        <p:nvPicPr>
          <p:cNvPr id="302100" name="Picture 20" descr="АП Кипренск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9797" y="1357298"/>
            <a:ext cx="1934203" cy="2214578"/>
          </a:xfrm>
          <a:prstGeom prst="rect">
            <a:avLst/>
          </a:prstGeom>
          <a:noFill/>
        </p:spPr>
      </p:pic>
      <p:pic>
        <p:nvPicPr>
          <p:cNvPr id="302103" name="Picture 23" descr="bednaya_liza_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0138" y="3571876"/>
            <a:ext cx="1693862" cy="1944688"/>
          </a:xfrm>
          <a:prstGeom prst="rect">
            <a:avLst/>
          </a:prstGeom>
          <a:noFill/>
        </p:spPr>
      </p:pic>
      <p:pic>
        <p:nvPicPr>
          <p:cNvPr id="302105" name="Picture 25" descr="Push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68413"/>
            <a:ext cx="2497138" cy="3001962"/>
          </a:xfrm>
          <a:prstGeom prst="rect">
            <a:avLst/>
          </a:prstGeom>
          <a:noFill/>
        </p:spPr>
      </p:pic>
      <p:pic>
        <p:nvPicPr>
          <p:cNvPr id="302106" name="Picture 26" descr="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412875"/>
            <a:ext cx="2325687" cy="2520950"/>
          </a:xfrm>
          <a:prstGeom prst="rect">
            <a:avLst/>
          </a:prstGeom>
          <a:noFill/>
        </p:spPr>
      </p:pic>
      <p:pic>
        <p:nvPicPr>
          <p:cNvPr id="302104" name="Picture 24" descr="kiprensky 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3797300"/>
            <a:ext cx="2728912" cy="3060700"/>
          </a:xfrm>
          <a:prstGeom prst="rect">
            <a:avLst/>
          </a:prstGeom>
          <a:noFill/>
        </p:spPr>
      </p:pic>
      <p:pic>
        <p:nvPicPr>
          <p:cNvPr id="302109" name="Picture 29" descr="58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4537075"/>
            <a:ext cx="1685925" cy="2320925"/>
          </a:xfrm>
          <a:prstGeom prst="rect">
            <a:avLst/>
          </a:prstGeom>
          <a:noFill/>
        </p:spPr>
      </p:pic>
      <p:sp>
        <p:nvSpPr>
          <p:cNvPr id="302110" name="Rectangle 30"/>
          <p:cNvSpPr>
            <a:spLocks noChangeArrowheads="1"/>
          </p:cNvSpPr>
          <p:nvPr/>
        </p:nvSpPr>
        <p:spPr bwMode="auto">
          <a:xfrm>
            <a:off x="7235825" y="6234113"/>
            <a:ext cx="190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/>
              <a:t>Портрет О.А.Рюминой</a:t>
            </a:r>
            <a:endParaRPr lang="ru-RU" sz="1400"/>
          </a:p>
        </p:txBody>
      </p:sp>
      <p:sp>
        <p:nvSpPr>
          <p:cNvPr id="302111" name="Rectangle 31"/>
          <p:cNvSpPr>
            <a:spLocks noChangeArrowheads="1"/>
          </p:cNvSpPr>
          <p:nvPr/>
        </p:nvSpPr>
        <p:spPr bwMode="auto">
          <a:xfrm>
            <a:off x="7380288" y="5500702"/>
            <a:ext cx="17637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 dirty="0"/>
              <a:t>Иллюстрация к «Бедной Лизе»</a:t>
            </a:r>
            <a:endParaRPr lang="ru-RU" sz="1400" dirty="0"/>
          </a:p>
        </p:txBody>
      </p:sp>
      <p:sp>
        <p:nvSpPr>
          <p:cNvPr id="302112" name="Rectangle 32"/>
          <p:cNvSpPr>
            <a:spLocks noChangeArrowheads="1"/>
          </p:cNvSpPr>
          <p:nvPr/>
        </p:nvSpPr>
        <p:spPr bwMode="auto">
          <a:xfrm>
            <a:off x="539750" y="4292600"/>
            <a:ext cx="2611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/>
              <a:t>Портрет А.С.Пушкина</a:t>
            </a:r>
            <a:endParaRPr lang="ru-RU" sz="1400"/>
          </a:p>
        </p:txBody>
      </p:sp>
      <p:sp>
        <p:nvSpPr>
          <p:cNvPr id="302113" name="Rectangle 33"/>
          <p:cNvSpPr>
            <a:spLocks noChangeArrowheads="1"/>
          </p:cNvSpPr>
          <p:nvPr/>
        </p:nvSpPr>
        <p:spPr bwMode="auto">
          <a:xfrm>
            <a:off x="5219700" y="3068638"/>
            <a:ext cx="2016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/>
              <a:t>Портрет В.А.Жуковского</a:t>
            </a:r>
            <a:endParaRPr lang="ru-RU" sz="1400"/>
          </a:p>
        </p:txBody>
      </p:sp>
      <p:sp>
        <p:nvSpPr>
          <p:cNvPr id="302107" name="Rectangle 27"/>
          <p:cNvSpPr>
            <a:spLocks noChangeArrowheads="1"/>
          </p:cNvSpPr>
          <p:nvPr/>
        </p:nvSpPr>
        <p:spPr bwMode="auto">
          <a:xfrm>
            <a:off x="500034" y="6127750"/>
            <a:ext cx="2611438" cy="730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 dirty="0"/>
              <a:t>Портрет лейб-гусарского полковника Е. В. Давыдова</a:t>
            </a:r>
            <a:r>
              <a:rPr lang="ru-RU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143372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800" b="1" i="1" dirty="0">
                <a:solidFill>
                  <a:srgbClr val="C00000"/>
                </a:solidFill>
              </a:rPr>
              <a:t>Живопись </a:t>
            </a:r>
            <a:br>
              <a:rPr lang="ru-RU" sz="3800" b="1" i="1" dirty="0">
                <a:solidFill>
                  <a:srgbClr val="C00000"/>
                </a:solidFill>
              </a:rPr>
            </a:br>
            <a:r>
              <a:rPr lang="ru-RU" sz="3800" b="1" i="1" dirty="0">
                <a:solidFill>
                  <a:srgbClr val="C00000"/>
                </a:solidFill>
              </a:rPr>
              <a:t>1/2 </a:t>
            </a:r>
            <a:r>
              <a:rPr lang="en-US" sz="3800" b="1" i="1" dirty="0">
                <a:solidFill>
                  <a:srgbClr val="C00000"/>
                </a:solidFill>
              </a:rPr>
              <a:t>XI</a:t>
            </a:r>
            <a:r>
              <a:rPr lang="ru-RU" sz="3800" b="1" i="1" dirty="0">
                <a:solidFill>
                  <a:srgbClr val="C00000"/>
                </a:solidFill>
              </a:rPr>
              <a:t>Х века</a:t>
            </a:r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4786314" y="428604"/>
            <a:ext cx="3168650" cy="107950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Тропинин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Василий Андреевич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(1776 - 1857)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4143372" y="5072074"/>
            <a:ext cx="4429156" cy="1200329"/>
          </a:xfrm>
          <a:prstGeom prst="rect">
            <a:avLst/>
          </a:prstGeom>
          <a:solidFill>
            <a:schemeClr val="bg2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русский живописец, мастер романтического и реалистического </a:t>
            </a:r>
            <a:r>
              <a:rPr lang="ru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портрета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3123" name="Picture 19" descr="Кружевница (Тропинин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465665" cy="3857652"/>
          </a:xfrm>
          <a:prstGeom prst="rect">
            <a:avLst/>
          </a:prstGeom>
          <a:noFill/>
        </p:spPr>
      </p:pic>
      <p:pic>
        <p:nvPicPr>
          <p:cNvPr id="303135" name="Picture 31" descr="тропин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370415" cy="335758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57224" y="5357826"/>
            <a:ext cx="2581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«Кружевница»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286512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Живопись </a:t>
            </a:r>
            <a:b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en-US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 века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0" y="1142984"/>
            <a:ext cx="6286512" cy="1428760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Брюллов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Карл </a:t>
            </a: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Павлович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1799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1852) –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художник, живописец, монументалист, рисовальщик,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представитель академизма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6195" name="Picture 19" descr="05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-1"/>
            <a:ext cx="2928926" cy="3580771"/>
          </a:xfrm>
          <a:prstGeom prst="rect">
            <a:avLst/>
          </a:prstGeom>
          <a:noFill/>
        </p:spPr>
      </p:pic>
      <p:pic>
        <p:nvPicPr>
          <p:cNvPr id="306197" name="Picture 21" descr="800px-Briu1"/>
          <p:cNvPicPr>
            <a:picLocks noChangeAspect="1" noChangeArrowheads="1"/>
          </p:cNvPicPr>
          <p:nvPr/>
        </p:nvPicPr>
        <p:blipFill>
          <a:blip r:embed="rId3"/>
          <a:srcRect b="6296"/>
          <a:stretch>
            <a:fillRect/>
          </a:stretch>
        </p:blipFill>
        <p:spPr bwMode="auto">
          <a:xfrm>
            <a:off x="142844" y="2571744"/>
            <a:ext cx="6307354" cy="414338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500826" y="3929066"/>
            <a:ext cx="2450687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«Последний день Помпеи»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1833 г.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60648"/>
            <a:ext cx="7464447" cy="142081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черты русской культуры в первой половине </a:t>
            </a:r>
            <a:r>
              <a:rPr lang="en-US" sz="3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501122" cy="4472006"/>
          </a:xfr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996633"/>
              </a:buClr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крепостнических условий</a:t>
            </a:r>
          </a:p>
          <a:p>
            <a:pPr>
              <a:lnSpc>
                <a:spcPct val="90000"/>
              </a:lnSpc>
              <a:buClr>
                <a:srgbClr val="996633"/>
              </a:buClr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патриотических тенденций под влиянием Отечественной войны 1812 г.</a:t>
            </a:r>
          </a:p>
          <a:p>
            <a:pPr>
              <a:lnSpc>
                <a:spcPct val="90000"/>
              </a:lnSpc>
              <a:buClr>
                <a:srgbClr val="996633"/>
              </a:buClr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Многонациональный характер</a:t>
            </a:r>
          </a:p>
          <a:p>
            <a:pPr>
              <a:lnSpc>
                <a:spcPct val="90000"/>
              </a:lnSpc>
              <a:buClr>
                <a:srgbClr val="996633"/>
              </a:buClr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 общеевропейском направлении</a:t>
            </a:r>
          </a:p>
          <a:p>
            <a:pPr>
              <a:lnSpc>
                <a:spcPct val="90000"/>
              </a:lnSpc>
              <a:buClr>
                <a:srgbClr val="996633"/>
              </a:buClr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национальных традиций</a:t>
            </a:r>
          </a:p>
          <a:p>
            <a:pPr>
              <a:lnSpc>
                <a:spcPct val="90000"/>
              </a:lnSpc>
              <a:buClr>
                <a:srgbClr val="996633"/>
              </a:buClr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Опора на достижения предшествующего периода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535488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800" b="1" i="1" dirty="0">
                <a:solidFill>
                  <a:srgbClr val="C00000"/>
                </a:solidFill>
              </a:rPr>
              <a:t>Живопись </a:t>
            </a:r>
            <a:br>
              <a:rPr lang="ru-RU" sz="3800" b="1" i="1" dirty="0">
                <a:solidFill>
                  <a:srgbClr val="C00000"/>
                </a:solidFill>
              </a:rPr>
            </a:br>
            <a:r>
              <a:rPr lang="ru-RU" sz="3800" b="1" i="1" dirty="0">
                <a:solidFill>
                  <a:srgbClr val="C00000"/>
                </a:solidFill>
              </a:rPr>
              <a:t>1/2 </a:t>
            </a:r>
            <a:r>
              <a:rPr lang="en-US" sz="3800" b="1" i="1" dirty="0">
                <a:solidFill>
                  <a:srgbClr val="C00000"/>
                </a:solidFill>
              </a:rPr>
              <a:t>XI</a:t>
            </a:r>
            <a:r>
              <a:rPr lang="ru-RU" sz="3800" b="1" i="1" dirty="0">
                <a:solidFill>
                  <a:srgbClr val="C00000"/>
                </a:solidFill>
              </a:rPr>
              <a:t>Х века</a:t>
            </a:r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3929058" y="0"/>
            <a:ext cx="3455987" cy="1142984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Венецианов</a:t>
            </a:r>
          </a:p>
          <a:p>
            <a:pPr algn="ctr"/>
            <a:r>
              <a:rPr lang="ru-RU" sz="2400" b="1">
                <a:solidFill>
                  <a:srgbClr val="663300"/>
                </a:solidFill>
              </a:rPr>
              <a:t> Алексей Гаврилович </a:t>
            </a:r>
          </a:p>
          <a:p>
            <a:pPr algn="ctr"/>
            <a:r>
              <a:rPr lang="ru-RU"/>
              <a:t>(1780 - 1847)</a:t>
            </a:r>
          </a:p>
        </p:txBody>
      </p:sp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0" y="1162050"/>
            <a:ext cx="7451725" cy="707886"/>
          </a:xfrm>
          <a:prstGeom prst="rect">
            <a:avLst/>
          </a:prstGeom>
          <a:solidFill>
            <a:schemeClr val="bg2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русский живописец,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портретист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мастер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жанровых сцен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крестьянской жизни, педагог («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венециановская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школа»).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220" name="Picture 20" descr="Венециа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62413"/>
            <a:ext cx="3600450" cy="2795587"/>
          </a:xfrm>
          <a:prstGeom prst="rect">
            <a:avLst/>
          </a:prstGeom>
          <a:noFill/>
        </p:spPr>
      </p:pic>
      <p:pic>
        <p:nvPicPr>
          <p:cNvPr id="307221" name="Picture 21" descr="Венециа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00240"/>
            <a:ext cx="3824287" cy="2838450"/>
          </a:xfrm>
          <a:prstGeom prst="rect">
            <a:avLst/>
          </a:prstGeom>
          <a:noFill/>
        </p:spPr>
      </p:pic>
      <p:pic>
        <p:nvPicPr>
          <p:cNvPr id="307222" name="Picture 22" descr="Венециан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1700213" cy="2405063"/>
          </a:xfrm>
          <a:prstGeom prst="rect">
            <a:avLst/>
          </a:prstGeom>
          <a:noFill/>
        </p:spPr>
      </p:pic>
      <p:pic>
        <p:nvPicPr>
          <p:cNvPr id="307223" name="Picture 23" descr="Портрет 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4613" y="2205038"/>
            <a:ext cx="1295400" cy="1655762"/>
          </a:xfrm>
          <a:prstGeom prst="rect">
            <a:avLst/>
          </a:prstGeom>
          <a:noFill/>
        </p:spPr>
      </p:pic>
      <p:pic>
        <p:nvPicPr>
          <p:cNvPr id="307225" name="Picture 25" descr="Венецианов"/>
          <p:cNvPicPr>
            <a:picLocks noChangeAspect="1" noChangeArrowheads="1"/>
          </p:cNvPicPr>
          <p:nvPr/>
        </p:nvPicPr>
        <p:blipFill>
          <a:blip r:embed="rId6" cstate="print"/>
          <a:srcRect l="3558" t="8258" r="5902" b="20676"/>
          <a:stretch>
            <a:fillRect/>
          </a:stretch>
        </p:blipFill>
        <p:spPr bwMode="auto">
          <a:xfrm>
            <a:off x="7286644" y="-142900"/>
            <a:ext cx="1857356" cy="2099542"/>
          </a:xfrm>
          <a:prstGeom prst="rect">
            <a:avLst/>
          </a:prstGeom>
          <a:noFill/>
        </p:spPr>
      </p:pic>
      <p:pic>
        <p:nvPicPr>
          <p:cNvPr id="307226" name="Picture 26" descr="ка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750" y="4149725"/>
            <a:ext cx="1517650" cy="1687513"/>
          </a:xfrm>
          <a:prstGeom prst="rect">
            <a:avLst/>
          </a:prstGeom>
          <a:noFill/>
        </p:spPr>
      </p:pic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5286380" y="6553200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На пашне. Весна.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164388" y="5805488"/>
            <a:ext cx="1871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/>
              <a:t>Портрет Н.М.Карамзина.</a:t>
            </a: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6372225" y="3860800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/>
              <a:t>А.Венецианова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0" y="2071678"/>
            <a:ext cx="1727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Портрет Тамары Кожевниковой.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2339975" y="270827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/>
              <a:t>Гумно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535488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800" b="1" i="1" dirty="0">
                <a:solidFill>
                  <a:srgbClr val="C00000"/>
                </a:solidFill>
              </a:rPr>
              <a:t>Живопись </a:t>
            </a:r>
            <a:br>
              <a:rPr lang="ru-RU" sz="3800" b="1" i="1" dirty="0">
                <a:solidFill>
                  <a:srgbClr val="C00000"/>
                </a:solidFill>
              </a:rPr>
            </a:br>
            <a:r>
              <a:rPr lang="ru-RU" sz="3800" b="1" i="1" dirty="0">
                <a:solidFill>
                  <a:srgbClr val="C00000"/>
                </a:solidFill>
              </a:rPr>
              <a:t>1/2 </a:t>
            </a:r>
            <a:r>
              <a:rPr lang="en-US" sz="3800" b="1" i="1" dirty="0">
                <a:solidFill>
                  <a:srgbClr val="C00000"/>
                </a:solidFill>
              </a:rPr>
              <a:t>XI</a:t>
            </a:r>
            <a:r>
              <a:rPr lang="ru-RU" sz="3800" b="1" i="1" dirty="0">
                <a:solidFill>
                  <a:srgbClr val="C00000"/>
                </a:solidFill>
              </a:rPr>
              <a:t>Х века</a:t>
            </a:r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3857620" y="0"/>
            <a:ext cx="3168650" cy="1142984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663300"/>
                </a:solidFill>
              </a:rPr>
              <a:t>Федотов </a:t>
            </a:r>
          </a:p>
          <a:p>
            <a:pPr algn="ctr"/>
            <a:r>
              <a:rPr lang="ru-RU" sz="2400" b="1" dirty="0">
                <a:solidFill>
                  <a:srgbClr val="663300"/>
                </a:solidFill>
              </a:rPr>
              <a:t>Павел Андреевич</a:t>
            </a:r>
            <a:endParaRPr lang="ru-RU" b="1" dirty="0"/>
          </a:p>
          <a:p>
            <a:pPr algn="ctr"/>
            <a:r>
              <a:rPr lang="ru-RU" dirty="0"/>
              <a:t>(1815 - 1852)</a:t>
            </a:r>
          </a:p>
        </p:txBody>
      </p:sp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0" y="1142985"/>
            <a:ext cx="7235825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художник и график, родоначальник юмористического жанра в русской живописи.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8243" name="Picture 19" descr="e93b1ad7cdb6"/>
          <p:cNvPicPr>
            <a:picLocks noChangeAspect="1" noChangeArrowheads="1"/>
          </p:cNvPicPr>
          <p:nvPr/>
        </p:nvPicPr>
        <p:blipFill>
          <a:blip r:embed="rId2"/>
          <a:srcRect t="10997"/>
          <a:stretch>
            <a:fillRect/>
          </a:stretch>
        </p:blipFill>
        <p:spPr bwMode="auto">
          <a:xfrm>
            <a:off x="214282" y="2071678"/>
            <a:ext cx="3455988" cy="2338388"/>
          </a:xfrm>
          <a:prstGeom prst="rect">
            <a:avLst/>
          </a:prstGeom>
          <a:noFill/>
        </p:spPr>
      </p:pic>
      <p:pic>
        <p:nvPicPr>
          <p:cNvPr id="308244" name="Picture 20" descr="3-3"/>
          <p:cNvPicPr>
            <a:picLocks noChangeAspect="1" noChangeArrowheads="1"/>
          </p:cNvPicPr>
          <p:nvPr/>
        </p:nvPicPr>
        <p:blipFill>
          <a:blip r:embed="rId3"/>
          <a:srcRect t="18427"/>
          <a:stretch>
            <a:fillRect/>
          </a:stretch>
        </p:blipFill>
        <p:spPr bwMode="auto">
          <a:xfrm>
            <a:off x="900113" y="4149725"/>
            <a:ext cx="2574925" cy="2551113"/>
          </a:xfrm>
          <a:prstGeom prst="rect">
            <a:avLst/>
          </a:prstGeom>
          <a:noFill/>
        </p:spPr>
      </p:pic>
      <p:pic>
        <p:nvPicPr>
          <p:cNvPr id="308245" name="Picture 21" descr="3-5"/>
          <p:cNvPicPr>
            <a:picLocks noChangeAspect="1" noChangeArrowheads="1"/>
          </p:cNvPicPr>
          <p:nvPr/>
        </p:nvPicPr>
        <p:blipFill>
          <a:blip r:embed="rId4"/>
          <a:srcRect t="12431"/>
          <a:stretch>
            <a:fillRect/>
          </a:stretch>
        </p:blipFill>
        <p:spPr bwMode="auto">
          <a:xfrm>
            <a:off x="3995738" y="4319588"/>
            <a:ext cx="2432050" cy="2538412"/>
          </a:xfrm>
          <a:prstGeom prst="rect">
            <a:avLst/>
          </a:prstGeom>
          <a:noFill/>
        </p:spPr>
      </p:pic>
      <p:pic>
        <p:nvPicPr>
          <p:cNvPr id="308246" name="Picture 22" descr="3-7"/>
          <p:cNvPicPr>
            <a:picLocks noChangeAspect="1" noChangeArrowheads="1"/>
          </p:cNvPicPr>
          <p:nvPr/>
        </p:nvPicPr>
        <p:blipFill>
          <a:blip r:embed="rId5"/>
          <a:srcRect t="15204" b="8633"/>
          <a:stretch>
            <a:fillRect/>
          </a:stretch>
        </p:blipFill>
        <p:spPr bwMode="auto">
          <a:xfrm>
            <a:off x="4357686" y="1785926"/>
            <a:ext cx="2520950" cy="2454275"/>
          </a:xfrm>
          <a:prstGeom prst="rect">
            <a:avLst/>
          </a:prstGeom>
          <a:noFill/>
        </p:spPr>
      </p:pic>
      <p:pic>
        <p:nvPicPr>
          <p:cNvPr id="308247" name="Picture 23" descr="3-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4510088"/>
            <a:ext cx="2520950" cy="2205037"/>
          </a:xfrm>
          <a:prstGeom prst="rect">
            <a:avLst/>
          </a:prstGeom>
          <a:noFill/>
        </p:spPr>
      </p:pic>
      <p:pic>
        <p:nvPicPr>
          <p:cNvPr id="308248" name="Picture 24" descr="9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714356"/>
            <a:ext cx="2071670" cy="2671223"/>
          </a:xfrm>
          <a:prstGeom prst="rect">
            <a:avLst/>
          </a:prstGeom>
          <a:noFill/>
        </p:spPr>
      </p:pic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6588125" y="4214818"/>
            <a:ext cx="2555875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400" dirty="0"/>
              <a:t>Бивуак лейб-гвардии гренадерского полка. 1843   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08250" name="Text Box 26"/>
          <p:cNvSpPr txBox="1">
            <a:spLocks noChangeArrowheads="1"/>
          </p:cNvSpPr>
          <p:nvPr/>
        </p:nvSpPr>
        <p:spPr bwMode="auto">
          <a:xfrm>
            <a:off x="7286644" y="3500438"/>
            <a:ext cx="1439863" cy="517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Молодая вдовушка</a:t>
            </a:r>
          </a:p>
        </p:txBody>
      </p:sp>
      <p:sp>
        <p:nvSpPr>
          <p:cNvPr id="308251" name="Text Box 27"/>
          <p:cNvSpPr txBox="1">
            <a:spLocks noChangeArrowheads="1"/>
          </p:cNvSpPr>
          <p:nvPr/>
        </p:nvSpPr>
        <p:spPr bwMode="auto">
          <a:xfrm>
            <a:off x="2214546" y="2214554"/>
            <a:ext cx="1871662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Сватовство майора</a:t>
            </a:r>
          </a:p>
        </p:txBody>
      </p:sp>
      <p:sp>
        <p:nvSpPr>
          <p:cNvPr id="308252" name="Text Box 28"/>
          <p:cNvSpPr txBox="1">
            <a:spLocks noChangeArrowheads="1"/>
          </p:cNvSpPr>
          <p:nvPr/>
        </p:nvSpPr>
        <p:spPr bwMode="auto">
          <a:xfrm>
            <a:off x="0" y="4365625"/>
            <a:ext cx="1368425" cy="517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Завтрак аристократа</a:t>
            </a:r>
          </a:p>
        </p:txBody>
      </p:sp>
      <p:sp>
        <p:nvSpPr>
          <p:cNvPr id="308253" name="Text Box 29"/>
          <p:cNvSpPr txBox="1">
            <a:spLocks noChangeArrowheads="1"/>
          </p:cNvSpPr>
          <p:nvPr/>
        </p:nvSpPr>
        <p:spPr bwMode="auto">
          <a:xfrm>
            <a:off x="3635375" y="4149725"/>
            <a:ext cx="865188" cy="517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Свежий кавалер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69" name="Picture 21" descr="800px-Alexander_Andrejewitsch_Iwanow_-_The_Appearance_of_Christ_before_the_People"/>
          <p:cNvPicPr>
            <a:picLocks noChangeAspect="1" noChangeArrowheads="1"/>
          </p:cNvPicPr>
          <p:nvPr/>
        </p:nvPicPr>
        <p:blipFill>
          <a:blip r:embed="rId2"/>
          <a:srcRect b="5060"/>
          <a:stretch>
            <a:fillRect/>
          </a:stretch>
        </p:blipFill>
        <p:spPr bwMode="auto">
          <a:xfrm>
            <a:off x="0" y="1973262"/>
            <a:ext cx="7404100" cy="4884738"/>
          </a:xfrm>
          <a:prstGeom prst="rect">
            <a:avLst/>
          </a:prstGeom>
          <a:noFill/>
        </p:spPr>
      </p:pic>
      <p:sp>
        <p:nvSpPr>
          <p:cNvPr id="309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929058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Живопись </a:t>
            </a:r>
            <a:b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en-US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 века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3714744" y="0"/>
            <a:ext cx="3671887" cy="1195388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663300"/>
                </a:solidFill>
              </a:rPr>
              <a:t>Иванов</a:t>
            </a:r>
          </a:p>
          <a:p>
            <a:pPr algn="ctr"/>
            <a:r>
              <a:rPr lang="ru-RU" sz="2400" b="1" dirty="0">
                <a:solidFill>
                  <a:srgbClr val="663300"/>
                </a:solidFill>
              </a:rPr>
              <a:t>Александр Андреевич</a:t>
            </a:r>
            <a:r>
              <a:rPr lang="ru-RU" b="1" dirty="0"/>
              <a:t> </a:t>
            </a:r>
          </a:p>
          <a:p>
            <a:pPr algn="ctr"/>
            <a:r>
              <a:rPr lang="ru-RU" dirty="0"/>
              <a:t>(1806- 1858)</a:t>
            </a:r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0" y="1268413"/>
            <a:ext cx="7643834" cy="1200329"/>
          </a:xfrm>
          <a:prstGeom prst="rect">
            <a:avLst/>
          </a:prstGeom>
          <a:solidFill>
            <a:schemeClr val="bg2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русский художник, создатель произведений на библейские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антично-мифологические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сюжеты, представитель академизма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266" name="Picture 18" descr="250px-Alexander_Andreyevich_Ivanov"/>
          <p:cNvPicPr>
            <a:picLocks noChangeAspect="1" noChangeArrowheads="1"/>
          </p:cNvPicPr>
          <p:nvPr/>
        </p:nvPicPr>
        <p:blipFill>
          <a:blip r:embed="rId3"/>
          <a:srcRect b="19348"/>
          <a:stretch>
            <a:fillRect/>
          </a:stretch>
        </p:blipFill>
        <p:spPr bwMode="auto">
          <a:xfrm>
            <a:off x="6858016" y="857232"/>
            <a:ext cx="2285984" cy="2455232"/>
          </a:xfrm>
          <a:prstGeom prst="rect">
            <a:avLst/>
          </a:prstGeom>
          <a:noFill/>
        </p:spPr>
      </p:pic>
      <p:sp>
        <p:nvSpPr>
          <p:cNvPr id="309268" name="Rectangle 20"/>
          <p:cNvSpPr>
            <a:spLocks noChangeArrowheads="1"/>
          </p:cNvSpPr>
          <p:nvPr/>
        </p:nvSpPr>
        <p:spPr bwMode="auto">
          <a:xfrm>
            <a:off x="7429520" y="5229225"/>
            <a:ext cx="1714480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Явление Христа народу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1837-1857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240088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Скульптура 1/2 </a:t>
            </a:r>
            <a:r>
              <a:rPr lang="en-US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 века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3214678" y="0"/>
            <a:ext cx="3357586" cy="1214422"/>
          </a:xfrm>
          <a:prstGeom prst="rect">
            <a:avLst/>
          </a:prstGeom>
          <a:solidFill>
            <a:schemeClr val="bg1"/>
          </a:solidFill>
          <a:ln w="762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Мартос </a:t>
            </a:r>
          </a:p>
          <a:p>
            <a:pPr algn="ctr"/>
            <a:r>
              <a:rPr lang="ru-RU" sz="2400" b="1">
                <a:solidFill>
                  <a:srgbClr val="663300"/>
                </a:solidFill>
              </a:rPr>
              <a:t>Иван Петрович</a:t>
            </a:r>
            <a:r>
              <a:rPr lang="ru-RU" b="1"/>
              <a:t> </a:t>
            </a:r>
          </a:p>
          <a:p>
            <a:pPr algn="ctr"/>
            <a:r>
              <a:rPr lang="ru-RU"/>
              <a:t>(1754 - 1835)</a:t>
            </a:r>
          </a:p>
        </p:txBody>
      </p:sp>
      <p:pic>
        <p:nvPicPr>
          <p:cNvPr id="310279" name="Picture 7" descr="Памятник Минину и Пожарско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205038"/>
            <a:ext cx="29305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4787900" y="6092825"/>
            <a:ext cx="3887788" cy="517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памятник Минину и Пожарскому на Красной площади в Москве</a:t>
            </a:r>
          </a:p>
        </p:txBody>
      </p:sp>
      <p:pic>
        <p:nvPicPr>
          <p:cNvPr id="310281" name="Picture 9" descr="clip_image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916113"/>
            <a:ext cx="2570163" cy="3863975"/>
          </a:xfrm>
          <a:prstGeom prst="rect">
            <a:avLst/>
          </a:prstGeom>
          <a:noFill/>
        </p:spPr>
      </p:pic>
      <p:pic>
        <p:nvPicPr>
          <p:cNvPr id="310282" name="Picture 10" descr="220px-Ukraine,_Odessa,_Duke_stat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557338"/>
            <a:ext cx="1687513" cy="2519362"/>
          </a:xfrm>
          <a:prstGeom prst="rect">
            <a:avLst/>
          </a:prstGeom>
          <a:noFill/>
        </p:spPr>
      </p:pic>
      <p:pic>
        <p:nvPicPr>
          <p:cNvPr id="310283" name="Picture 11" descr="250px-Архангельс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221163"/>
            <a:ext cx="1638300" cy="2376487"/>
          </a:xfrm>
          <a:prstGeom prst="rect">
            <a:avLst/>
          </a:prstGeom>
          <a:noFill/>
        </p:spPr>
      </p:pic>
      <p:pic>
        <p:nvPicPr>
          <p:cNvPr id="310284" name="Picture 12" descr="250px-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0"/>
            <a:ext cx="2519788" cy="2571744"/>
          </a:xfrm>
          <a:prstGeom prst="rect">
            <a:avLst/>
          </a:prstGeom>
          <a:noFill/>
        </p:spPr>
      </p:pic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6715140" y="2428868"/>
            <a:ext cx="2428860" cy="707886"/>
          </a:xfrm>
          <a:prstGeom prst="rect">
            <a:avLst/>
          </a:prstGeom>
          <a:solidFill>
            <a:schemeClr val="bg2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русский скульптор-монументалист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58" name="Rectangle 230"/>
          <p:cNvSpPr>
            <a:spLocks noChangeArrowheads="1"/>
          </p:cNvSpPr>
          <p:nvPr/>
        </p:nvSpPr>
        <p:spPr bwMode="auto">
          <a:xfrm>
            <a:off x="1" y="0"/>
            <a:ext cx="3428992" cy="1143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</a:rPr>
              <a:t>Скульптура </a:t>
            </a:r>
            <a:br>
              <a:rPr lang="ru-RU" sz="3600" b="1" i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</a:rPr>
              <a:t>1/2 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XI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</a:rPr>
              <a:t>Х века</a:t>
            </a:r>
          </a:p>
        </p:txBody>
      </p:sp>
      <p:sp>
        <p:nvSpPr>
          <p:cNvPr id="304360" name="Rectangle 232"/>
          <p:cNvSpPr>
            <a:spLocks noChangeArrowheads="1"/>
          </p:cNvSpPr>
          <p:nvPr/>
        </p:nvSpPr>
        <p:spPr bwMode="auto">
          <a:xfrm>
            <a:off x="3500430" y="214290"/>
            <a:ext cx="3671888" cy="1195388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Орловский (Смирнов)</a:t>
            </a:r>
          </a:p>
          <a:p>
            <a:pPr algn="ctr"/>
            <a:r>
              <a:rPr lang="ru-RU" sz="2400" b="1">
                <a:solidFill>
                  <a:srgbClr val="663300"/>
                </a:solidFill>
              </a:rPr>
              <a:t>Борис Иванович</a:t>
            </a:r>
            <a:r>
              <a:rPr lang="ru-RU" b="1"/>
              <a:t> </a:t>
            </a:r>
          </a:p>
          <a:p>
            <a:pPr algn="ctr"/>
            <a:r>
              <a:rPr lang="ru-RU"/>
              <a:t>(1793- 1837)</a:t>
            </a:r>
          </a:p>
        </p:txBody>
      </p:sp>
      <p:sp>
        <p:nvSpPr>
          <p:cNvPr id="304363" name="Text Box 235"/>
          <p:cNvSpPr txBox="1">
            <a:spLocks noChangeArrowheads="1"/>
          </p:cNvSpPr>
          <p:nvPr/>
        </p:nvSpPr>
        <p:spPr bwMode="auto">
          <a:xfrm>
            <a:off x="0" y="1357298"/>
            <a:ext cx="3071802" cy="424731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Главные произведения: созданные им в Санкт-Петербурге —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статуя ангела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украшающая собой вершину Александровской колонны на Дворцовой площади Зимнего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дворца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Монументы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Барклаю-де-Толли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Кутузову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порталах колоннады Казанского собора в Петербурге.  </a:t>
            </a:r>
          </a:p>
        </p:txBody>
      </p:sp>
      <p:pic>
        <p:nvPicPr>
          <p:cNvPr id="304366" name="Picture 238" descr="Барклай"/>
          <p:cNvPicPr>
            <a:picLocks noChangeAspect="1" noChangeArrowheads="1"/>
          </p:cNvPicPr>
          <p:nvPr/>
        </p:nvPicPr>
        <p:blipFill>
          <a:blip r:embed="rId2"/>
          <a:srcRect b="3355"/>
          <a:stretch>
            <a:fillRect/>
          </a:stretch>
        </p:blipFill>
        <p:spPr bwMode="auto">
          <a:xfrm>
            <a:off x="4929190" y="3475038"/>
            <a:ext cx="2292350" cy="3382962"/>
          </a:xfrm>
          <a:prstGeom prst="rect">
            <a:avLst/>
          </a:prstGeom>
          <a:noFill/>
        </p:spPr>
      </p:pic>
      <p:pic>
        <p:nvPicPr>
          <p:cNvPr id="304367" name="Picture 239" descr="ангел"/>
          <p:cNvPicPr>
            <a:picLocks noChangeAspect="1" noChangeArrowheads="1"/>
          </p:cNvPicPr>
          <p:nvPr/>
        </p:nvPicPr>
        <p:blipFill>
          <a:blip r:embed="rId3"/>
          <a:srcRect b="9140"/>
          <a:stretch>
            <a:fillRect/>
          </a:stretch>
        </p:blipFill>
        <p:spPr bwMode="auto">
          <a:xfrm>
            <a:off x="6726237" y="1214422"/>
            <a:ext cx="2417763" cy="3024187"/>
          </a:xfrm>
          <a:prstGeom prst="rect">
            <a:avLst/>
          </a:prstGeom>
          <a:noFill/>
        </p:spPr>
      </p:pic>
      <p:pic>
        <p:nvPicPr>
          <p:cNvPr id="304364" name="Picture 236" descr="russia_peterburg_kutuz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071678"/>
            <a:ext cx="2374900" cy="3240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0" y="0"/>
            <a:ext cx="3890960" cy="1143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</a:rPr>
              <a:t>Скульптура </a:t>
            </a:r>
            <a:br>
              <a:rPr lang="ru-RU" sz="3800" b="1" i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</a:rPr>
              <a:t>1/2 </a:t>
            </a:r>
            <a:r>
              <a:rPr lang="en-US" sz="3800" b="1" i="1" dirty="0">
                <a:solidFill>
                  <a:srgbClr val="C00000"/>
                </a:solidFill>
                <a:latin typeface="Times New Roman" pitchFamily="18" charset="0"/>
              </a:rPr>
              <a:t>XI</a:t>
            </a:r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</a:rPr>
              <a:t>Х века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3643306" y="0"/>
            <a:ext cx="3671887" cy="1195388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663300"/>
                </a:solidFill>
              </a:rPr>
              <a:t>Клодт</a:t>
            </a:r>
            <a:r>
              <a:rPr lang="ru-RU" sz="2400" b="1" dirty="0">
                <a:solidFill>
                  <a:srgbClr val="663300"/>
                </a:solidFill>
              </a:rPr>
              <a:t> Петр Карлович</a:t>
            </a:r>
            <a:r>
              <a:rPr lang="ru-RU" b="1" dirty="0"/>
              <a:t> </a:t>
            </a:r>
          </a:p>
          <a:p>
            <a:pPr algn="ctr"/>
            <a:r>
              <a:rPr lang="ru-RU" b="1" dirty="0"/>
              <a:t>(</a:t>
            </a:r>
            <a:r>
              <a:rPr lang="ru-RU" b="1" dirty="0" err="1"/>
              <a:t>Клодт</a:t>
            </a:r>
            <a:r>
              <a:rPr lang="ru-RU" b="1" dirty="0"/>
              <a:t> фон </a:t>
            </a:r>
            <a:r>
              <a:rPr lang="ru-RU" b="1" dirty="0" err="1"/>
              <a:t>Юргенсбург</a:t>
            </a:r>
            <a:r>
              <a:rPr lang="ru-RU" b="1" dirty="0"/>
              <a:t>)</a:t>
            </a:r>
          </a:p>
          <a:p>
            <a:pPr algn="ctr"/>
            <a:r>
              <a:rPr lang="ru-RU" dirty="0"/>
              <a:t>(1805- 1867)</a:t>
            </a:r>
          </a:p>
        </p:txBody>
      </p:sp>
      <p:pic>
        <p:nvPicPr>
          <p:cNvPr id="311304" name="Picture 8" descr="450px-Nicolaa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857364"/>
            <a:ext cx="2846388" cy="3794125"/>
          </a:xfrm>
          <a:prstGeom prst="rect">
            <a:avLst/>
          </a:prstGeom>
          <a:noFill/>
        </p:spPr>
      </p:pic>
      <p:pic>
        <p:nvPicPr>
          <p:cNvPr id="311306" name="Picture 10" descr="клод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7" y="0"/>
            <a:ext cx="2258593" cy="2643182"/>
          </a:xfrm>
          <a:prstGeom prst="rect">
            <a:avLst/>
          </a:prstGeom>
          <a:noFill/>
        </p:spPr>
      </p:pic>
      <p:pic>
        <p:nvPicPr>
          <p:cNvPr id="311307" name="Picture 11" descr="аничков мо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3244850" cy="3724275"/>
          </a:xfrm>
          <a:prstGeom prst="rect">
            <a:avLst/>
          </a:prstGeom>
          <a:noFill/>
        </p:spPr>
      </p:pic>
      <p:pic>
        <p:nvPicPr>
          <p:cNvPr id="311308" name="Picture 12" descr="450px-Krylov_summer_garden"/>
          <p:cNvPicPr>
            <a:picLocks noChangeAspect="1" noChangeArrowheads="1"/>
          </p:cNvPicPr>
          <p:nvPr/>
        </p:nvPicPr>
        <p:blipFill>
          <a:blip r:embed="rId5"/>
          <a:srcRect b="16844"/>
          <a:stretch>
            <a:fillRect/>
          </a:stretch>
        </p:blipFill>
        <p:spPr bwMode="auto">
          <a:xfrm>
            <a:off x="6500826" y="3357562"/>
            <a:ext cx="2466975" cy="2735263"/>
          </a:xfrm>
          <a:prstGeom prst="rect">
            <a:avLst/>
          </a:prstGeom>
          <a:noFill/>
        </p:spPr>
      </p:pic>
      <p:sp>
        <p:nvSpPr>
          <p:cNvPr id="311309" name="Rectangle 13"/>
          <p:cNvSpPr>
            <a:spLocks noChangeArrowheads="1"/>
          </p:cNvSpPr>
          <p:nvPr/>
        </p:nvSpPr>
        <p:spPr bwMode="auto">
          <a:xfrm>
            <a:off x="3428992" y="5429264"/>
            <a:ext cx="2990850" cy="517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Конная статуя Николая </a:t>
            </a:r>
            <a:r>
              <a:rPr lang="en-US" sz="1400" dirty="0"/>
              <a:t>I</a:t>
            </a:r>
            <a:r>
              <a:rPr lang="ru-RU" sz="1400" dirty="0"/>
              <a:t> в Петербурге)</a:t>
            </a:r>
          </a:p>
        </p:txBody>
      </p:sp>
      <p:sp>
        <p:nvSpPr>
          <p:cNvPr id="311310" name="Rectangle 14"/>
          <p:cNvSpPr>
            <a:spLocks noChangeArrowheads="1"/>
          </p:cNvSpPr>
          <p:nvPr/>
        </p:nvSpPr>
        <p:spPr bwMode="auto">
          <a:xfrm>
            <a:off x="0" y="5286388"/>
            <a:ext cx="3238470" cy="92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скульптурная группа «Укротители коней» </a:t>
            </a:r>
            <a:r>
              <a:rPr lang="ru-RU" dirty="0" err="1"/>
              <a:t>наАничковом</a:t>
            </a:r>
            <a:r>
              <a:rPr lang="ru-RU" dirty="0"/>
              <a:t> мосту</a:t>
            </a:r>
          </a:p>
        </p:txBody>
      </p:sp>
      <p:sp>
        <p:nvSpPr>
          <p:cNvPr id="311311" name="Rectangle 15"/>
          <p:cNvSpPr>
            <a:spLocks noChangeArrowheads="1"/>
          </p:cNvSpPr>
          <p:nvPr/>
        </p:nvSpPr>
        <p:spPr bwMode="auto">
          <a:xfrm>
            <a:off x="5000628" y="6143644"/>
            <a:ext cx="3744913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Памятник И.А.Крылову  в Летнем саду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/>
          </a:solidFill>
        </p:spPr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 время создавались монументальные ансамбли Петербурга: 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298"/>
            <a:ext cx="9144000" cy="4525963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Стрелка Васильевского острова, Адмиралтейство А.Д. Захарова;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Михайловский дворец (ныне — Русский музей), ансамбли Дворцовой и Сенатской площади К. Росси;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Казанский собор и Горный институт, ансамбли Павловска и Петергофа А.Н. Воронихина;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Здание Павловских казарм и Московские ворота В.П. Стасова;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Исаакиевский собор, завершивший ансамбль Сенатской площади и Александровская колонна, завершившая ансамбль Дворцовой площади А.А.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Монферрана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4143372" cy="1143001"/>
          </a:xfrm>
          <a:solidFill>
            <a:schemeClr val="bg1"/>
          </a:solidFill>
        </p:spPr>
        <p:txBody>
          <a:bodyPr/>
          <a:lstStyle/>
          <a:p>
            <a:r>
              <a:rPr lang="ru-RU" sz="3800" b="1" i="1" dirty="0">
                <a:solidFill>
                  <a:srgbClr val="C00000"/>
                </a:solidFill>
              </a:rPr>
              <a:t>Архитектура</a:t>
            </a: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7451725" y="115888"/>
            <a:ext cx="1512888" cy="187325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4000496" y="0"/>
            <a:ext cx="3386137" cy="1079500"/>
          </a:xfrm>
          <a:prstGeom prst="rect">
            <a:avLst/>
          </a:prstGeom>
          <a:solidFill>
            <a:schemeClr val="bg1"/>
          </a:solidFill>
          <a:ln w="762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Росси Карл Иванович</a:t>
            </a:r>
            <a:endParaRPr lang="ru-RU" b="1"/>
          </a:p>
          <a:p>
            <a:pPr algn="ctr"/>
            <a:r>
              <a:rPr lang="ru-RU" b="1"/>
              <a:t> </a:t>
            </a:r>
            <a:r>
              <a:rPr lang="ru-RU"/>
              <a:t>(1775 - 1849)</a:t>
            </a:r>
          </a:p>
        </p:txBody>
      </p:sp>
      <p:sp>
        <p:nvSpPr>
          <p:cNvPr id="314383" name="Rectangle 15"/>
          <p:cNvSpPr>
            <a:spLocks noChangeArrowheads="1"/>
          </p:cNvSpPr>
          <p:nvPr/>
        </p:nvSpPr>
        <p:spPr bwMode="auto">
          <a:xfrm>
            <a:off x="4787900" y="1196975"/>
            <a:ext cx="2305050" cy="527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Российский архитектор итал.происхождения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384" name="Text Box 16"/>
          <p:cNvSpPr txBox="1">
            <a:spLocks noChangeArrowheads="1"/>
          </p:cNvSpPr>
          <p:nvPr/>
        </p:nvSpPr>
        <p:spPr bwMode="auto">
          <a:xfrm>
            <a:off x="6000760" y="5715016"/>
            <a:ext cx="2808288" cy="8463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r>
              <a:rPr kumimoji="1"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здание Генерального штаба на Дворцовой пощади</a:t>
            </a:r>
          </a:p>
          <a:p>
            <a:pPr>
              <a:spcBef>
                <a:spcPct val="50000"/>
              </a:spcBef>
            </a:pPr>
            <a:endParaRPr lang="ru-RU" sz="1400" dirty="0"/>
          </a:p>
        </p:txBody>
      </p:sp>
      <p:pic>
        <p:nvPicPr>
          <p:cNvPr id="314385" name="Picture 17" descr="493px-Rossi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7524750" y="188913"/>
            <a:ext cx="1400175" cy="1704975"/>
          </a:xfrm>
          <a:prstGeom prst="rect">
            <a:avLst/>
          </a:prstGeom>
          <a:noFill/>
        </p:spPr>
      </p:pic>
      <p:pic>
        <p:nvPicPr>
          <p:cNvPr id="314386" name="Picture 18" descr="800px-Арка_Главного_штаба"/>
          <p:cNvPicPr>
            <a:picLocks noChangeAspect="1" noChangeArrowheads="1"/>
          </p:cNvPicPr>
          <p:nvPr/>
        </p:nvPicPr>
        <p:blipFill>
          <a:blip r:embed="rId3"/>
          <a:srcRect t="4095"/>
          <a:stretch>
            <a:fillRect/>
          </a:stretch>
        </p:blipFill>
        <p:spPr bwMode="auto">
          <a:xfrm>
            <a:off x="5857884" y="3571876"/>
            <a:ext cx="2946400" cy="2119313"/>
          </a:xfrm>
          <a:prstGeom prst="rect">
            <a:avLst/>
          </a:prstGeom>
          <a:noFill/>
        </p:spPr>
      </p:pic>
      <p:pic>
        <p:nvPicPr>
          <p:cNvPr id="314387" name="Picture 19" descr="781px-Sankt-Petěrburg_1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076700"/>
            <a:ext cx="3241675" cy="2489200"/>
          </a:xfrm>
          <a:prstGeom prst="rect">
            <a:avLst/>
          </a:prstGeom>
          <a:noFill/>
        </p:spPr>
      </p:pic>
      <p:pic>
        <p:nvPicPr>
          <p:cNvPr id="314388" name="Picture 20" descr="800px-Alexthea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484313"/>
            <a:ext cx="3168650" cy="2230437"/>
          </a:xfrm>
          <a:prstGeom prst="rect">
            <a:avLst/>
          </a:prstGeom>
          <a:noFill/>
        </p:spPr>
      </p:pic>
      <p:sp>
        <p:nvSpPr>
          <p:cNvPr id="314389" name="Text Box 21"/>
          <p:cNvSpPr txBox="1">
            <a:spLocks noChangeArrowheads="1"/>
          </p:cNvSpPr>
          <p:nvPr/>
        </p:nvSpPr>
        <p:spPr bwMode="auto">
          <a:xfrm>
            <a:off x="250825" y="6553200"/>
            <a:ext cx="2881313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/>
              <a:t>Публичная библиотека</a:t>
            </a:r>
          </a:p>
        </p:txBody>
      </p:sp>
      <p:sp>
        <p:nvSpPr>
          <p:cNvPr id="314390" name="Rectangle 22"/>
          <p:cNvSpPr>
            <a:spLocks noChangeArrowheads="1"/>
          </p:cNvSpPr>
          <p:nvPr/>
        </p:nvSpPr>
        <p:spPr bwMode="auto">
          <a:xfrm>
            <a:off x="684213" y="3716338"/>
            <a:ext cx="219075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/>
              <a:t>Александринский театр </a:t>
            </a:r>
          </a:p>
        </p:txBody>
      </p:sp>
      <p:sp>
        <p:nvSpPr>
          <p:cNvPr id="314391" name="Rectangle 23"/>
          <p:cNvSpPr>
            <a:spLocks noChangeArrowheads="1"/>
          </p:cNvSpPr>
          <p:nvPr/>
        </p:nvSpPr>
        <p:spPr bwMode="auto">
          <a:xfrm>
            <a:off x="0" y="836613"/>
            <a:ext cx="42846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Первая половина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XIX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в. – расцвет классицизма в архитектуре.</a:t>
            </a:r>
          </a:p>
        </p:txBody>
      </p:sp>
      <p:pic>
        <p:nvPicPr>
          <p:cNvPr id="314392" name="Picture 24" descr="mihailov_dv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916113"/>
            <a:ext cx="2873375" cy="2155825"/>
          </a:xfrm>
          <a:prstGeom prst="rect">
            <a:avLst/>
          </a:prstGeom>
          <a:noFill/>
        </p:spPr>
      </p:pic>
      <p:sp>
        <p:nvSpPr>
          <p:cNvPr id="314393" name="Text Box 25"/>
          <p:cNvSpPr txBox="1">
            <a:spLocks noChangeArrowheads="1"/>
          </p:cNvSpPr>
          <p:nvPr/>
        </p:nvSpPr>
        <p:spPr bwMode="auto">
          <a:xfrm>
            <a:off x="6588125" y="2420938"/>
            <a:ext cx="2305050" cy="517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Михайловский дворец (Русский музей)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14744" cy="1143000"/>
          </a:xfrm>
          <a:solidFill>
            <a:schemeClr val="bg1"/>
          </a:solidFill>
        </p:spPr>
        <p:txBody>
          <a:bodyPr/>
          <a:lstStyle/>
          <a:p>
            <a:r>
              <a:rPr lang="ru-RU" sz="3800" b="1" i="1" dirty="0">
                <a:solidFill>
                  <a:srgbClr val="C00000"/>
                </a:solidFill>
              </a:rPr>
              <a:t>Архитектура</a:t>
            </a: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3214678" y="928670"/>
            <a:ext cx="4500594" cy="1785926"/>
          </a:xfrm>
          <a:prstGeom prst="rect">
            <a:avLst/>
          </a:prstGeom>
          <a:solidFill>
            <a:schemeClr val="bg2"/>
          </a:solidFill>
          <a:ln w="762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663300"/>
                </a:solidFill>
              </a:rPr>
              <a:t>Монферран</a:t>
            </a:r>
            <a:r>
              <a:rPr lang="ru-RU" sz="2400" b="1" dirty="0">
                <a:solidFill>
                  <a:srgbClr val="663300"/>
                </a:solidFill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</a:rPr>
              <a:t>Август </a:t>
            </a:r>
            <a:r>
              <a:rPr lang="ru-RU" sz="2400" b="1" dirty="0" err="1">
                <a:solidFill>
                  <a:srgbClr val="663300"/>
                </a:solidFill>
              </a:rPr>
              <a:t>Августович</a:t>
            </a:r>
            <a:endParaRPr lang="ru-RU" sz="2400" b="1" dirty="0">
              <a:solidFill>
                <a:srgbClr val="663300"/>
              </a:solidFill>
            </a:endParaRPr>
          </a:p>
          <a:p>
            <a:pPr algn="ctr"/>
            <a:r>
              <a:rPr lang="ru-RU" b="1" dirty="0" smtClean="0"/>
              <a:t> </a:t>
            </a:r>
            <a:r>
              <a:rPr lang="ru-RU" dirty="0"/>
              <a:t>(1786 - 1758</a:t>
            </a:r>
            <a:r>
              <a:rPr lang="ru-RU" dirty="0" smtClean="0"/>
              <a:t>) –</a:t>
            </a:r>
          </a:p>
          <a:p>
            <a:pPr algn="ctr"/>
            <a:r>
              <a:rPr lang="ru-RU" dirty="0" smtClean="0"/>
              <a:t>Российский архитектор </a:t>
            </a:r>
            <a:r>
              <a:rPr lang="ru-RU" dirty="0" err="1" smtClean="0"/>
              <a:t>итал.происхождения</a:t>
            </a:r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315401" name="Picture 9" descr="800px-Staroyarmarochny_Cathedral_in_Nizhny_Novgor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286124"/>
            <a:ext cx="3433908" cy="2571768"/>
          </a:xfrm>
          <a:prstGeom prst="rect">
            <a:avLst/>
          </a:prstGeom>
          <a:noFill/>
        </p:spPr>
      </p:pic>
      <p:pic>
        <p:nvPicPr>
          <p:cNvPr id="315402" name="Picture 10" descr="александровская колон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285992"/>
            <a:ext cx="2306637" cy="4000500"/>
          </a:xfrm>
          <a:prstGeom prst="rect">
            <a:avLst/>
          </a:prstGeom>
          <a:noFill/>
        </p:spPr>
      </p:pic>
      <p:pic>
        <p:nvPicPr>
          <p:cNvPr id="315403" name="Picture 11" descr="монферр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7" y="0"/>
            <a:ext cx="1357313" cy="1873250"/>
          </a:xfrm>
          <a:prstGeom prst="rect">
            <a:avLst/>
          </a:prstGeom>
          <a:noFill/>
        </p:spPr>
      </p:pic>
      <p:pic>
        <p:nvPicPr>
          <p:cNvPr id="315404" name="Picture 12" descr="иса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73312"/>
            <a:ext cx="4306887" cy="448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6" name="Picture 10" descr="казанский собор вороних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071546"/>
            <a:ext cx="3816350" cy="2489200"/>
          </a:xfrm>
          <a:prstGeom prst="rect">
            <a:avLst/>
          </a:prstGeom>
          <a:noFill/>
        </p:spPr>
      </p:pic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71934" cy="1143000"/>
          </a:xfrm>
          <a:solidFill>
            <a:schemeClr val="bg2"/>
          </a:solidFill>
        </p:spPr>
        <p:txBody>
          <a:bodyPr/>
          <a:lstStyle/>
          <a:p>
            <a:r>
              <a:rPr lang="ru-RU" sz="3800" b="1" i="1" dirty="0">
                <a:solidFill>
                  <a:srgbClr val="C00000"/>
                </a:solidFill>
              </a:rPr>
              <a:t>Архитектура</a:t>
            </a:r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3714744" y="0"/>
            <a:ext cx="5429256" cy="1142984"/>
          </a:xfrm>
          <a:prstGeom prst="rect">
            <a:avLst/>
          </a:prstGeom>
          <a:solidFill>
            <a:schemeClr val="bg2"/>
          </a:solidFill>
          <a:ln w="762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663300"/>
                </a:solidFill>
              </a:rPr>
              <a:t>Воронихин </a:t>
            </a:r>
          </a:p>
          <a:p>
            <a:pPr algn="ctr"/>
            <a:r>
              <a:rPr lang="ru-RU" sz="2400" b="1" dirty="0">
                <a:solidFill>
                  <a:srgbClr val="663300"/>
                </a:solidFill>
              </a:rPr>
              <a:t>Андрей Никифорович</a:t>
            </a:r>
          </a:p>
          <a:p>
            <a:pPr algn="ctr"/>
            <a:r>
              <a:rPr lang="ru-RU" b="1" dirty="0"/>
              <a:t> </a:t>
            </a:r>
            <a:r>
              <a:rPr lang="ru-RU" dirty="0"/>
              <a:t>(1759 - 1814)</a:t>
            </a: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0" y="1142985"/>
            <a:ext cx="4000496" cy="571501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архитектор, живописец, представитель классицизма, один из основоположников русского ампира.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крепостным графа Строганова. Талант юноши привлёк внимание хозяина, и в 1777 году граф отправил Воронихина учиться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tooltip="Москва"/>
              </a:rPr>
              <a:t>Москву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Предположительно учителями Воронихина были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tooltip="Баженов, Василий Иванович"/>
              </a:rPr>
              <a:t>В. И. Баженов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 tooltip="Казаков, Матвей Фёдорович"/>
              </a:rPr>
              <a:t>М. Ф. Казаков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 1779 года Воронихин работал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 tooltip="Петербург"/>
              </a:rPr>
              <a:t>Петербурге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7" tooltip="1785 год"/>
              </a:rPr>
              <a:t>1785 году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Воронихин был отпущен на волю. С 1786 по 1790 годы он изучал архитектуру, механику и математику 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8" tooltip="Франция"/>
              </a:rPr>
              <a:t>Франции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9" tooltip="Швейцария"/>
              </a:rPr>
              <a:t>Швейцарии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6424" name="Picture 8" descr="воронихин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3357562"/>
            <a:ext cx="2357454" cy="3316324"/>
          </a:xfrm>
          <a:prstGeom prst="rect">
            <a:avLst/>
          </a:prstGeom>
          <a:noFill/>
        </p:spPr>
      </p:pic>
      <p:sp>
        <p:nvSpPr>
          <p:cNvPr id="316429" name="Text Box 13"/>
          <p:cNvSpPr txBox="1">
            <a:spLocks noChangeArrowheads="1"/>
          </p:cNvSpPr>
          <p:nvPr/>
        </p:nvSpPr>
        <p:spPr bwMode="auto">
          <a:xfrm>
            <a:off x="6000760" y="1357298"/>
            <a:ext cx="2513019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 dirty="0">
                <a:solidFill>
                  <a:srgbClr val="C00000"/>
                </a:solidFill>
              </a:rPr>
              <a:t>Казанский собор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92867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Образование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2143140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в XVIII в. образование в России было преимущественно привилегией высшего дворянства и только с конца столетия начало постепенно приобретать массовость, то в XIX в. оно стало доступно и для мелкого дворянства, и для разночинцев, и для низших классов.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357686" cy="310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43576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«Занятия в семинарии». Картина А.А. Хоменко.</a:t>
            </a:r>
          </a:p>
        </p:txBody>
      </p:sp>
      <p:pic>
        <p:nvPicPr>
          <p:cNvPr id="1028" name="Picture 4" descr="https://bigenc.ru/media/2016/10/27/1235146535/263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143248"/>
            <a:ext cx="4714876" cy="31750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6211669"/>
            <a:ext cx="47863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Императорский Царскосельский лицей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(с 1843 по 1917 годы —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Алекса́ндровский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лицей)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</a:rPr>
              <a:t>Архитектура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3357554" y="0"/>
            <a:ext cx="4464050" cy="1081087"/>
          </a:xfrm>
          <a:prstGeom prst="rect">
            <a:avLst/>
          </a:prstGeom>
          <a:solidFill>
            <a:schemeClr val="bg1"/>
          </a:solidFill>
          <a:ln w="762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663300"/>
                </a:solidFill>
              </a:rPr>
              <a:t>Бове </a:t>
            </a:r>
          </a:p>
          <a:p>
            <a:pPr algn="ctr"/>
            <a:r>
              <a:rPr lang="ru-RU" sz="2400" b="1" dirty="0">
                <a:solidFill>
                  <a:srgbClr val="663300"/>
                </a:solidFill>
              </a:rPr>
              <a:t>Осип (Джузеппе) Иванович</a:t>
            </a:r>
          </a:p>
          <a:p>
            <a:pPr algn="ctr"/>
            <a:r>
              <a:rPr lang="ru-RU" b="1" dirty="0"/>
              <a:t> </a:t>
            </a:r>
            <a:r>
              <a:rPr lang="ru-RU" dirty="0"/>
              <a:t>(1784 - 1834)</a:t>
            </a:r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0" y="1857364"/>
            <a:ext cx="4500562" cy="48013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началом Бове в центре Москвы были перестроены Торговые ряды в стиле классицизма напротив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Кремля (не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сохранились), проведена реконструкции Красной площади, снесены земляные укрепления вокруг Кремля и засыпан ров, разбит Кремлёвский (Александровский)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построен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Манеж (инженерная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разработана А. А. 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Бетанкуром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создана Театральная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площадь (1818—1824)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Большим (Петровским) театром (1821—1824; проект был доработан А. А. Михайловым). Триумфальные ворота, возведенные по проекту Бове у Тверской заставы (1827—1834), были воссозданы в 1968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 близ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строившегося тогда монумента Победы на Поклонной горе. </a:t>
            </a:r>
          </a:p>
        </p:txBody>
      </p:sp>
      <p:pic>
        <p:nvPicPr>
          <p:cNvPr id="319496" name="Picture 8" descr="800px-Moscow_Manege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3168650" cy="2032000"/>
          </a:xfrm>
          <a:prstGeom prst="rect">
            <a:avLst/>
          </a:prstGeom>
          <a:noFill/>
        </p:spPr>
      </p:pic>
      <p:pic>
        <p:nvPicPr>
          <p:cNvPr id="319497" name="Picture 9" descr="Triumphal_Gates_on_the_Poklonnaya_H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928934"/>
            <a:ext cx="2124075" cy="1887537"/>
          </a:xfrm>
          <a:prstGeom prst="rect">
            <a:avLst/>
          </a:prstGeom>
          <a:noFill/>
        </p:spPr>
      </p:pic>
      <p:pic>
        <p:nvPicPr>
          <p:cNvPr id="319498" name="Picture 10" descr="gosudarstvennyij_akademicheskij_bolshoj_teatr_rossii0"/>
          <p:cNvPicPr>
            <a:picLocks noChangeAspect="1" noChangeArrowheads="1"/>
          </p:cNvPicPr>
          <p:nvPr/>
        </p:nvPicPr>
        <p:blipFill>
          <a:blip r:embed="rId4" cstate="print"/>
          <a:srcRect t="28392"/>
          <a:stretch>
            <a:fillRect/>
          </a:stretch>
        </p:blipFill>
        <p:spPr bwMode="auto">
          <a:xfrm>
            <a:off x="4429124" y="4964112"/>
            <a:ext cx="3671887" cy="1893888"/>
          </a:xfrm>
          <a:prstGeom prst="rect">
            <a:avLst/>
          </a:prstGeom>
          <a:noFill/>
        </p:spPr>
      </p:pic>
      <p:pic>
        <p:nvPicPr>
          <p:cNvPr id="319499" name="Picture 11" descr="бов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-1"/>
            <a:ext cx="1571604" cy="2002231"/>
          </a:xfrm>
          <a:prstGeom prst="rect">
            <a:avLst/>
          </a:prstGeom>
          <a:noFill/>
        </p:spPr>
      </p:pic>
      <p:sp>
        <p:nvSpPr>
          <p:cNvPr id="319500" name="Rectangle 12"/>
          <p:cNvSpPr>
            <a:spLocks noChangeArrowheads="1"/>
          </p:cNvSpPr>
          <p:nvPr/>
        </p:nvSpPr>
        <p:spPr bwMode="auto">
          <a:xfrm>
            <a:off x="0" y="1071546"/>
            <a:ext cx="7572396" cy="830997"/>
          </a:xfrm>
          <a:prstGeom prst="rect">
            <a:avLst/>
          </a:prstGeom>
          <a:solidFill>
            <a:schemeClr val="bg2"/>
          </a:solidFill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hlinkClick r:id="rId6" tooltip="Российская империя"/>
              </a:rPr>
              <a:t>российский</a:t>
            </a:r>
            <a:r>
              <a:rPr lang="ru-RU" sz="1600" dirty="0">
                <a:solidFill>
                  <a:srgbClr val="C00000"/>
                </a:solidFill>
              </a:rPr>
              <a:t> архитектор, знаменитый реконструкцией Москвы после пожара 1812 года. Роль Бове в создании облика Москвы может быть сравнена только с работой </a:t>
            </a:r>
            <a:r>
              <a:rPr lang="ru-RU" sz="1600" dirty="0" smtClean="0">
                <a:solidFill>
                  <a:srgbClr val="C00000"/>
                </a:solidFill>
              </a:rPr>
              <a:t>России </a:t>
            </a:r>
            <a:r>
              <a:rPr lang="ru-RU" sz="1600" dirty="0">
                <a:solidFill>
                  <a:srgbClr val="C00000"/>
                </a:solidFill>
              </a:rPr>
              <a:t>в </a:t>
            </a:r>
            <a:r>
              <a:rPr lang="ru-RU" sz="1600" dirty="0" smtClean="0">
                <a:solidFill>
                  <a:srgbClr val="C00000"/>
                </a:solidFill>
              </a:rPr>
              <a:t>Санкт-Петербурге. </a:t>
            </a:r>
            <a:r>
              <a:rPr lang="ru-RU" sz="1600" dirty="0">
                <a:solidFill>
                  <a:srgbClr val="C00000"/>
                </a:solidFill>
              </a:rPr>
              <a:t>Творил преимущественно в стиле классицизма.</a:t>
            </a:r>
          </a:p>
        </p:txBody>
      </p:sp>
      <p:pic>
        <p:nvPicPr>
          <p:cNvPr id="319501" name="Picture 13" descr="800px-Alexander_Garden_Gat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4797425"/>
            <a:ext cx="1744663" cy="130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118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5508625" y="1557338"/>
            <a:ext cx="3384550" cy="3013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Прославились актеры Малого театра в Москве М.С. Щепкин, П.С. Мочалов, Александринского театра в Петербурге — В.А. Каратыгин и         А.Е. Мартынов. </a:t>
            </a:r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21351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1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908050"/>
            <a:ext cx="2071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1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89363"/>
            <a:ext cx="21367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1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3789363"/>
            <a:ext cx="21367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250825" y="3213100"/>
            <a:ext cx="2017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М.С. Щепкин</a:t>
            </a:r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2700338" y="32131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П.С. Мочалов</a:t>
            </a:r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179388" y="61658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В.А. Каратыгин</a:t>
            </a:r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2700338" y="61658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А.Е. Мартынов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5" descr="714px-Nevrev_MochalovSrediPocGR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60350"/>
            <a:ext cx="6551612" cy="5129213"/>
          </a:xfrm>
        </p:spPr>
      </p:pic>
      <p:sp>
        <p:nvSpPr>
          <p:cNvPr id="7" name="TextBox 6"/>
          <p:cNvSpPr txBox="1"/>
          <p:nvPr/>
        </p:nvSpPr>
        <p:spPr>
          <a:xfrm>
            <a:off x="571472" y="5572140"/>
            <a:ext cx="7572375" cy="83099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театре главным лицом стал Павел Мочалов, который слыл ярким приверженцем романтизма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5" descr="М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4675188" cy="6264275"/>
          </a:xfrm>
        </p:spPr>
      </p:pic>
      <p:sp>
        <p:nvSpPr>
          <p:cNvPr id="7" name="TextBox 6"/>
          <p:cNvSpPr txBox="1"/>
          <p:nvPr/>
        </p:nvSpPr>
        <p:spPr>
          <a:xfrm>
            <a:off x="5143500" y="357188"/>
            <a:ext cx="3571875" cy="3108325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>Ярким представителем актерской стези был выдающийся актер Михаил Щепкин. Каждая его новая роль, была событием в жизни Москвы.</a:t>
            </a:r>
          </a:p>
        </p:txBody>
      </p:sp>
      <p:pic>
        <p:nvPicPr>
          <p:cNvPr id="275460" name="Рисунок 7" descr="2643507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857625"/>
            <a:ext cx="3192462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3428992" y="0"/>
            <a:ext cx="5464183" cy="1938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Основоположником русской классической музыки стал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М.И. Глинка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создавший оперы «Жизнь за царя» («Иван Сусанин»), «Руслан и Людмила» , многочисленные романсы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488" name="Picture 8" descr="1717_artic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04"/>
            <a:ext cx="4335462" cy="5111750"/>
          </a:xfrm>
          <a:prstGeom prst="rect">
            <a:avLst/>
          </a:prstGeom>
          <a:noFill/>
        </p:spPr>
      </p:pic>
      <p:pic>
        <p:nvPicPr>
          <p:cNvPr id="276489" name="Picture 9" descr="загруженн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05025"/>
            <a:ext cx="3262312" cy="475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5" descr="478px-Makovskiy_Dargomyzhsk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9966"/>
          <a:stretch>
            <a:fillRect/>
          </a:stretch>
        </p:blipFill>
        <p:spPr>
          <a:xfrm>
            <a:off x="323850" y="260350"/>
            <a:ext cx="4546600" cy="6337300"/>
          </a:xfrm>
        </p:spPr>
      </p:pic>
      <p:pic>
        <p:nvPicPr>
          <p:cNvPr id="277509" name="Рисунок 8" descr="6523cc80f3c1507129b512b2e0df05b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0"/>
            <a:ext cx="358298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усалка Даргомыжск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5000628" y="1428736"/>
            <a:ext cx="3959225" cy="266226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 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М.И.Глинки А.С. Даргомыжский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написал музыку многих песен, романсов, опер «Русалка» и «Каменный гость».  Опера «Русалка» стала новым жанром музыкальной психологической драмы.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277513" name="Picture 9" descr="0a3338d5e6886057dddc20ee933835e6"/>
          <p:cNvPicPr>
            <a:picLocks noChangeAspect="1" noChangeArrowheads="1"/>
          </p:cNvPicPr>
          <p:nvPr/>
        </p:nvPicPr>
        <p:blipFill>
          <a:blip r:embed="rId6"/>
          <a:srcRect l="9308"/>
          <a:stretch>
            <a:fillRect/>
          </a:stretch>
        </p:blipFill>
        <p:spPr bwMode="auto">
          <a:xfrm>
            <a:off x="5072066" y="3786190"/>
            <a:ext cx="3801418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Учебные округа и университеты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3929091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1802 г.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началась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реформа образования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Российской империи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создано Министерство народного просвещения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1804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г. страна была разделена 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шесть учебных округов.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Центром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округа являлся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университет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(существовавшие ранее: Московский,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Виленский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Дерптский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новые: Петербургский, Харьковский, Казанский. Киевский, Одесский). </a:t>
            </a:r>
          </a:p>
          <a:p>
            <a:pPr algn="just">
              <a:lnSpc>
                <a:spcPct val="8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1804 г. Университетский устав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право самостоятельно выбирать свое руководство</a:t>
            </a:r>
          </a:p>
          <a:p>
            <a:pPr algn="just">
              <a:lnSpc>
                <a:spcPct val="8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Основаны специальные вузы: Технологический институт в Петербурге, Горный и Межевой институты в Москве и др.</a:t>
            </a:r>
          </a:p>
        </p:txBody>
      </p:sp>
      <p:pic>
        <p:nvPicPr>
          <p:cNvPr id="4" name="Picture 11" descr="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2825"/>
            <a:ext cx="3192462" cy="2035175"/>
          </a:xfrm>
          <a:prstGeom prst="rect">
            <a:avLst/>
          </a:prstGeom>
          <a:noFill/>
        </p:spPr>
      </p:pic>
      <p:pic>
        <p:nvPicPr>
          <p:cNvPr id="5" name="Picture 12" descr="10_3"/>
          <p:cNvPicPr>
            <a:picLocks noChangeAspect="1" noChangeArrowheads="1"/>
          </p:cNvPicPr>
          <p:nvPr/>
        </p:nvPicPr>
        <p:blipFill>
          <a:blip r:embed="rId3"/>
          <a:srcRect t="22278"/>
          <a:stretch>
            <a:fillRect/>
          </a:stretch>
        </p:blipFill>
        <p:spPr bwMode="auto">
          <a:xfrm>
            <a:off x="3143240" y="4786322"/>
            <a:ext cx="3233737" cy="2071678"/>
          </a:xfrm>
          <a:prstGeom prst="rect">
            <a:avLst/>
          </a:prstGeom>
          <a:noFill/>
        </p:spPr>
      </p:pic>
      <p:pic>
        <p:nvPicPr>
          <p:cNvPr id="6" name="Picture 9" descr="Вид-Санкт_Петербургского-университета-в-сер-19-века"/>
          <p:cNvPicPr>
            <a:picLocks noChangeAspect="1" noChangeArrowheads="1"/>
          </p:cNvPicPr>
          <p:nvPr/>
        </p:nvPicPr>
        <p:blipFill>
          <a:blip r:embed="rId4"/>
          <a:srcRect l="4391"/>
          <a:stretch>
            <a:fillRect/>
          </a:stretch>
        </p:blipFill>
        <p:spPr bwMode="auto">
          <a:xfrm>
            <a:off x="5999163" y="4786322"/>
            <a:ext cx="3144837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Литература. Особенности русской литературы ½ 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</a:t>
            </a:r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2636912"/>
            <a:ext cx="9144000" cy="300894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первой половине XIX в. литература занимала особое положение в системе духовной культуры, ее тематика и содержание в значительной степени определялись общественно-политической жизнью России. </a:t>
            </a:r>
          </a:p>
          <a:p>
            <a:pPr algn="just"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Большое влияние на развитие русской культуры оказала Отечественная война 1812 г., вызвавшая национально-патриотический подъем как в народных массах, так и в кругах интеллигенции.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Литература. Литературные стили.</a:t>
            </a:r>
          </a:p>
        </p:txBody>
      </p:sp>
      <p:graphicFrame>
        <p:nvGraphicFramePr>
          <p:cNvPr id="269363" name="Group 51"/>
          <p:cNvGraphicFramePr>
            <a:graphicFrameLocks noGrp="1"/>
          </p:cNvGraphicFramePr>
          <p:nvPr>
            <p:ph sz="half" idx="2"/>
          </p:nvPr>
        </p:nvGraphicFramePr>
        <p:xfrm>
          <a:off x="0" y="1571612"/>
          <a:ext cx="9144000" cy="4357719"/>
        </p:xfrm>
        <a:graphic>
          <a:graphicData uri="http://schemas.openxmlformats.org/drawingml/2006/table">
            <a:tbl>
              <a:tblPr/>
              <a:tblGrid>
                <a:gridCol w="3005992"/>
                <a:gridCol w="6138008"/>
              </a:tblGrid>
              <a:tr h="625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Классицизм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Подражание античному искусству.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328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Сентиментализм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обращено к чувствам и переживаниям людей, а не к разуму.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Возникло в 10 – х годах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XIX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51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Романтизм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Это направление рисует жизнь в романтических и идеальных чертах.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52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 окружающей действительности в наиболее типичных проявлениях.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 распространение в 20 - 50 -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годах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Литература. Романтизм.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2984"/>
            <a:ext cx="5357818" cy="464347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Жуко́вский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Васи́лий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Андре́евич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(1783-1852)  русский поэт, основоположник романтизма в русской поэзии, переводчик, критик. Возникновение романтизма в отечественной литературе связано с именем В.А. Жуковского. Его баллады («Светлана», «Людмила» и пр.), являясь скорее переделками, чем переводами лучших образцов европейской романтической литературы, подготовили русское общество к принятию этого стиля и сделали романтические произведения популярными. </a:t>
            </a:r>
            <a:endParaRPr lang="ru-RU" sz="2000" dirty="0">
              <a:latin typeface="Times New Roman" pitchFamily="18" charset="0"/>
              <a:cs typeface="Times New Roman" pitchFamily="18" charset="0"/>
              <a:hlinkClick r:id="rId2" tooltip="Действительный член"/>
            </a:endParaRPr>
          </a:p>
        </p:txBody>
      </p:sp>
      <p:pic>
        <p:nvPicPr>
          <p:cNvPr id="289796" name="Picture 4" descr="Жуков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2" y="1142984"/>
            <a:ext cx="3779838" cy="5286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715016"/>
            <a:ext cx="5357818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«При </a:t>
            </a:r>
            <a:r>
              <a:rPr lang="ru-RU" sz="2400" i="1" dirty="0">
                <a:solidFill>
                  <a:srgbClr val="FF0000"/>
                </a:solidFill>
              </a:rPr>
              <a:t>мысли великой, что я человек. 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Всегда возвышаюсь душою</a:t>
            </a:r>
            <a:r>
              <a:rPr lang="ru-RU" sz="2400" i="1" dirty="0" smtClean="0">
                <a:solidFill>
                  <a:srgbClr val="FF0000"/>
                </a:solidFill>
              </a:rPr>
              <a:t>.»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http://www.stsl.ru/news/2016_god/2016-08/%D0%9F%D1%83%D1%88%D0%BA%D0%B8%D0%BD-%D0%B8%D1%81%D1%82%D0%BE%D1%80%D0%B8%D0%B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32"/>
            <a:ext cx="4805740" cy="6143668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Литература. Романтизм.</a:t>
            </a:r>
            <a:endParaRPr kumimoji="0" lang="ru-RU" sz="3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214422"/>
            <a:ext cx="43576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Сергеевич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Пушкин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/>
              <a:t>1799-1837)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поэт, драматург и прозаик, заложивший основы русского реалистического направления, критик и теоретик литературы, историк, публицист; один из самых авторитетных литературных деятелей первой трети XIX века.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72066" y="5286388"/>
            <a:ext cx="3786214" cy="1214446"/>
          </a:xfrm>
          <a:prstGeom prst="rect">
            <a:avLst/>
          </a:prstGeom>
          <a:solidFill>
            <a:schemeClr val="bg2"/>
          </a:solidFill>
          <a:ln w="3492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hlink"/>
                </a:solidFill>
                <a:latin typeface="Century Schoolbook" pitchFamily="18" charset="0"/>
              </a:rPr>
              <a:t>Произведения: «Дубровский», «Евгений Онегин», «Капитанская дочка».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7232"/>
            <a:ext cx="9144000" cy="1143000"/>
          </a:xfrm>
          <a:solidFill>
            <a:schemeClr val="bg2"/>
          </a:solidFill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М.Ю.Лермонтов (1814-1841 гг.)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85926"/>
            <a:ext cx="4035425" cy="430212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русский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поэт, прозаик, драматург, художник. Творчество Лермонтова, в котором сочетаются гражданские, философские и личные мотивы, отвечавшие насущным потребностям духовной жизни русского общества, ознаменовало собой новый расцвет русской литературы</a:t>
            </a:r>
          </a:p>
        </p:txBody>
      </p:sp>
      <p:pic>
        <p:nvPicPr>
          <p:cNvPr id="47111" name="Picture 7" descr="М.Ю. Лермонт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785926"/>
            <a:ext cx="4156075" cy="4876800"/>
          </a:xfrm>
          <a:ln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Литература. Романтизм.</a:t>
            </a:r>
            <a:endParaRPr kumimoji="0" lang="ru-RU" sz="3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3438" y="5857892"/>
            <a:ext cx="4286280" cy="923330"/>
          </a:xfrm>
          <a:prstGeom prst="rect">
            <a:avLst/>
          </a:prstGeom>
          <a:solidFill>
            <a:schemeClr val="bg2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entury Schoolbook" pitchFamily="18" charset="0"/>
              </a:rPr>
              <a:t>Произведения: «Герой нашего времени», «Бородино», «Демон</a:t>
            </a:r>
            <a:r>
              <a:rPr lang="ru-RU" b="1" i="1" dirty="0" smtClean="0">
                <a:solidFill>
                  <a:srgbClr val="C00000"/>
                </a:solidFill>
                <a:latin typeface="Century Schoolbook" pitchFamily="18" charset="0"/>
              </a:rPr>
              <a:t>»</a:t>
            </a:r>
          </a:p>
          <a:p>
            <a:pPr algn="ctr"/>
            <a:endParaRPr lang="ru-RU" b="1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1386</Words>
  <Application>Microsoft Office PowerPoint</Application>
  <PresentationFormat>Экран (4:3)</PresentationFormat>
  <Paragraphs>175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Искусство - божество и счастье наших дней…</vt:lpstr>
      <vt:lpstr>Основные черты русской культуры в первой половине XIX в.</vt:lpstr>
      <vt:lpstr>Образование</vt:lpstr>
      <vt:lpstr>Учебные округа и университеты</vt:lpstr>
      <vt:lpstr>Литература. Особенности русской литературы ½ XIX в.</vt:lpstr>
      <vt:lpstr>Литература. Литературные стили.</vt:lpstr>
      <vt:lpstr>Литература. Романтизм.</vt:lpstr>
      <vt:lpstr>Презентация PowerPoint</vt:lpstr>
      <vt:lpstr>М.Ю.Лермонтов (1814-1841 гг.)</vt:lpstr>
      <vt:lpstr>Презентация PowerPoint</vt:lpstr>
      <vt:lpstr>Переход к реализму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Живопись  1/2 XIХ века</vt:lpstr>
      <vt:lpstr>Живопись  1/2 XIХ века</vt:lpstr>
      <vt:lpstr>Живопись  1/2 XIХ века</vt:lpstr>
      <vt:lpstr>Живопись  1/2 XIХ века</vt:lpstr>
      <vt:lpstr>Живопись  1/2 XIХ века</vt:lpstr>
      <vt:lpstr>Живопись  1/2 XIХ века</vt:lpstr>
      <vt:lpstr>Скульптура 1/2 XIХ века</vt:lpstr>
      <vt:lpstr>Презентация PowerPoint</vt:lpstr>
      <vt:lpstr>Презентация PowerPoint</vt:lpstr>
      <vt:lpstr>В это время создавались монументальные ансамбли Петербурга: </vt:lpstr>
      <vt:lpstr>Архитектура</vt:lpstr>
      <vt:lpstr>Архитектура</vt:lpstr>
      <vt:lpstr>Архитектура</vt:lpstr>
      <vt:lpstr>Архитектура</vt:lpstr>
      <vt:lpstr>Театр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России в первой половине XIX века.</dc:title>
  <dc:creator>Ральникова</dc:creator>
  <cp:lastModifiedBy>Ральникова</cp:lastModifiedBy>
  <cp:revision>32</cp:revision>
  <dcterms:created xsi:type="dcterms:W3CDTF">2018-11-30T14:17:38Z</dcterms:created>
  <dcterms:modified xsi:type="dcterms:W3CDTF">2019-09-16T07:56:38Z</dcterms:modified>
</cp:coreProperties>
</file>