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6" r:id="rId3"/>
    <p:sldId id="262" r:id="rId4"/>
    <p:sldId id="263" r:id="rId5"/>
    <p:sldId id="264" r:id="rId6"/>
    <p:sldId id="265" r:id="rId7"/>
    <p:sldId id="267" r:id="rId8"/>
    <p:sldId id="274" r:id="rId9"/>
    <p:sldId id="268" r:id="rId10"/>
    <p:sldId id="269" r:id="rId11"/>
    <p:sldId id="270" r:id="rId12"/>
    <p:sldId id="272" r:id="rId13"/>
    <p:sldId id="271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45CC97-D903-4BD0-BA5C-94EA89A71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980661"/>
            <a:ext cx="8361229" cy="2906019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Составное  глагольное сказуемое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D82A7D1-122F-4D5F-BA33-27CB3B6A2C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8 класс</a:t>
            </a:r>
          </a:p>
        </p:txBody>
      </p:sp>
    </p:spTree>
    <p:extLst>
      <p:ext uri="{BB962C8B-B14F-4D97-AF65-F5344CB8AC3E}">
        <p14:creationId xmlns:p14="http://schemas.microsoft.com/office/powerpoint/2010/main" val="406983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2234C-21CB-4864-8DE1-976FB3D9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Проверьте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A028B-B896-4DA9-B478-76BCE1ADA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u="sng" dirty="0"/>
              <a:t>Неправда</a:t>
            </a:r>
            <a:r>
              <a:rPr lang="ru-RU" sz="3600" b="1" i="1" dirty="0"/>
              <a:t> с правдою не знается,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u="sng" dirty="0"/>
              <a:t>Бесчестье</a:t>
            </a:r>
            <a:r>
              <a:rPr lang="ru-RU" sz="3600" b="1" i="1" dirty="0"/>
              <a:t> с честностью не дружит,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u="sng" dirty="0"/>
              <a:t>Бездушье </a:t>
            </a:r>
            <a:r>
              <a:rPr lang="ru-RU" sz="3600" b="1" i="1" dirty="0"/>
              <a:t>вовсе не стесняется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/>
              <a:t>Признаться, что </a:t>
            </a:r>
            <a:r>
              <a:rPr lang="ru-RU" sz="3600" b="1" i="1" u="sng" dirty="0"/>
              <a:t>оно</a:t>
            </a:r>
            <a:r>
              <a:rPr lang="ru-RU" sz="3600" b="1" i="1" dirty="0"/>
              <a:t> бездушье.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947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2234C-21CB-4864-8DE1-976FB3D9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Вид сказуемого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A028B-B896-4DA9-B478-76BCE1ADA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dirty="0"/>
              <a:t>не знается  - </a:t>
            </a:r>
            <a:r>
              <a:rPr lang="ru-RU" sz="3600" b="1" i="1" dirty="0" err="1"/>
              <a:t>п.г</a:t>
            </a:r>
            <a:r>
              <a:rPr lang="ru-RU" sz="3600" b="1" i="1" dirty="0"/>
              <a:t>.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/>
              <a:t>не дружит  - </a:t>
            </a:r>
            <a:r>
              <a:rPr lang="ru-RU" sz="3600" b="1" i="1" dirty="0" err="1"/>
              <a:t>п.г</a:t>
            </a:r>
            <a:r>
              <a:rPr lang="ru-RU" sz="3600" b="1" i="1" dirty="0"/>
              <a:t>.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/>
              <a:t>не стесняется</a:t>
            </a:r>
            <a:r>
              <a:rPr lang="ru-RU" sz="3600" b="1" dirty="0"/>
              <a:t> п</a:t>
            </a:r>
            <a:r>
              <a:rPr lang="ru-RU" sz="3600" b="1" i="1" dirty="0"/>
              <a:t>ризнаться- </a:t>
            </a:r>
            <a:r>
              <a:rPr lang="ru-RU" sz="3600" b="1" i="1" dirty="0" err="1"/>
              <a:t>с.г</a:t>
            </a:r>
            <a:r>
              <a:rPr lang="ru-RU" sz="3600" b="1" i="1" dirty="0"/>
              <a:t>. </a:t>
            </a:r>
          </a:p>
          <a:p>
            <a:pPr marL="0" indent="0">
              <a:buNone/>
            </a:pPr>
            <a:r>
              <a:rPr lang="ru-RU" sz="3600" b="1" i="1" dirty="0"/>
              <a:t>бездушье- </a:t>
            </a:r>
            <a:r>
              <a:rPr lang="ru-RU" sz="3600" b="1" i="1" dirty="0" err="1"/>
              <a:t>с.и</a:t>
            </a:r>
            <a:r>
              <a:rPr lang="ru-RU" sz="3600" b="1" i="1" dirty="0"/>
              <a:t>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038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76AA0-560F-4D64-BA63-5AEDEB84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600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Выпишите номера предложений, в которых есть составное глагольное   сказуемое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C1104-D0FC-4E59-BFB4-033421E67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54557"/>
          </a:xfrm>
        </p:spPr>
        <p:txBody>
          <a:bodyPr>
            <a:normAutofit lnSpcReduction="10000"/>
          </a:bodyPr>
          <a:lstStyle/>
          <a:p>
            <a:r>
              <a:rPr lang="ru-RU" sz="2400" b="1" dirty="0"/>
              <a:t>(1)Многие считают понятие чести устарелым, несовременным, в том смысле, что оно нынче неприменимо – не те условия. (2)Для одних это связано с такими действиями, как дуэль: мол, чем иначе можно защитить свою честь от оскорблений? (3)Другие считают: честь сегодня заменена более высоким понятием – принципиальность. (4)Вместо человека чести – человек принципов…</a:t>
            </a:r>
          </a:p>
          <a:p>
            <a:r>
              <a:rPr lang="ru-RU" sz="2400" b="1" dirty="0"/>
              <a:t>(5)Как может устареть чувство чести, чувство собственного достоинства, сугубо личное нравственное чувство? (6)Как может устареть понятие чести, которая даётся человеку однажды, вместе с именем, и которую нельзя ни возместить, ни исправить, которую можно только беречь?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607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176AA0-560F-4D64-BA63-5AEDEB84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6002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Проверьте! 2, 5, 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C1104-D0FC-4E59-BFB4-033421E67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435" y="1762539"/>
            <a:ext cx="9846365" cy="4678017"/>
          </a:xfrm>
        </p:spPr>
        <p:txBody>
          <a:bodyPr>
            <a:normAutofit/>
          </a:bodyPr>
          <a:lstStyle/>
          <a:p>
            <a:r>
              <a:rPr lang="ru-RU" sz="2400" b="1" dirty="0"/>
              <a:t>(1)Многие считают понятие чести устарелым, несовременным, в том смысле, что оно нынче неприменимо – не те условия. (2)Для одних это связано с такими действиями, как дуэль: мол, чем иначе </a:t>
            </a:r>
            <a:r>
              <a:rPr lang="ru-RU" sz="2400" b="1" dirty="0">
                <a:solidFill>
                  <a:srgbClr val="FF0000"/>
                </a:solidFill>
              </a:rPr>
              <a:t>можно защитить </a:t>
            </a:r>
            <a:r>
              <a:rPr lang="ru-RU" sz="2400" b="1" dirty="0"/>
              <a:t>свою честь от оскорблений? (3)Другие считают: честь сегодня заменена более высоким понятием – принципиальность. (4)Вместо человека чести – человек принципов…</a:t>
            </a:r>
          </a:p>
          <a:p>
            <a:r>
              <a:rPr lang="ru-RU" sz="2400" b="1" dirty="0"/>
              <a:t>(5)Как </a:t>
            </a:r>
            <a:r>
              <a:rPr lang="ru-RU" sz="2400" b="1" dirty="0">
                <a:solidFill>
                  <a:srgbClr val="FF0000"/>
                </a:solidFill>
              </a:rPr>
              <a:t>может устареть </a:t>
            </a:r>
            <a:r>
              <a:rPr lang="ru-RU" sz="2400" b="1" dirty="0"/>
              <a:t>чувство чести, чувство собственного достоинства, сугубо личное нравственное чувство? (6)Как </a:t>
            </a:r>
            <a:r>
              <a:rPr lang="ru-RU" sz="2400" b="1" dirty="0">
                <a:solidFill>
                  <a:srgbClr val="FF0000"/>
                </a:solidFill>
              </a:rPr>
              <a:t>может устареть</a:t>
            </a:r>
            <a:r>
              <a:rPr lang="ru-RU" sz="2400" b="1" dirty="0"/>
              <a:t> понятие чести, которая даётся человеку однажды, вместе с именем, и которую </a:t>
            </a:r>
            <a:r>
              <a:rPr lang="ru-RU" sz="2400" b="1" dirty="0">
                <a:solidFill>
                  <a:srgbClr val="FF0000"/>
                </a:solidFill>
              </a:rPr>
              <a:t>нельзя ни возместить, ни исправить</a:t>
            </a:r>
            <a:r>
              <a:rPr lang="ru-RU" sz="2400" b="1" dirty="0"/>
              <a:t>, которую </a:t>
            </a:r>
            <a:r>
              <a:rPr lang="ru-RU" sz="2400" b="1" dirty="0">
                <a:solidFill>
                  <a:srgbClr val="FF0000"/>
                </a:solidFill>
              </a:rPr>
              <a:t>можно </a:t>
            </a:r>
            <a:r>
              <a:rPr lang="ru-RU" sz="2400" b="1" dirty="0"/>
              <a:t>только </a:t>
            </a:r>
            <a:r>
              <a:rPr lang="ru-RU" sz="2400" b="1" dirty="0">
                <a:solidFill>
                  <a:srgbClr val="FF0000"/>
                </a:solidFill>
              </a:rPr>
              <a:t>беречь</a:t>
            </a:r>
            <a:r>
              <a:rPr lang="ru-RU" sz="2400" b="1" dirty="0"/>
              <a:t>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295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215C5-CDE6-4012-9ACD-FEACD338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Итоги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67BC6E-FF8B-4A0D-AAA1-D72D1B96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/>
              <a:t>Какие виды сказуемого </a:t>
            </a:r>
            <a:r>
              <a:rPr lang="ru-RU" sz="3600" dirty="0"/>
              <a:t>вы знаете?</a:t>
            </a:r>
          </a:p>
          <a:p>
            <a:r>
              <a:rPr lang="ru-RU" sz="3600" dirty="0"/>
              <a:t>Как образуется составное глагольное сказуемое?</a:t>
            </a:r>
          </a:p>
          <a:p>
            <a:r>
              <a:rPr lang="ru-RU" sz="3600" dirty="0"/>
              <a:t>Что может выступать в роли вспомогательного слова?</a:t>
            </a:r>
          </a:p>
        </p:txBody>
      </p:sp>
    </p:spTree>
    <p:extLst>
      <p:ext uri="{BB962C8B-B14F-4D97-AF65-F5344CB8AC3E}">
        <p14:creationId xmlns:p14="http://schemas.microsoft.com/office/powerpoint/2010/main" val="249513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10297F-6059-43C3-81B3-AC8D60A3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Задачи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E8EEF8-C3D8-4A8A-BAE2-362E9877D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Повторить виды сказуемого</a:t>
            </a:r>
          </a:p>
          <a:p>
            <a:r>
              <a:rPr lang="ru-RU" sz="2400" b="1" dirty="0"/>
              <a:t>Познакомиться со строением составного глагольного сказуемого</a:t>
            </a:r>
          </a:p>
          <a:p>
            <a:r>
              <a:rPr lang="ru-RU" sz="2400" b="1" dirty="0"/>
              <a:t>Узнать, чем может быть выражено вспомогательное слово в составном глагольном сказуемом</a:t>
            </a:r>
          </a:p>
          <a:p>
            <a:r>
              <a:rPr lang="ru-RU" sz="2400" b="1" dirty="0"/>
              <a:t>Тренироваться в определении </a:t>
            </a:r>
            <a:r>
              <a:rPr lang="ru-RU" sz="2400" b="1"/>
              <a:t>вида сказуемого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3716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D61A01-08E0-4F61-9A00-12F42EBFB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Сказуемое и его типы</a:t>
            </a:r>
          </a:p>
        </p:txBody>
      </p:sp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id="{1EC63FDD-0F7F-4800-B875-0659FD1CF1CD}"/>
              </a:ext>
            </a:extLst>
          </p:cNvPr>
          <p:cNvSpPr/>
          <p:nvPr/>
        </p:nvSpPr>
        <p:spPr>
          <a:xfrm>
            <a:off x="2378075" y="2060576"/>
            <a:ext cx="3213100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Простое глагольное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C582E2-FCFD-472E-9EB5-EB1D10780D1A}"/>
              </a:ext>
            </a:extLst>
          </p:cNvPr>
          <p:cNvSpPr/>
          <p:nvPr/>
        </p:nvSpPr>
        <p:spPr>
          <a:xfrm>
            <a:off x="5232400" y="3924301"/>
            <a:ext cx="2012950" cy="638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</a:rPr>
              <a:t>глагольное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2D89C13-311C-46DC-8663-764CB0F2A0DA}"/>
              </a:ext>
            </a:extLst>
          </p:cNvPr>
          <p:cNvSpPr/>
          <p:nvPr/>
        </p:nvSpPr>
        <p:spPr>
          <a:xfrm>
            <a:off x="7878763" y="3924301"/>
            <a:ext cx="1962150" cy="638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</a:rPr>
              <a:t>именное</a:t>
            </a:r>
          </a:p>
        </p:txBody>
      </p:sp>
      <p:sp>
        <p:nvSpPr>
          <p:cNvPr id="7" name="Скругленный прямоугольник 6">
            <a:extLst>
              <a:ext uri="{FF2B5EF4-FFF2-40B4-BE49-F238E27FC236}">
                <a16:creationId xmlns:a16="http://schemas.microsoft.com/office/drawing/2014/main" id="{58997F1F-1191-4ACA-A9AC-BEB384E4410C}"/>
              </a:ext>
            </a:extLst>
          </p:cNvPr>
          <p:cNvSpPr/>
          <p:nvPr/>
        </p:nvSpPr>
        <p:spPr>
          <a:xfrm>
            <a:off x="6275388" y="2060576"/>
            <a:ext cx="3205162" cy="7207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C00000"/>
                </a:solidFill>
              </a:rPr>
              <a:t>Составное </a:t>
            </a:r>
          </a:p>
        </p:txBody>
      </p:sp>
      <p:sp>
        <p:nvSpPr>
          <p:cNvPr id="8" name="Стрелка вниз 7">
            <a:extLst>
              <a:ext uri="{FF2B5EF4-FFF2-40B4-BE49-F238E27FC236}">
                <a16:creationId xmlns:a16="http://schemas.microsoft.com/office/drawing/2014/main" id="{0961234B-1904-42AA-A8A6-A7ACE7C4CC22}"/>
              </a:ext>
            </a:extLst>
          </p:cNvPr>
          <p:cNvSpPr/>
          <p:nvPr/>
        </p:nvSpPr>
        <p:spPr>
          <a:xfrm rot="3838687">
            <a:off x="4805363" y="890588"/>
            <a:ext cx="409575" cy="146050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9" name="Стрелка вниз 8">
            <a:extLst>
              <a:ext uri="{FF2B5EF4-FFF2-40B4-BE49-F238E27FC236}">
                <a16:creationId xmlns:a16="http://schemas.microsoft.com/office/drawing/2014/main" id="{9AD599B3-9C46-4D80-A253-3690564920C3}"/>
              </a:ext>
            </a:extLst>
          </p:cNvPr>
          <p:cNvSpPr/>
          <p:nvPr/>
        </p:nvSpPr>
        <p:spPr>
          <a:xfrm rot="17821822">
            <a:off x="6611938" y="955676"/>
            <a:ext cx="411163" cy="1363662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0" name="Стрелка вниз 9">
            <a:extLst>
              <a:ext uri="{FF2B5EF4-FFF2-40B4-BE49-F238E27FC236}">
                <a16:creationId xmlns:a16="http://schemas.microsoft.com/office/drawing/2014/main" id="{E238111B-DCD3-4010-AD9F-D6A83087C25E}"/>
              </a:ext>
            </a:extLst>
          </p:cNvPr>
          <p:cNvSpPr/>
          <p:nvPr/>
        </p:nvSpPr>
        <p:spPr>
          <a:xfrm rot="2952852" flipH="1">
            <a:off x="7035006" y="2683669"/>
            <a:ext cx="420688" cy="1308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1A9C6710-21DB-4BD8-9D5D-808DEAAED9DB}"/>
              </a:ext>
            </a:extLst>
          </p:cNvPr>
          <p:cNvSpPr/>
          <p:nvPr/>
        </p:nvSpPr>
        <p:spPr>
          <a:xfrm rot="18978929">
            <a:off x="8293100" y="2736850"/>
            <a:ext cx="388938" cy="1284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72AF18F2-EE42-415F-945C-D638EAD448B9}"/>
              </a:ext>
            </a:extLst>
          </p:cNvPr>
          <p:cNvSpPr/>
          <p:nvPr/>
        </p:nvSpPr>
        <p:spPr>
          <a:xfrm>
            <a:off x="2378076" y="3455989"/>
            <a:ext cx="2632075" cy="10445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300" dirty="0"/>
              <a:t>Мама </a:t>
            </a:r>
            <a:r>
              <a:rPr lang="ru-RU" sz="2300" dirty="0">
                <a:solidFill>
                  <a:srgbClr val="FF0000"/>
                </a:solidFill>
              </a:rPr>
              <a:t>мыла</a:t>
            </a:r>
            <a:r>
              <a:rPr lang="ru-RU" sz="2300" dirty="0"/>
              <a:t> раму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BD947DED-AE8E-4638-9CB5-59BFABD908E1}"/>
              </a:ext>
            </a:extLst>
          </p:cNvPr>
          <p:cNvSpPr/>
          <p:nvPr/>
        </p:nvSpPr>
        <p:spPr>
          <a:xfrm>
            <a:off x="4151313" y="5084763"/>
            <a:ext cx="2881312" cy="1130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/>
              <a:t>Ученик </a:t>
            </a:r>
            <a:r>
              <a:rPr lang="ru-RU" sz="2000" dirty="0">
                <a:solidFill>
                  <a:srgbClr val="FF0000"/>
                </a:solidFill>
              </a:rPr>
              <a:t>начал читать</a:t>
            </a:r>
            <a:r>
              <a:rPr lang="ru-RU" sz="2000" dirty="0"/>
              <a:t> книгу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4C86C599-73B2-4FEA-AD83-D1CC5381D0E1}"/>
              </a:ext>
            </a:extLst>
          </p:cNvPr>
          <p:cNvSpPr/>
          <p:nvPr/>
        </p:nvSpPr>
        <p:spPr>
          <a:xfrm>
            <a:off x="7319963" y="5084763"/>
            <a:ext cx="2736850" cy="1130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000" dirty="0"/>
              <a:t>Мой друг </a:t>
            </a:r>
            <a:r>
              <a:rPr lang="ru-RU" sz="2000" dirty="0">
                <a:solidFill>
                  <a:srgbClr val="FF0000"/>
                </a:solidFill>
              </a:rPr>
              <a:t>стал студентом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6D8A2-E36D-48CE-A1E3-A7AFE3D5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Найдите   сказуемое,</a:t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 определите его вид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48D14-E669-49F3-BD74-AF6F677B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1</a:t>
            </a:r>
            <a:r>
              <a:rPr lang="ru-RU" dirty="0"/>
              <a:t>. </a:t>
            </a:r>
            <a:r>
              <a:rPr lang="ru-RU" sz="3200" b="1" dirty="0"/>
              <a:t>Учитель объявил тему урока</a:t>
            </a:r>
          </a:p>
          <a:p>
            <a:r>
              <a:rPr lang="ru-RU" sz="3200" b="1" dirty="0"/>
              <a:t>2.Золотые тучи словно стрелы на небе</a:t>
            </a:r>
          </a:p>
          <a:p>
            <a:r>
              <a:rPr lang="ru-RU" sz="3200" b="1" dirty="0"/>
              <a:t>3.На уроке ученик считал ворон</a:t>
            </a:r>
          </a:p>
          <a:p>
            <a:r>
              <a:rPr lang="ru-RU" sz="3200" b="1" dirty="0"/>
              <a:t>4.Мы продолжаем работать молча</a:t>
            </a:r>
          </a:p>
          <a:p>
            <a:r>
              <a:rPr lang="ru-RU" sz="3200" b="1" dirty="0"/>
              <a:t>5.Завтра наш класс будет играть в волейбол</a:t>
            </a:r>
          </a:p>
        </p:txBody>
      </p:sp>
    </p:spTree>
    <p:extLst>
      <p:ext uri="{BB962C8B-B14F-4D97-AF65-F5344CB8AC3E}">
        <p14:creationId xmlns:p14="http://schemas.microsoft.com/office/powerpoint/2010/main" val="166084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96D8A2-E36D-48CE-A1E3-A7AFE3D5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Проверьте!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48D14-E669-49F3-BD74-AF6F677BA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1.</a:t>
            </a:r>
            <a:r>
              <a:rPr lang="ru-RU" dirty="0"/>
              <a:t> </a:t>
            </a:r>
            <a:r>
              <a:rPr lang="ru-RU" sz="3200" b="1" dirty="0"/>
              <a:t>Объявил –</a:t>
            </a:r>
            <a:r>
              <a:rPr lang="ru-RU" sz="3200" b="1" dirty="0">
                <a:solidFill>
                  <a:srgbClr val="FF0000"/>
                </a:solidFill>
              </a:rPr>
              <a:t>простое глагольное</a:t>
            </a:r>
          </a:p>
          <a:p>
            <a:r>
              <a:rPr lang="ru-RU" sz="3200" b="1" dirty="0"/>
              <a:t>2.Словно стрелы- </a:t>
            </a:r>
            <a:r>
              <a:rPr lang="ru-RU" sz="3200" b="1" dirty="0">
                <a:solidFill>
                  <a:srgbClr val="FF0000"/>
                </a:solidFill>
              </a:rPr>
              <a:t>составное именное</a:t>
            </a:r>
          </a:p>
          <a:p>
            <a:r>
              <a:rPr lang="ru-RU" sz="3200" b="1" dirty="0"/>
              <a:t>3.Считал ворон- </a:t>
            </a:r>
            <a:r>
              <a:rPr lang="ru-RU" sz="3200" b="1" dirty="0">
                <a:solidFill>
                  <a:srgbClr val="FF0000"/>
                </a:solidFill>
              </a:rPr>
              <a:t>простое глагольное</a:t>
            </a:r>
          </a:p>
          <a:p>
            <a:r>
              <a:rPr lang="ru-RU" sz="3200" b="1" dirty="0"/>
              <a:t>4.Продолжаем работать – </a:t>
            </a:r>
            <a:r>
              <a:rPr lang="ru-RU" sz="3200" b="1" dirty="0">
                <a:solidFill>
                  <a:srgbClr val="FF0000"/>
                </a:solidFill>
              </a:rPr>
              <a:t>составное глагольное</a:t>
            </a:r>
          </a:p>
          <a:p>
            <a:r>
              <a:rPr lang="ru-RU" sz="3200" b="1" dirty="0"/>
              <a:t>5.Будет играть- </a:t>
            </a:r>
            <a:r>
              <a:rPr lang="ru-RU" sz="3200" b="1" dirty="0">
                <a:solidFill>
                  <a:srgbClr val="FF0000"/>
                </a:solidFill>
              </a:rPr>
              <a:t>простое глагольное</a:t>
            </a:r>
          </a:p>
        </p:txBody>
      </p:sp>
    </p:spTree>
    <p:extLst>
      <p:ext uri="{BB962C8B-B14F-4D97-AF65-F5344CB8AC3E}">
        <p14:creationId xmlns:p14="http://schemas.microsoft.com/office/powerpoint/2010/main" val="134217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6CAC3-473B-4C45-8F8C-BAE02F021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Составное глагольное сказуемое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528A36-711E-47C4-9962-1FFE74C88C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Вспомогательное слово +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B09148-3E7B-410B-A90F-E479BF35F5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Начал                    </a:t>
            </a:r>
            <a:r>
              <a:rPr lang="ru-RU" sz="3600" dirty="0">
                <a:solidFill>
                  <a:srgbClr val="FF0000"/>
                </a:solidFill>
              </a:rPr>
              <a:t>+</a:t>
            </a:r>
          </a:p>
          <a:p>
            <a:r>
              <a:rPr lang="ru-RU" sz="3600" dirty="0"/>
              <a:t>Хочу                       </a:t>
            </a:r>
            <a:r>
              <a:rPr lang="ru-RU" sz="3600" dirty="0">
                <a:solidFill>
                  <a:srgbClr val="FF0000"/>
                </a:solidFill>
              </a:rPr>
              <a:t>+</a:t>
            </a:r>
          </a:p>
          <a:p>
            <a:r>
              <a:rPr lang="ru-RU" sz="3600" dirty="0"/>
              <a:t>Продолжим           </a:t>
            </a:r>
            <a:r>
              <a:rPr lang="ru-RU" sz="3600" dirty="0">
                <a:solidFill>
                  <a:srgbClr val="FF0000"/>
                </a:solidFill>
              </a:rPr>
              <a:t>+</a:t>
            </a:r>
          </a:p>
          <a:p>
            <a:r>
              <a:rPr lang="ru-RU" sz="3600" dirty="0"/>
              <a:t>Рад                         </a:t>
            </a:r>
            <a:r>
              <a:rPr lang="ru-RU" sz="36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A9F5464-D77B-42AC-B07A-B5170DBE1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неопределённая форма глагола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576E304-4FE5-4D04-BCAC-880D34F29D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/>
              <a:t>рисовать</a:t>
            </a:r>
          </a:p>
          <a:p>
            <a:r>
              <a:rPr lang="ru-RU" sz="3600" dirty="0"/>
              <a:t>научиться</a:t>
            </a:r>
          </a:p>
          <a:p>
            <a:r>
              <a:rPr lang="ru-RU" sz="3600" dirty="0"/>
              <a:t>изучать</a:t>
            </a:r>
          </a:p>
          <a:p>
            <a:r>
              <a:rPr lang="ru-RU" sz="3600" dirty="0"/>
              <a:t>помочь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12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1324F-840E-41DB-86F4-F1787EB5E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Вспомогательное слово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C64AE9-66BA-4294-AEFD-BA27F28F3A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283784"/>
              </p:ext>
            </p:extLst>
          </p:nvPr>
        </p:nvGraphicFramePr>
        <p:xfrm>
          <a:off x="1417983" y="2286000"/>
          <a:ext cx="9554817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3043">
                  <a:extLst>
                    <a:ext uri="{9D8B030D-6E8A-4147-A177-3AD203B41FA5}">
                      <a16:colId xmlns:a16="http://schemas.microsoft.com/office/drawing/2014/main" val="4096065292"/>
                    </a:ext>
                  </a:extLst>
                </a:gridCol>
                <a:gridCol w="3041374">
                  <a:extLst>
                    <a:ext uri="{9D8B030D-6E8A-4147-A177-3AD203B41FA5}">
                      <a16:colId xmlns:a16="http://schemas.microsoft.com/office/drawing/2014/main" val="1874400969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8319928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Вспомогательный глагол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Краткое прилагательное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Категория состояния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73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начать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стать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кончить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продолжить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хотеть 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желать</a:t>
                      </a:r>
                    </a:p>
                    <a:p>
                      <a:pPr algn="ctr" eaLnBrk="1" hangingPunct="1">
                        <a:defRPr/>
                      </a:pPr>
                      <a:r>
                        <a:rPr lang="ru-RU" sz="2800" b="1" dirty="0">
                          <a:solidFill>
                            <a:schemeClr val="tx1"/>
                          </a:solidFill>
                        </a:rPr>
                        <a:t>мочь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готов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 способен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 должен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 намерен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рад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надо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нужно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необходимо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можно</a:t>
                      </a:r>
                    </a:p>
                    <a:p>
                      <a:pPr algn="ctr"/>
                      <a:r>
                        <a:rPr lang="ru-RU" sz="2800" b="1" i="0" dirty="0">
                          <a:solidFill>
                            <a:schemeClr val="tx1"/>
                          </a:solidFill>
                        </a:rPr>
                        <a:t>нельзя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869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27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6C5FD-CC07-445D-8077-17DC1F54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Добавьте вспомогательное слово, чтобы сказуемое стало составным глагольным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C6F202-DBD9-4B91-8792-078FE1BD63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200" dirty="0"/>
              <a:t>Ученик читал книгу </a:t>
            </a:r>
            <a:r>
              <a:rPr lang="ru-RU" sz="3200" dirty="0">
                <a:solidFill>
                  <a:srgbClr val="FF0000"/>
                </a:solidFill>
              </a:rPr>
              <a:t>(+ </a:t>
            </a:r>
            <a:r>
              <a:rPr lang="ru-RU" sz="3200" dirty="0" err="1">
                <a:solidFill>
                  <a:srgbClr val="FF0000"/>
                </a:solidFill>
              </a:rPr>
              <a:t>вспомог</a:t>
            </a:r>
            <a:r>
              <a:rPr lang="ru-RU" sz="3200" dirty="0">
                <a:solidFill>
                  <a:srgbClr val="FF0000"/>
                </a:solidFill>
              </a:rPr>
              <a:t>. глагол)</a:t>
            </a:r>
          </a:p>
          <a:p>
            <a:r>
              <a:rPr lang="ru-RU" sz="3200" dirty="0"/>
              <a:t>Я стараюсь </a:t>
            </a:r>
            <a:r>
              <a:rPr lang="ru-RU" sz="3200" dirty="0">
                <a:solidFill>
                  <a:srgbClr val="FF0000"/>
                </a:solidFill>
              </a:rPr>
              <a:t>(+ краткое </a:t>
            </a:r>
            <a:r>
              <a:rPr lang="ru-RU" sz="3200" dirty="0" err="1">
                <a:solidFill>
                  <a:srgbClr val="FF0000"/>
                </a:solidFill>
              </a:rPr>
              <a:t>прилагат</a:t>
            </a:r>
            <a:r>
              <a:rPr lang="ru-RU" sz="3200" dirty="0">
                <a:solidFill>
                  <a:srgbClr val="FF0000"/>
                </a:solidFill>
              </a:rPr>
              <a:t>.)</a:t>
            </a:r>
          </a:p>
          <a:p>
            <a:r>
              <a:rPr lang="ru-RU" sz="3200" dirty="0"/>
              <a:t>Читайте книги</a:t>
            </a:r>
            <a:r>
              <a:rPr lang="ru-RU" sz="3200" dirty="0">
                <a:solidFill>
                  <a:srgbClr val="FF0000"/>
                </a:solidFill>
              </a:rPr>
              <a:t>!  (+ категория состояния)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D3CEC5-50A4-46E3-92F7-8BA2C5460E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Ученик начал читать книгу</a:t>
            </a:r>
          </a:p>
          <a:p>
            <a:r>
              <a:rPr lang="ru-RU" sz="3200" dirty="0"/>
              <a:t>Я рад стараться</a:t>
            </a:r>
          </a:p>
          <a:p>
            <a:endParaRPr lang="ru-RU" sz="3200" dirty="0"/>
          </a:p>
          <a:p>
            <a:r>
              <a:rPr lang="ru-RU" sz="3200" dirty="0"/>
              <a:t>Нужно читать книги! </a:t>
            </a:r>
          </a:p>
        </p:txBody>
      </p:sp>
    </p:spTree>
    <p:extLst>
      <p:ext uri="{BB962C8B-B14F-4D97-AF65-F5344CB8AC3E}">
        <p14:creationId xmlns:p14="http://schemas.microsoft.com/office/powerpoint/2010/main" val="132721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32234C-21CB-4864-8DE1-976FB3D99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Спишите текст, подчеркните подлежащее и сказуемое, определите вид сказуемого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A028B-B896-4DA9-B478-76BCE1ADA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b="1" i="1" dirty="0"/>
              <a:t>(Не) правда с правдою (не) знает(?)</a:t>
            </a:r>
            <a:r>
              <a:rPr lang="ru-RU" sz="3600" b="1" i="1" dirty="0" err="1"/>
              <a:t>ся</a:t>
            </a:r>
            <a:r>
              <a:rPr lang="ru-RU" sz="3600" b="1" i="1" dirty="0"/>
              <a:t>,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 err="1"/>
              <a:t>Бе</a:t>
            </a:r>
            <a:r>
              <a:rPr lang="ru-RU" sz="3600" b="1" i="1" dirty="0"/>
              <a:t>…</a:t>
            </a:r>
            <a:r>
              <a:rPr lang="ru-RU" sz="3600" b="1" i="1" dirty="0" err="1"/>
              <a:t>честье</a:t>
            </a:r>
            <a:r>
              <a:rPr lang="ru-RU" sz="3600" b="1" i="1" dirty="0"/>
              <a:t> с чес…</a:t>
            </a:r>
            <a:r>
              <a:rPr lang="ru-RU" sz="3600" b="1" i="1" dirty="0" err="1"/>
              <a:t>ностью</a:t>
            </a:r>
            <a:r>
              <a:rPr lang="ru-RU" sz="3600" b="1" i="1" dirty="0"/>
              <a:t> (не) дружит,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/>
              <a:t>Бездушье вовсе (не) стесняет(?)</a:t>
            </a:r>
            <a:r>
              <a:rPr lang="ru-RU" sz="3600" b="1" i="1" dirty="0" err="1"/>
              <a:t>ся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i="1" dirty="0" err="1"/>
              <a:t>Признат</a:t>
            </a:r>
            <a:r>
              <a:rPr lang="ru-RU" sz="3600" b="1" i="1" dirty="0"/>
              <a:t>(?)</a:t>
            </a:r>
            <a:r>
              <a:rPr lang="ru-RU" sz="3600" b="1" i="1" dirty="0" err="1"/>
              <a:t>ся</a:t>
            </a:r>
            <a:r>
              <a:rPr lang="ru-RU" sz="3600" b="1" i="1" dirty="0"/>
              <a:t>, что оно бездушье.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9523549"/>
      </p:ext>
    </p:extLst>
  </p:cSld>
  <p:clrMapOvr>
    <a:masterClrMapping/>
  </p:clrMapOvr>
</p:sld>
</file>

<file path=ppt/theme/theme1.xml><?xml version="1.0" encoding="utf-8"?>
<a:theme xmlns:a="http://schemas.openxmlformats.org/drawingml/2006/main" name="Обрезк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64</TotalTime>
  <Words>605</Words>
  <Application>Microsoft Office PowerPoint</Application>
  <PresentationFormat>Широкоэкранный</PresentationFormat>
  <Paragraphs>92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Franklin Gothic Book</vt:lpstr>
      <vt:lpstr>Обрезка</vt:lpstr>
      <vt:lpstr>Составное  глагольное сказуемое</vt:lpstr>
      <vt:lpstr>Задачи урока</vt:lpstr>
      <vt:lpstr>Сказуемое и его типы</vt:lpstr>
      <vt:lpstr>Найдите   сказуемое,  определите его вид</vt:lpstr>
      <vt:lpstr>Проверьте!</vt:lpstr>
      <vt:lpstr>Составное глагольное сказуемое</vt:lpstr>
      <vt:lpstr>Вспомогательное слово</vt:lpstr>
      <vt:lpstr>Добавьте вспомогательное слово, чтобы сказуемое стало составным глагольным</vt:lpstr>
      <vt:lpstr>Спишите текст, подчеркните подлежащее и сказуемое, определите вид сказуемого</vt:lpstr>
      <vt:lpstr>Проверьте</vt:lpstr>
      <vt:lpstr>Вид сказуемого</vt:lpstr>
      <vt:lpstr>Выпишите номера предложений, в которых есть составное глагольное   сказуемое</vt:lpstr>
      <vt:lpstr>Проверьте! 2, 5, 6</vt:lpstr>
      <vt:lpstr>Итоги урока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Простое  глагольное сказуемое</dc:title>
  <dc:creator>Наталья</dc:creator>
  <cp:lastModifiedBy>Наталья</cp:lastModifiedBy>
  <cp:revision>13</cp:revision>
  <dcterms:created xsi:type="dcterms:W3CDTF">2019-10-17T03:35:11Z</dcterms:created>
  <dcterms:modified xsi:type="dcterms:W3CDTF">2019-10-23T04:06:10Z</dcterms:modified>
</cp:coreProperties>
</file>