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9" r:id="rId2"/>
    <p:sldId id="260" r:id="rId3"/>
    <p:sldId id="261" r:id="rId4"/>
    <p:sldId id="304" r:id="rId5"/>
    <p:sldId id="303" r:id="rId6"/>
    <p:sldId id="306" r:id="rId7"/>
    <p:sldId id="307" r:id="rId8"/>
    <p:sldId id="296" r:id="rId9"/>
    <p:sldId id="309" r:id="rId10"/>
    <p:sldId id="300" r:id="rId11"/>
    <p:sldId id="310" r:id="rId12"/>
    <p:sldId id="339" r:id="rId13"/>
    <p:sldId id="340" r:id="rId14"/>
    <p:sldId id="341" r:id="rId15"/>
    <p:sldId id="313" r:id="rId16"/>
    <p:sldId id="342" r:id="rId17"/>
    <p:sldId id="314" r:id="rId18"/>
    <p:sldId id="269" r:id="rId19"/>
    <p:sldId id="316" r:id="rId20"/>
    <p:sldId id="317" r:id="rId21"/>
    <p:sldId id="326" r:id="rId22"/>
    <p:sldId id="343" r:id="rId23"/>
    <p:sldId id="325" r:id="rId24"/>
    <p:sldId id="328" r:id="rId25"/>
    <p:sldId id="345" r:id="rId26"/>
    <p:sldId id="273" r:id="rId27"/>
    <p:sldId id="289" r:id="rId28"/>
    <p:sldId id="278" r:id="rId29"/>
    <p:sldId id="279" r:id="rId30"/>
    <p:sldId id="280" r:id="rId31"/>
    <p:sldId id="281" r:id="rId32"/>
    <p:sldId id="292" r:id="rId33"/>
    <p:sldId id="283" r:id="rId34"/>
    <p:sldId id="282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0033CC"/>
    <a:srgbClr val="808000"/>
    <a:srgbClr val="00FFCC"/>
    <a:srgbClr val="000099"/>
    <a:srgbClr val="6699FF"/>
    <a:srgbClr val="CC0000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507" autoAdjust="0"/>
    <p:restoredTop sz="94660"/>
  </p:normalViewPr>
  <p:slideViewPr>
    <p:cSldViewPr>
      <p:cViewPr>
        <p:scale>
          <a:sx n="91" d="100"/>
          <a:sy n="91" d="100"/>
        </p:scale>
        <p:origin x="264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C6C2-D9F6-4EAC-A237-AFBC9F040BE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7C9F3-0FD4-4700-8C20-55121A111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286AF-7DC2-4A6B-9F66-6679EE5F8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028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DEB29-B192-4A4F-80D3-65BF45C0C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40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DFED-8544-4450-ACC7-D59ADE3F0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2128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F39E6-5002-4C38-8AE4-3B9E6C28D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7928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62033-5525-4B8C-8835-56AD0500F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7293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F55CC-85D1-49FE-AC0B-4EA761465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804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72BF-B229-412E-8276-4F708B5CD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306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371E8-1B98-49FA-9FA5-3BD52A5C6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111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E6B88-5C8E-42FF-80A3-3372214F2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894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64493-B17F-435C-B49F-F7905656F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440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04B28-A16F-400E-BBE4-5EA0E3C50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020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8B364-E05D-4E21-8DBD-A1D6E3478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200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595A-B590-45F2-B29D-CCB897B95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599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833B3-FB6C-455E-8085-F3B623219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813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6989CD3-533E-4CF1-9BB8-C195EB95F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Dyuimovochka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otvet.mail.ru/profile/id20435483/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91;&#1088;&#1086;&#1082;%20-&#1087;&#1088;&#1077;&#1079;&#1077;&#1085;&#1090;&#1072;&#1094;&#1080;&#1103;\rucheek%20zhurchanie.mp3" TargetMode="Externa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91;&#1088;&#1086;&#1082;%20-&#1087;&#1088;&#1077;&#1079;&#1077;&#1085;&#1090;&#1072;&#1094;&#1080;&#1103;\svinya%201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\&#1056;&#1072;&#1073;&#1086;&#1095;&#1080;&#1081;%20&#1089;&#1090;&#1086;&#1083;\&#1091;&#1088;&#1086;&#1082;%20-&#1087;&#1088;&#1077;&#1079;&#1077;&#1085;&#1090;&#1072;&#1094;&#1080;&#1103;\Utro.mp3" TargetMode="External"/><Relationship Id="rId1" Type="http://schemas.openxmlformats.org/officeDocument/2006/relationships/audio" Target="file:///C:\Documents%20and%20Settings\Admin\&#1056;&#1072;&#1073;&#1086;&#1095;&#1080;&#1081;%20&#1089;&#1090;&#1086;&#1083;\&#1091;&#1088;&#1086;&#1082;%20-&#1087;&#1088;&#1077;&#1079;&#1077;&#1085;&#1090;&#1072;&#1094;&#1080;&#1103;\090319_Tysjacha_I_Odna_Noch___Val_s_-Iogann_Shtraus-Ml..www.kidmusic.ru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8%D0%BC%D1%84%D1%8B" TargetMode="External"/><Relationship Id="rId2" Type="http://schemas.openxmlformats.org/officeDocument/2006/relationships/hyperlink" Target="https://ru.wikipedia.org/wiki/%D0%AD%D0%BE%D0%BB%D0%B8%D0%B4%D0%B0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hyperlink" Target="https://ru.wikipedia.org/wiki/%D0%A0%D0%B0%D0%BF%D1%81%D0%BE%D0%B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endParaRPr lang="ru-RU" sz="4000" smtClean="0"/>
          </a:p>
        </p:txBody>
      </p:sp>
      <p:pic>
        <p:nvPicPr>
          <p:cNvPr id="2051" name="Picture 15" descr="BasniKryl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2843">
            <a:off x="3132138" y="4868863"/>
            <a:ext cx="14176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C:\Documents and Settings\Ольга\Рабочий стол\картинки\Крылов\3128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848">
            <a:off x="4716463" y="4797425"/>
            <a:ext cx="14811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95288" y="2852668"/>
            <a:ext cx="8280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>
              <a:defRPr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                                     </a:t>
            </a:r>
          </a:p>
          <a:p>
            <a:pPr>
              <a:defRPr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                        </a:t>
            </a:r>
          </a:p>
        </p:txBody>
      </p:sp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 rot="263781">
            <a:off x="964916" y="2006324"/>
            <a:ext cx="7732712" cy="178069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Проект 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 литературе: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"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Басенное творчество от Эзопа до  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Крылова" </a:t>
            </a:r>
          </a:p>
        </p:txBody>
      </p:sp>
      <p:pic>
        <p:nvPicPr>
          <p:cNvPr id="2055" name="Picture 8" descr="krylov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BF5"/>
              </a:clrFrom>
              <a:clrTo>
                <a:srgbClr val="FAFBF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1739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Dyuimovochk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74" fill="hold"/>
                                        <p:tgtEl>
                                          <p:spTgt spid="8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5736" y="332656"/>
            <a:ext cx="5184576" cy="1420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endParaRPr lang="ru-RU" sz="20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>
          <a:xfrm>
            <a:off x="2123729" y="1556792"/>
            <a:ext cx="6408711" cy="370577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600" dirty="0" smtClean="0"/>
              <a:t>	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Основоположником басенного творчества можно по праву считать Эзопа. Древнегреческий хромой раб Эзоп жил примерно в VI веке до нашей эры (с 620 по 560 год). Эзоп славился своим остроумием,  был интересным собеседником и прекрасным рассказчиком. Это был народный мудрец, который своими короткими поучительными рассказами пытался повлиять на людей. Благодаря своему остроумию Эзоп получил свободу. Даже правители Греции прислушивались к его советам, выраженным в иносказательной форме. Такой литературный приём назвали по имени “изобретателя” - </a:t>
            </a:r>
            <a:r>
              <a:rPr lang="ru-RU" sz="18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эзоповым языком.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/>
              <a:t>      	.</a:t>
            </a:r>
            <a:r>
              <a:rPr lang="ru-RU" sz="1800" dirty="0" smtClean="0"/>
              <a:t> </a:t>
            </a:r>
          </a:p>
        </p:txBody>
      </p:sp>
      <p:pic>
        <p:nvPicPr>
          <p:cNvPr id="29699" name="Picture 3" descr="es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1701800" cy="23701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07950" y="692150"/>
            <a:ext cx="6624290" cy="6477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                   ЭЗОП</a:t>
            </a:r>
            <a:endParaRPr lang="ru-RU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68761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своих баснях под видом животных Эзоп высмеивал глупость, жадность и другие пороки людей. Многие принимали это на свой счёт. Чтобы отомстить Эзопу, обиженные им люди подложили в его котомку золотую чашу, украденную из храма. Согласно легенде, когда Эзопа схватили, его должны были либо казнить, либо он снова должен был признать себя рабом – и тогда хозяин уплатил бы штраф, а Эзоп сохранил бы жизнь. Эзоп не захотел терять свободу и выбрал смерть свободного человека.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Он сочинил более 400 басен, которые потом были переведены и перерабатывались многими баснописцами. Басни Эзопа  были не стихотворными.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Film_shot0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4292600"/>
            <a:ext cx="3384376" cy="24225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1369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темы творчества  Эзопа.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400 басен было придумано Эзопом.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Надо сказать, что во времена Эзопа басня существовала в основном в устной форме. Но сила и мудрость эзопова слова была так велика, что передавались поучительные истории в прозе из уст в уста в течение нескольких столетий. Затем они были записаны. Так появился первая книга «Эзоповых басен». Вначале их использовали в качестве школьных риторических упражнений, а затем они стали популярной литературой, читаемой многими.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простых и коротких историях баснописца живут люди, птицы, звери, насекомые, иногда даже боги. Слово, ум и мудрость Эзопа смогли создать целый мир, чтобы человечество смогло посмотреть на себя со стороны и увидеть свои пороки: корыстолюбие, глупость, хитрость, жадность, зависть. Каждая его басня – это жизненный эпизод. Перед нами свинья под корнями дуба, который дает ей пищу; сыновья крестьянина, перекапывающие виноградник в поисках клада.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Читая эзоповы басни, понимаешь мудрые истины: не делай плохого, ибо этим ты роешь яму самому себе, истинный клад – это умение работать и так далее.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Эзоп показал губительность человеческих страстей, самой опасной из которых является жадность («Женщина и курица», «Мухи», «Верблюд и Зевс», «Собака с куском мяса»). За ним следуют ложь («Лисица и крокодил», «Обманщик»), двуличность («Человек и сатир», «Собака и заяц»), глупость («Лисица и ворона»), легкомыслие («Лисица и собаки»), злонравие («Конь, бык, собака и человек»), неблагодарность («Огородник и собака»), болтливость («Лев и лягушка») и так далее.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Баснописец также иносказательно говорил, что нужно ценить то, что имеешь, а не соревноваться с сильными («Ворона и ворон», «Зевс и черепаха», «Зевс и Аполлон» 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Еще одной темой басен Эзопа являлся показ того, как следует учиться на своих ошибках «Осёл и волк», «Обезьяна и рыбаки».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Ворон и лисица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552" y="1600200"/>
            <a:ext cx="3956248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Ворон унёс кусок мяса и уселся на дерево. Лисица увидела, и захотелось ей заполучить это мясо. Стала она перед вороном и принялась его расхваливать: уж и велик он, и красив, и мог бы получше других стать царём над птицами, да и стал бы, конечно, будь у него ещё и голос. Ворону и захотелось показать ей, что есть у него голос: выпустил он мясо и закаркал. А лисица подбежала, ухватила мясо и говорит: «Эх, ворон, кабы у тебя ещё и ум был в голове, - ничего бы тебе больше не требовалось, чтобы царствовать».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31683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лена\Мои документы\Мои рисунки\ЛАФОНТЕН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869783" y="935676"/>
            <a:ext cx="2432936" cy="3080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563938" y="2205038"/>
            <a:ext cx="4786312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Жил во Франции в 17 веке при дворе короля Людовика XIV. Он понял, что басни, которые писал Эзоп, остаются важными для людей, и тоже стал сочинять и перерабатывать басни. В его баснях живет вся природа. Под видом звериного царства он, конечно, рисует человеческое тонко и метко. Басни Лафонтена написаны уже стихами. 	</a:t>
            </a:r>
          </a:p>
        </p:txBody>
      </p:sp>
      <p:pic>
        <p:nvPicPr>
          <p:cNvPr id="10245" name="Picture 6" descr="MCj041078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2604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3924300" y="908050"/>
            <a:ext cx="40100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Жан де Лафонтен</a:t>
            </a:r>
          </a:p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(1621-1695)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Басни Лафонтена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Басни Лафонтена отличаются поразительным разнообразием, ритмическим совершенством, умелым использованием архаизмов, трезвым взглядом на мир и яркой образностью. Подобно другим баснописцам, поэт часто использовал олицетворения, опираясь при этом на национальную традицию. Так, уже в средневековом "Романе о Лисе" волк воплощал алчного и вечно голодного рыцаря, лев был главой государства, лис - самым хитрым и пронырливым среди обитателей животного царства. В одной из самых своих известных басен - "Мор зверей" - Лафонтен с помощью олицетворения создал панораму всего общества: звери исповедуются в грехах, чтобы выбрать наиболее виновного и принести его в искупительную жертву богам. Лев, тигр, медведь и прочие хищники признаются в кровопролитии, насилии, вероломстве, но нести наказание за всех приходится ослу, повинному в краже пучка травы с монастырского поля. Еще одним средством обобщения поэт считал аллегорию: в программной басне-трактате "Желудок и Органы тела" он уподобляет королевскую власть желудку - прожорливому, но необходимому для нормальной жизни тела, а в басне "Дровосек и Смерть" показывает крестьянина, который, изнемогая под непосильным бременем налогов, барщины и солдатских постоев</a:t>
            </a:r>
            <a:r>
              <a:rPr lang="ru-RU" sz="1600" dirty="0" smtClean="0"/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же отказывается от "освобождения", ибо человек любые страдания предпочитает смерти. Особого внимания заслуживает отношение Лафонтена к "морали", которая является настолько естественным выводом из изображенной ситуации, что нередко вкладывается в уста одного из персонажей. Сам поэт утверждал, что басня должна воспитывать лишь тем, что знакомит читателя с миром. Отказ от назидания находится в явном противоречии с поучительным характером басни, который считался неотъемлемым признаком жанра со времен Эзопа.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2907957"/>
            <a:ext cx="54006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27584" y="1108114"/>
            <a:ext cx="6408712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Ворон и лисица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Дядюшка ворон, сидя на дереве,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Держал в своем клюве сыр.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Дядюшка лис, привлеченный запахом,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Повел с ним такую речь: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"Добрый день, благородный ворон!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за вид у вас! что за красота!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Право, если ваш голос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же ярок, как ваши перья,-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вы - Феникс наших дубрав!"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Ворону этого показалось мало,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Захотел он блеснуть и голосом,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Разинул клюв - и выронил сыр.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Подхватил его лис и молвил: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"Сударь, Запомните: всякий льстец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Кормится от тех, кто его слушает,-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урок вам, а урок стоит сыра".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поклялся смущенный ворон (но поздно!),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другого ему урока не понадобится.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72816"/>
            <a:ext cx="28803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251520" y="692696"/>
            <a:ext cx="3888432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92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Иван Андреевич</a:t>
            </a:r>
          </a:p>
          <a:p>
            <a:pPr algn="ctr"/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Крылов</a:t>
            </a:r>
          </a:p>
          <a:p>
            <a:pPr algn="ctr"/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(1769-1844)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219700" y="6237288"/>
            <a:ext cx="311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/>
              <a:t>Художник Карл Брюллов </a:t>
            </a:r>
          </a:p>
        </p:txBody>
      </p:sp>
      <p:pic>
        <p:nvPicPr>
          <p:cNvPr id="14341" name="Picture 6" descr="MCj040464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21388"/>
            <a:ext cx="81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lit41-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36613"/>
            <a:ext cx="3835400" cy="5184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2204864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 Крылов стал последователем Эзопа, многие сюжеты Крылов заимствовал у древнегреческого писателя.  Как и Эзоп, Крылов высмеивал пороки людей, общества, наделяя своих героев-животных, человеческими качествами, каждая басня несёт особый смысл и содержит мораль. Но Крылов стал знаменитым баснописцем, открыв новый стиль в написании басен, благодаря  отличиям от античных басен Эзопа, введённым новшествам в литературный жанр басни.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43841"/>
            <a:ext cx="54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Крылов Иван Андреевич, русский писатель, баснописец, журналист, родился 13 февраля 1769 г. в Москве в семье отставного офицера. Детские годы писателя прошли в Твери и на Урале. Правильного образования он так и не получил. Семья его жила очень бедно, еще подростком Крылов вынужден был поступить на службу в канцелярию земского суда на должность подканцеляриста. В 1782 г. Крылов переезжает в Петербург, где устраивается на работу мелким чиновником в Казенной палате.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Pictures\WH9W2NCADAWBFMCAO7VTQ8CACXTB9YCA83QLM3CA4DZPUWCADW85BFCA8DABCACAEUL43DCAJ8N9CLCALVZCG9CAO8TRJICAKPGDWNCAPXTE76CAX4ETQDCA6SL3BMCAYKWPSRCAB7F3GECA8H9ZXECAM25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5" y="3212976"/>
            <a:ext cx="18002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52525"/>
          </a:xfrm>
        </p:spPr>
        <p:txBody>
          <a:bodyPr/>
          <a:lstStyle/>
          <a:p>
            <a:pPr eaLnBrk="1" hangingPunct="1"/>
            <a:endParaRPr lang="ru-RU" sz="3200" b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81075"/>
            <a:ext cx="8135937" cy="5473700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273050" indent="-273050" eaLnBrk="1" hangingPunct="1">
              <a:lnSpc>
                <a:spcPct val="80000"/>
              </a:lnSpc>
            </a:pPr>
            <a:endParaRPr lang="ru-RU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273050" indent="-273050">
              <a:lnSpc>
                <a:spcPct val="8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Проследить развитие басенного творчества от Эзопа до Крылова;</a:t>
            </a:r>
          </a:p>
          <a:p>
            <a:pPr marL="273050" indent="-273050">
              <a:lnSpc>
                <a:spcPct val="80000"/>
              </a:lnSpc>
            </a:pPr>
            <a:endParaRPr 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3050" indent="-273050">
              <a:lnSpc>
                <a:spcPct val="8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Повысить интерес к литературе, расширить кругозор, получить навык исследовательской работы, развитие умения работать с различными источниками информации. </a:t>
            </a:r>
          </a:p>
          <a:p>
            <a:pPr marL="273050" indent="-273050">
              <a:lnSpc>
                <a:spcPct val="8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 речи, коммуникативных способностей, создание условий для самореализации каждого ученика, повышение самооценки, обогащение словаря. </a:t>
            </a:r>
          </a:p>
          <a:p>
            <a:pPr marL="273050" indent="-273050">
              <a:lnSpc>
                <a:spcPct val="8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 поэтического слуха, воспитание художественного вкуса, развитие способности полноценно воспринимать художественное произведение.</a:t>
            </a:r>
          </a:p>
          <a:p>
            <a:pPr marL="273050" indent="-273050">
              <a:lnSpc>
                <a:spcPct val="8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Воспитание положительных черт характера на примере басен.</a:t>
            </a:r>
          </a:p>
        </p:txBody>
      </p:sp>
      <p:pic>
        <p:nvPicPr>
          <p:cNvPr id="3076" name="Picture 4" descr="MCj033426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188913"/>
            <a:ext cx="1600200" cy="1547812"/>
          </a:xfrm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4968875" cy="43338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Цели проекта: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16632"/>
            <a:ext cx="2386607" cy="5760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836712"/>
            <a:ext cx="3853662" cy="5474552"/>
          </a:xfrm>
        </p:spPr>
        <p:txBody>
          <a:bodyPr>
            <a:no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 1805 году молодой И. А. Крылов показывал выполненный им перевод двух басен Лафонтена: «Дуб и трость» (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Chene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Roseau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и «Разборчивая невеста» (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Fille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известному поэту И. И. Дмитриеву, который одобрил его работу. В январе 1806 года басни были напечатаны в первом номере журнала «Московский зритель»; так начался путь Крылова-баснописца. Проблеме адаптации сюжетов басен Лафонтена Иваном Андреевичем Крыловым посвятил один из последних своих докладов выдающийся русский филолог Сергей Аверинцев.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20px-KrylovBasnopisetsByEggin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10576" y="642918"/>
            <a:ext cx="4190513" cy="565719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1875" y="642938"/>
            <a:ext cx="68421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 b="1" i="1"/>
          </a:p>
          <a:p>
            <a:pPr>
              <a:spcBef>
                <a:spcPct val="50000"/>
              </a:spcBef>
            </a:pPr>
            <a:endParaRPr lang="ru-RU" sz="2400" b="1" i="1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899593" y="1340768"/>
            <a:ext cx="756083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1809 г. Крылов выпускает первое отдельное издание своих басен, в количестве 23, и этой книжечкой завоевывает себе почетное место в русской литературе.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7172" name="Рисунок 3" descr="1203184272_3b_krylov_kvarte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922463"/>
            <a:ext cx="7167563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Каковы темы басен Крылова?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Крылов отмечал роль народа в развитии страны («Собака и Лошадь») . Подчеркивая, что в крепостнических условиях не может развиваться талант народа, Крылов требовал внимания к голосу масс, высказывался против монополии дворян в управлении страной («Дикие Козы» , «Собака и Лошадь» , «Листы и Корни») . Действительно, в одиночку нельзя управлять страной и нельзя не учитывать мнение народа. Затрагивал Крылов и вопросы о роли труда и просвещения в развитии общества, что очень важно и сейчас, в XXI веке. В басне «Огородник и Философ» ставится вопрос о ценности реального знания, о связи труда с наукой. Басня «Листы и Корни» указывает на огромное значение тех, кто кормит общество, басня «Пруд и Река» говорит о ценности труда: талант без деятельности пропадает, как высыхает и зарастает осокой пруд. 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/>
              <a:t>Крылов является автором более 200 басен.</a:t>
            </a:r>
          </a:p>
          <a:p>
            <a:r>
              <a:rPr lang="ru-RU" dirty="0" smtClean="0"/>
              <a:t>Басни И. А. Крылова, написанные около двухсот лет назад, говорят о том, что всегда волновало и будет волновать людей. О добре и зле, о малодушии и коварстве, об уме, таланте и глупости.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Баснописец подмечает и осмеивает все отрицательные качества человека: лесть, трусость, бесчестность, корысть, ложь, зависть, хитрость. Под масками Медведя, Лисы, Волка и других животных и птиц скрываются люди.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857375" y="1357313"/>
            <a:ext cx="56880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период с 1809 года по 1843 год было написано более 200 басен.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Сюжеты взяты из Эзопа и Лафонтена, но разработаны и свои оригинальные сюжеты</a:t>
            </a: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1428750" y="214313"/>
            <a:ext cx="6929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Итог творчества Крылова</a:t>
            </a:r>
          </a:p>
        </p:txBody>
      </p:sp>
      <p:pic>
        <p:nvPicPr>
          <p:cNvPr id="11268" name="Рисунок 4" descr="Image22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3021013"/>
            <a:ext cx="2714625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5" descr="98a964499f63e45875aa5e989d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357563"/>
            <a:ext cx="3929062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5544616" cy="1143000"/>
          </a:xfrm>
        </p:spPr>
        <p:txBody>
          <a:bodyPr/>
          <a:lstStyle/>
          <a:p>
            <a:pPr algn="l"/>
            <a:r>
              <a:rPr lang="ru-RU" sz="3600" dirty="0" smtClean="0"/>
              <a:t>Лисица и виноград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/>
              <a:t>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 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Голодная кума Лиса залезла в сад;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    В нем винограду кисти рделись.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    У кумушки глаза и зубы разгорелись;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 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А кисти сочные, как яхонты, горят;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Лишь то беда, висят они высоко: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Отколь и как она к ним ни зайдет,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Хоть видит око,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Да зуб неймет.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    Пробившись попусту час целый,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    Пошла и говорит с досадою: "Ну что ж!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    На взгляд-то он хорош,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    Да зелен - ягодки нет зрелой: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   Тотчас оскомину набьешь".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 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/>
          </a:p>
        </p:txBody>
      </p:sp>
      <p:pic>
        <p:nvPicPr>
          <p:cNvPr id="5" name="Содержимое 4" descr="Lisisa_vinograd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57884" y="142852"/>
            <a:ext cx="304800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isisa_vinograd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276872"/>
            <a:ext cx="304800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Lisisa_vinograd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429132"/>
            <a:ext cx="30480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отличия басен Крылова от басен Эзопа.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-Форма художественной речи: у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Эзопа – прозаическая,   у Крылова - стихотворная;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-Характеристики героев: У Эзопа отсутствуют личные характеристики героев , у Крылова богатые, глубокие, образные характеристики;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-Язык написания: сухой, лаконичный «Эзопов язык»; красочный, сочный, с использованием всех литературных тропов - язык Крылова;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-Сюжет басни: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краток,перечислены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только факты у Эзопа; богатый сюжет, тонко описанные детали, интонации, характеры персонажей у Крылова.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-Мораль басни: У Эзопа изложена готовая мораль басни, у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Крылова-обозначена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мораль басни, но автор предлагает найти истину, басни содержат поучения, советы.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-Авторское отношение: отсутствует отношение автора к своим героям у Эзопа, Крылов передаёт своё отношение к героям через их описание, речь, яркие эпитеты и крылатые метафоры.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981075"/>
            <a:ext cx="8280400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                        </a:t>
            </a:r>
            <a:endParaRPr lang="ru-RU" sz="12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smtClean="0"/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басни обычно пишутся в стихотворной форме;</a:t>
            </a:r>
          </a:p>
          <a:p>
            <a:pPr eaLnBrk="1" hangingPunct="1">
              <a:lnSpc>
                <a:spcPct val="80000"/>
              </a:lnSpc>
            </a:pPr>
            <a:endParaRPr lang="ru-RU" sz="1800" b="1" smtClean="0"/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интересный короткий занимательный сюжет;</a:t>
            </a:r>
          </a:p>
          <a:p>
            <a:pPr eaLnBrk="1" hangingPunct="1">
              <a:lnSpc>
                <a:spcPct val="80000"/>
              </a:lnSpc>
            </a:pPr>
            <a:endParaRPr lang="ru-RU" sz="1800" b="1" smtClean="0"/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героями являются животные, растения, вещи, птицы, рыбы – прием олицетворения ;</a:t>
            </a:r>
          </a:p>
          <a:p>
            <a:pPr eaLnBrk="1" hangingPunct="1">
              <a:lnSpc>
                <a:spcPct val="80000"/>
              </a:lnSpc>
            </a:pPr>
            <a:endParaRPr lang="ru-RU" sz="1800" b="1" smtClean="0"/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мало описаний, много диалогов;</a:t>
            </a:r>
          </a:p>
          <a:p>
            <a:pPr eaLnBrk="1" hangingPunct="1">
              <a:lnSpc>
                <a:spcPct val="80000"/>
              </a:lnSpc>
            </a:pPr>
            <a:endParaRPr lang="ru-RU" sz="1800" b="1" smtClean="0"/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используется прием иносказание (в образе Лисы показывается хитрость, в образе Медведя - неуклюжесть, в образе Осла- глупость , упрямство, в образе Муравья- трудолюбие) ;</a:t>
            </a:r>
          </a:p>
          <a:p>
            <a:pPr eaLnBrk="1" hangingPunct="1">
              <a:lnSpc>
                <a:spcPct val="80000"/>
              </a:lnSpc>
            </a:pPr>
            <a:endParaRPr lang="ru-RU" sz="1800" b="1" smtClean="0"/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в начале или в конце басни сформулирован вывод - мораль ;</a:t>
            </a:r>
          </a:p>
          <a:p>
            <a:pPr eaLnBrk="1" hangingPunct="1">
              <a:lnSpc>
                <a:spcPct val="80000"/>
              </a:lnSpc>
            </a:pPr>
            <a:endParaRPr lang="ru-RU" sz="1800" b="1" smtClean="0"/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высмеиваются человеческие пороки (зависть, глупость,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     жадность, хвастовство, </a:t>
            </a:r>
            <a: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800" b="1" smtClean="0"/>
              <a:t>лесть, ложь, лень, невежество)</a:t>
            </a: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 rot="362326">
            <a:off x="350838" y="333375"/>
            <a:ext cx="7058025" cy="647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21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80000" scaled="1"/>
                </a:gradFill>
                <a:latin typeface="Impact"/>
              </a:rPr>
              <a:t>Особенности басен:</a:t>
            </a:r>
          </a:p>
        </p:txBody>
      </p:sp>
      <p:pic>
        <p:nvPicPr>
          <p:cNvPr id="18437" name="Picture 5" descr="MCj041078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96188" y="0"/>
            <a:ext cx="1547812" cy="1389063"/>
          </a:xfr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9" descr="MPj0438726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15888"/>
            <a:ext cx="5616575" cy="1395412"/>
          </a:xfrm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2916238" y="188913"/>
            <a:ext cx="302418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>
              <a:latin typeface="Californian FB" pitchFamily="18" charset="0"/>
            </a:endParaRPr>
          </a:p>
        </p:txBody>
      </p:sp>
      <p:sp>
        <p:nvSpPr>
          <p:cNvPr id="19461" name="WordArt 12"/>
          <p:cNvSpPr>
            <a:spLocks noChangeArrowheads="1" noChangeShapeType="1" noTextEdit="1"/>
          </p:cNvSpPr>
          <p:nvPr/>
        </p:nvSpPr>
        <p:spPr bwMode="auto">
          <a:xfrm>
            <a:off x="3059113" y="620713"/>
            <a:ext cx="2952750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Крылатые</a:t>
            </a:r>
          </a:p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выражения</a:t>
            </a:r>
          </a:p>
        </p:txBody>
      </p:sp>
      <p:sp>
        <p:nvSpPr>
          <p:cNvPr id="19462" name="Rectangle 13"/>
          <p:cNvSpPr>
            <a:spLocks noChangeArrowheads="1"/>
          </p:cNvSpPr>
          <p:nvPr/>
        </p:nvSpPr>
        <p:spPr bwMode="auto">
          <a:xfrm>
            <a:off x="755650" y="2133600"/>
            <a:ext cx="83883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 dirty="0">
                <a:solidFill>
                  <a:srgbClr val="FF3300"/>
                </a:solidFill>
              </a:rPr>
              <a:t> </a:t>
            </a:r>
            <a:r>
              <a:rPr lang="ru-RU" b="1" dirty="0">
                <a:solidFill>
                  <a:srgbClr val="FF0066"/>
                </a:solidFill>
              </a:rPr>
              <a:t> </a:t>
            </a:r>
            <a:r>
              <a:rPr lang="ru-RU" sz="2400" b="1" dirty="0">
                <a:solidFill>
                  <a:srgbClr val="FF0066"/>
                </a:solidFill>
              </a:rPr>
              <a:t>Ты все пела? это дело:</a:t>
            </a:r>
            <a:br>
              <a:rPr lang="ru-RU" sz="2400" b="1" dirty="0">
                <a:solidFill>
                  <a:srgbClr val="FF0066"/>
                </a:solidFill>
              </a:rPr>
            </a:br>
            <a:r>
              <a:rPr lang="ru-RU" sz="2400" b="1" dirty="0">
                <a:solidFill>
                  <a:srgbClr val="FF0066"/>
                </a:solidFill>
              </a:rPr>
              <a:t>   Так поди же, попляши! 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rgbClr val="FFFF00"/>
                </a:solidFill>
              </a:rPr>
              <a:t> Ай, Моська! Знать, она сильна, Что лает на Слона. 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chemeClr val="folHlink"/>
                </a:solidFill>
              </a:rPr>
              <a:t> Спой, светик, не стыдись! 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rgbClr val="0033CC"/>
                </a:solidFill>
              </a:rPr>
              <a:t>А воз и ныне </a:t>
            </a:r>
            <a:r>
              <a:rPr lang="ru-RU" sz="2400" b="1" dirty="0" smtClean="0">
                <a:solidFill>
                  <a:srgbClr val="0033CC"/>
                </a:solidFill>
              </a:rPr>
              <a:t>там.</a:t>
            </a:r>
            <a:r>
              <a:rPr lang="ru-RU" sz="2400" b="1" dirty="0" smtClean="0"/>
              <a:t> </a:t>
            </a:r>
            <a:endParaRPr lang="ru-RU" sz="2400" b="1" dirty="0">
              <a:solidFill>
                <a:srgbClr val="FF3300"/>
              </a:solidFill>
            </a:endParaRPr>
          </a:p>
          <a:p>
            <a:pPr>
              <a:buFontTx/>
              <a:buChar char="•"/>
            </a:pPr>
            <a:r>
              <a:rPr lang="ru-RU" sz="2400" b="1" dirty="0">
                <a:solidFill>
                  <a:srgbClr val="FF3300"/>
                </a:solidFill>
              </a:rPr>
              <a:t> А вы, друзья, как ни садитесь, все в музыканты            не </a:t>
            </a:r>
            <a:r>
              <a:rPr lang="ru-RU" sz="2400" b="1" dirty="0" smtClean="0">
                <a:solidFill>
                  <a:srgbClr val="FF3300"/>
                </a:solidFill>
              </a:rPr>
              <a:t>годитесь.</a:t>
            </a:r>
            <a:endParaRPr lang="ru-RU" sz="2400" b="1" dirty="0">
              <a:solidFill>
                <a:srgbClr val="FF3300"/>
              </a:solidFill>
            </a:endParaRPr>
          </a:p>
          <a:p>
            <a:endParaRPr lang="ru-RU" sz="2400" b="1" dirty="0">
              <a:solidFill>
                <a:srgbClr val="0033CC"/>
              </a:solidFill>
            </a:endParaRPr>
          </a:p>
          <a:p>
            <a:endParaRPr lang="ru-RU" sz="2400" b="1" dirty="0">
              <a:solidFill>
                <a:srgbClr val="0033CC"/>
              </a:solidFill>
            </a:endParaRPr>
          </a:p>
          <a:p>
            <a:endParaRPr lang="ru-RU" sz="2400" b="1" dirty="0"/>
          </a:p>
        </p:txBody>
      </p:sp>
      <p:pic>
        <p:nvPicPr>
          <p:cNvPr id="19463" name="Picture 14" descr="MCj041078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96188" y="260350"/>
            <a:ext cx="1187450" cy="984250"/>
          </a:xfr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08025"/>
          </a:xfrm>
        </p:spPr>
        <p:txBody>
          <a:bodyPr anchor="b"/>
          <a:lstStyle/>
          <a:p>
            <a:pPr eaLnBrk="1" hangingPunct="1">
              <a:defRPr/>
            </a:pPr>
            <a:endParaRPr lang="ru-RU" sz="40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07" name="Picture 4" descr="MPj01452260000[1]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7652" name="rucheek zhurchani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80" fill="hold"/>
                                        <p:tgtEl>
                                          <p:spTgt spid="2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0213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200" b="1" dirty="0" smtClean="0"/>
              <a:t>                              </a:t>
            </a:r>
            <a:r>
              <a:rPr lang="ru-RU" sz="2800" dirty="0" smtClean="0"/>
              <a:t>                                            </a:t>
            </a:r>
          </a:p>
          <a:p>
            <a:pPr algn="ctr" eaLnBrk="1" hangingPunct="1">
              <a:buFontTx/>
              <a:buNone/>
            </a:pP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Действующие лица:</a:t>
            </a:r>
          </a:p>
          <a:p>
            <a:pPr eaLnBrk="1" hangingPunct="1"/>
            <a:endParaRPr lang="ru-RU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/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Автор – Доронина Анна</a:t>
            </a:r>
          </a:p>
          <a:p>
            <a:pPr eaLnBrk="1" hangingPunct="1"/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Свинья – Канищев Никита</a:t>
            </a:r>
          </a:p>
          <a:p>
            <a:pPr eaLnBrk="1" hangingPunct="1"/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Дуб – </a:t>
            </a:r>
            <a:r>
              <a:rPr lang="ru-RU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Саяхова</a:t>
            </a: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Яна</a:t>
            </a:r>
          </a:p>
          <a:p>
            <a:pPr eaLnBrk="1" hangingPunct="1"/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Ворон – </a:t>
            </a:r>
            <a:r>
              <a:rPr lang="ru-RU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Малькин</a:t>
            </a: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Максим</a:t>
            </a: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/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/>
            <a:endParaRPr lang="ru-RU" sz="2200" dirty="0" smtClean="0"/>
          </a:p>
        </p:txBody>
      </p:sp>
      <p:pic>
        <p:nvPicPr>
          <p:cNvPr id="22532" name="Picture 5" descr="basn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89138"/>
            <a:ext cx="4032250" cy="3816350"/>
          </a:xfrm>
          <a:noFill/>
        </p:spPr>
      </p:pic>
      <p:sp>
        <p:nvSpPr>
          <p:cNvPr id="22533" name="WordArt 4"/>
          <p:cNvSpPr>
            <a:spLocks noChangeArrowheads="1" noChangeShapeType="1" noTextEdit="1"/>
          </p:cNvSpPr>
          <p:nvPr/>
        </p:nvSpPr>
        <p:spPr bwMode="auto">
          <a:xfrm>
            <a:off x="0" y="404813"/>
            <a:ext cx="7848600" cy="10445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Инсценировка басни</a:t>
            </a:r>
          </a:p>
          <a:p>
            <a:pPr algn="ctr"/>
            <a:r>
              <a:rPr lang="ru-RU" sz="3600" kern="10"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      И.А.Крылова «Свинья под дубом»</a:t>
            </a:r>
          </a:p>
        </p:txBody>
      </p:sp>
      <p:pic>
        <p:nvPicPr>
          <p:cNvPr id="22534" name="Picture 6" descr="MCj0280537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88913"/>
            <a:ext cx="1198563" cy="1112837"/>
          </a:xfr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171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Постановка и решение проблемы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628775"/>
            <a:ext cx="4038600" cy="4525963"/>
          </a:xfrm>
        </p:spPr>
        <p:txBody>
          <a:bodyPr/>
          <a:lstStyle/>
          <a:p>
            <a:pPr marL="273050" indent="-273050" algn="ctr" eaLnBrk="1" hangingPunct="1">
              <a:buFontTx/>
              <a:buNone/>
              <a:defRPr/>
            </a:pPr>
            <a:endParaRPr lang="ru-RU" sz="24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924175"/>
            <a:ext cx="2970212" cy="3095625"/>
          </a:xfrm>
          <a:noFill/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140200" y="1412874"/>
            <a:ext cx="4752975" cy="3600302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Tx/>
              <a:buChar char="•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Что такое басня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pPr>
              <a:buFontTx/>
              <a:buChar char="•"/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Каковы истоки басенного творчества?</a:t>
            </a:r>
            <a:endParaRPr lang="ru-RU" sz="20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Кто первый написал басню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pPr>
              <a:buFontTx/>
              <a:buChar char="•"/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 чем особенность басен Лафонтена?</a:t>
            </a:r>
            <a:endParaRPr lang="ru-RU" sz="20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Чему учат басни И.А. Крылова</a:t>
            </a:r>
            <a:r>
              <a:rPr lang="en-US" sz="2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buFontTx/>
              <a:buChar char="•"/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Актуальность  басен 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 наше время.</a:t>
            </a:r>
            <a:endParaRPr lang="ru-RU" sz="20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ru-RU" sz="24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ru-RU" sz="2400" b="1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/>
          </p:cNvSpPr>
          <p:nvPr>
            <p:ph type="title" sz="quarter" idx="4294967295"/>
          </p:nvPr>
        </p:nvSpPr>
        <p:spPr>
          <a:xfrm>
            <a:off x="457200" y="274638"/>
            <a:ext cx="8229600" cy="506412"/>
          </a:xfrm>
        </p:spPr>
        <p:txBody>
          <a:bodyPr anchor="b"/>
          <a:lstStyle/>
          <a:p>
            <a:pPr eaLnBrk="1" hangingPunct="1">
              <a:defRPr/>
            </a:pPr>
            <a:endParaRPr lang="ru-RU" sz="36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5" name="Picture 4" descr="MCj0423990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12775" y="-242888"/>
            <a:ext cx="10440988" cy="7100888"/>
          </a:xfrm>
        </p:spPr>
      </p:pic>
      <p:pic>
        <p:nvPicPr>
          <p:cNvPr id="23556" name="Picture 7" descr="MCj0280903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08625" y="1773238"/>
            <a:ext cx="501650" cy="663575"/>
          </a:xfrm>
        </p:spPr>
      </p:pic>
      <p:pic>
        <p:nvPicPr>
          <p:cNvPr id="23557" name="Picture 9" descr="MCj0280903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196975"/>
            <a:ext cx="579438" cy="766763"/>
          </a:xfrm>
        </p:spPr>
      </p:pic>
      <p:pic>
        <p:nvPicPr>
          <p:cNvPr id="23558" name="Picture 11" descr="MCj0280903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2890838"/>
            <a:ext cx="527050" cy="695325"/>
          </a:xfrm>
        </p:spPr>
      </p:pic>
      <p:pic>
        <p:nvPicPr>
          <p:cNvPr id="23559" name="Picture 13" descr="MCj028090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73238"/>
            <a:ext cx="54768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4" descr="MCj028090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36613"/>
            <a:ext cx="474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5" descr="MCj028090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36838"/>
            <a:ext cx="5270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svinya 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6" fill="hold"/>
                                        <p:tgtEl>
                                          <p:spTgt spid="297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4375"/>
            <a:ext cx="41592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427538" y="765175"/>
            <a:ext cx="4500562" cy="5840413"/>
          </a:xfrm>
        </p:spPr>
        <p:txBody>
          <a:bodyPr/>
          <a:lstStyle/>
          <a:p>
            <a:pPr marL="0" indent="82550"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chemeClr val="accent2"/>
                </a:solidFill>
              </a:rPr>
              <a:t>По вертикали: </a:t>
            </a:r>
          </a:p>
          <a:p>
            <a:pPr marL="0" indent="82550"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1. Кто впрягся вести воз вместе с лебедем и щукой?</a:t>
            </a:r>
          </a:p>
          <a:p>
            <a:pPr marL="0" indent="82550"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2. Что нашел петух?</a:t>
            </a:r>
          </a:p>
          <a:p>
            <a:pPr marL="0" indent="82550"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3. Известный русский писатель басен.</a:t>
            </a:r>
          </a:p>
          <a:p>
            <a:pPr marL="0" indent="82550"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4. Где родился И.А.Крылов?</a:t>
            </a:r>
          </a:p>
          <a:p>
            <a:pPr marL="0" indent="82550"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6. Птица из отряда воробьинообразных, которая встречается в басне Крылова?</a:t>
            </a:r>
          </a:p>
          <a:p>
            <a:pPr marL="0" indent="82550"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chemeClr val="accent2"/>
                </a:solidFill>
              </a:rPr>
              <a:t>По горизонтали:</a:t>
            </a:r>
          </a:p>
          <a:p>
            <a:pPr marL="0" indent="82550"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3. Как называется музыкальная группа из 4 человек?</a:t>
            </a:r>
          </a:p>
          <a:p>
            <a:pPr marL="0" indent="82550"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5. Что примеряла мартышка?</a:t>
            </a:r>
          </a:p>
          <a:p>
            <a:pPr marL="0" indent="82550"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7. Какого хищника встретил ягнёнок на реке?</a:t>
            </a:r>
          </a:p>
          <a:p>
            <a:pPr marL="0" indent="82550" eaLnBrk="1" hangingPunct="1">
              <a:lnSpc>
                <a:spcPct val="90000"/>
              </a:lnSpc>
              <a:buFontTx/>
              <a:buNone/>
            </a:pPr>
            <a:endParaRPr lang="ru-RU" sz="2000" b="1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571480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1071546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1571612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642918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1571612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1071546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2071678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2643182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1071546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43042" y="4643446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1071546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1071546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1571612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71670" y="1071546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00364" y="1071546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2643182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20" y="3143248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2071678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ы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5720" y="3571876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4348" y="3571876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42976" y="3571876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43042" y="3571876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43042" y="2143116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43042" y="2571744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43042" y="3071810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43042" y="4143380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00364" y="2643182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28992" y="2643182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29058" y="2643182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00364" y="3143248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00364" y="3643314"/>
            <a:ext cx="4286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ж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5635" name="Picture 35" descr="MCj028053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589588"/>
            <a:ext cx="10795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8" name="WordArt 38"/>
          <p:cNvSpPr>
            <a:spLocks noChangeArrowheads="1" noChangeShapeType="1" noTextEdit="1"/>
          </p:cNvSpPr>
          <p:nvPr/>
        </p:nvSpPr>
        <p:spPr bwMode="auto">
          <a:xfrm>
            <a:off x="1835150" y="115888"/>
            <a:ext cx="4897438" cy="576262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Кроссворд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48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Заключение</a:t>
            </a:r>
          </a:p>
        </p:txBody>
      </p:sp>
      <p:sp>
        <p:nvSpPr>
          <p:cNvPr id="54425" name="Rectangle 153"/>
          <p:cNvSpPr>
            <a:spLocks noChangeArrowheads="1"/>
          </p:cNvSpPr>
          <p:nvPr/>
        </p:nvSpPr>
        <p:spPr bwMode="auto">
          <a:xfrm>
            <a:off x="468313" y="1511300"/>
            <a:ext cx="81724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«В сюжетах красочной одежды есть … орех</a:t>
            </a:r>
            <a:br>
              <a:rPr lang="ru-RU" sz="24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</a:br>
            <a:r>
              <a:rPr lang="ru-RU" sz="24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Он в каждой басенке за внешнею обёрткой</a:t>
            </a:r>
            <a:br>
              <a:rPr lang="ru-RU" sz="24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</a:br>
            <a:r>
              <a:rPr lang="ru-RU" sz="24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Укрыт надёжно, ограждённый твёрдой коркой.</a:t>
            </a:r>
            <a:br>
              <a:rPr lang="ru-RU" sz="24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</a:br>
            <a:r>
              <a:rPr lang="ru-RU" sz="24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Скорлупка вкусный плод хранит. </a:t>
            </a:r>
          </a:p>
          <a:p>
            <a:r>
              <a:rPr lang="ru-RU" sz="24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Но … не для всех…</a:t>
            </a:r>
          </a:p>
          <a:p>
            <a:pPr algn="ctr"/>
            <a:endParaRPr lang="ru-RU" sz="2400" b="1" i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endParaRPr lang="ru-RU" sz="2400" b="1" i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r>
              <a:rPr lang="ru-RU" sz="24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А коль пустой орех – кори тогда себя.</a:t>
            </a:r>
            <a:br>
              <a:rPr lang="ru-RU" sz="24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</a:br>
            <a:r>
              <a:rPr lang="ru-RU" sz="24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Не говори же, что бесплодная Земля…»</a:t>
            </a:r>
          </a:p>
          <a:p>
            <a:r>
              <a:rPr lang="ru-RU" sz="24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                                           </a:t>
            </a:r>
          </a:p>
          <a:p>
            <a:r>
              <a:rPr lang="ru-RU" sz="24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                                                                      Эзоп</a:t>
            </a:r>
          </a:p>
        </p:txBody>
      </p:sp>
      <p:pic>
        <p:nvPicPr>
          <p:cNvPr id="26631" name="Picture 147" descr="MCj019349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068638"/>
            <a:ext cx="13954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424" name="Picture 152" descr="MCj038304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12" r="13229" b="10214"/>
          <a:stretch>
            <a:fillRect/>
          </a:stretch>
        </p:blipFill>
        <p:spPr bwMode="auto">
          <a:xfrm rot="-23405969">
            <a:off x="6659563" y="2924175"/>
            <a:ext cx="2016125" cy="1939925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00863"/>
          </a:xfrm>
          <a:noFill/>
        </p:spPr>
      </p:pic>
      <p:sp>
        <p:nvSpPr>
          <p:cNvPr id="33801" name="WordArt 9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5643602" cy="235745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1883"/>
              </a:avLst>
            </a:prstTxWarp>
          </a:bodyPr>
          <a:lstStyle/>
          <a:p>
            <a:pPr algn="ctr"/>
            <a:endParaRPr lang="ru-RU" sz="36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7657" name="090319_Tysjacha_I_Odna_Noch___Val_s_-Iogann_Shtraus-Ml..www.kidmusic.r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9" name="Utro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8596" y="785795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Домашнее задание . Ответить на вопрос : на сколько актуальны басни в</a:t>
            </a:r>
            <a:r>
              <a:rPr lang="en-US" sz="20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ru-RU" sz="20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наше время</a:t>
            </a:r>
            <a:r>
              <a:rPr lang="en-US" sz="20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?</a:t>
            </a:r>
            <a:endParaRPr lang="ru-RU" sz="2000" dirty="0"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06" fill="hold"/>
                                        <p:tgtEl>
                                          <p:spTgt spid="276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1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38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7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9"/>
                </p:tgtEl>
              </p:cMediaNode>
            </p:audio>
          </p:childTnLst>
        </p:cTn>
      </p:par>
    </p:tnLst>
    <p:bldLst>
      <p:bldP spid="3380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68450"/>
            <a:ext cx="8229600" cy="5289550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</a:pPr>
            <a:endParaRPr lang="en-US" sz="2000" b="1" smtClean="0"/>
          </a:p>
          <a:p>
            <a:pPr marL="273050" indent="-273050" eaLnBrk="1" hangingPunct="1">
              <a:lnSpc>
                <a:spcPct val="80000"/>
              </a:lnSpc>
            </a:pPr>
            <a:endParaRPr lang="en-US" sz="2000" b="1" smtClean="0"/>
          </a:p>
          <a:p>
            <a:pPr marL="273050" indent="-273050" eaLnBrk="1" hangingPunct="1">
              <a:lnSpc>
                <a:spcPct val="80000"/>
              </a:lnSpc>
            </a:pPr>
            <a:r>
              <a:rPr lang="ru-RU" sz="2000" b="1" smtClean="0"/>
              <a:t>Использованные материалы</a:t>
            </a:r>
            <a:r>
              <a:rPr lang="ru-RU" sz="2000" smtClean="0"/>
              <a:t> 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ru-RU" sz="2000" smtClean="0"/>
              <a:t>Золотарева И. В., Егорова Н. В. Поурочные разработки по литературе. 5 класс. – М. : Вако, 2005. 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ru-RU" sz="2000" smtClean="0"/>
              <a:t>Литература. 5 класс. Учебник-хрестоматия в двух частях. Часть 1. Авторы-составители В. Я. Коровина и др.- М.: Просвещение, 2004. 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ru-RU" sz="2000" b="1" smtClean="0"/>
              <a:t>Интернет-ресурсы: </a:t>
            </a:r>
            <a:endParaRPr lang="ru-RU" sz="2000" smtClean="0"/>
          </a:p>
          <a:p>
            <a:pPr marL="273050" indent="-273050" eaLnBrk="1" hangingPunct="1">
              <a:lnSpc>
                <a:spcPct val="80000"/>
              </a:lnSpc>
            </a:pPr>
            <a:r>
              <a:rPr lang="ru-RU" sz="2000" smtClean="0"/>
              <a:t>http://it-n.ru, http://school-collection.edu.ru, http://window.edu.ru 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ru-RU" sz="2000" smtClean="0"/>
              <a:t>http://kostyor.ru 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ru-RU" sz="2000" smtClean="0"/>
              <a:t>http://k</a:t>
            </a:r>
            <a:r>
              <a:rPr lang="en-US" sz="2000" smtClean="0"/>
              <a:t>rulov</a:t>
            </a:r>
            <a:r>
              <a:rPr lang="ru-RU" sz="2000" smtClean="0"/>
              <a:t>.ru </a:t>
            </a:r>
          </a:p>
          <a:p>
            <a:pPr marL="273050" indent="-273050" eaLnBrk="1" hangingPunct="1">
              <a:lnSpc>
                <a:spcPct val="80000"/>
              </a:lnSpc>
            </a:pPr>
            <a:endParaRPr lang="ru-RU" sz="2000" smtClean="0"/>
          </a:p>
          <a:p>
            <a:pPr marL="273050" indent="-273050" eaLnBrk="1" hangingPunct="1">
              <a:lnSpc>
                <a:spcPct val="80000"/>
              </a:lnSpc>
            </a:pPr>
            <a:endParaRPr lang="ru-RU" sz="2000" smtClean="0"/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2428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Проектирование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3575" y="836613"/>
            <a:ext cx="4038600" cy="4525962"/>
          </a:xfrm>
        </p:spPr>
        <p:txBody>
          <a:bodyPr/>
          <a:lstStyle/>
          <a:p>
            <a:pPr marL="273050" indent="-273050" eaLnBrk="1" hangingPunct="1"/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«Теоретики»</a:t>
            </a:r>
          </a:p>
          <a:p>
            <a:pPr marL="273050" indent="-273050" eaLnBrk="1" hangingPunct="1"/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3050" indent="-273050" eaLnBrk="1" hangingPunct="1">
              <a:buFontTx/>
              <a:buNone/>
            </a:pP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3050" indent="-273050" eaLnBrk="1" hangingPunct="1"/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«Биограф»</a:t>
            </a:r>
          </a:p>
          <a:p>
            <a:pPr marL="273050" indent="-273050" eaLnBrk="1" hangingPunct="1">
              <a:buFontTx/>
              <a:buNone/>
            </a:pP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3050" indent="-273050" eaLnBrk="1" hangingPunct="1">
              <a:buFontTx/>
              <a:buNone/>
            </a:pP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3050" indent="-273050" eaLnBrk="1" hangingPunct="1"/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«Художники»</a:t>
            </a:r>
          </a:p>
          <a:p>
            <a:pPr marL="273050" indent="-273050" eaLnBrk="1" hangingPunct="1"/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3050" indent="-273050" eaLnBrk="1" hangingPunct="1">
              <a:buFontTx/>
              <a:buNone/>
            </a:pP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3050" indent="-273050" eaLnBrk="1" hangingPunct="1"/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«Актеры»</a:t>
            </a:r>
          </a:p>
          <a:p>
            <a:pPr marL="273050" indent="-273050" eaLnBrk="1" hangingPunct="1">
              <a:buFontTx/>
              <a:buNone/>
            </a:pP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4" name="Picture 8" descr="MCj0280537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5157788"/>
            <a:ext cx="1362075" cy="1266825"/>
          </a:xfrm>
          <a:noFill/>
        </p:spPr>
      </p:pic>
      <p:pic>
        <p:nvPicPr>
          <p:cNvPr id="5125" name="Picture 5" descr="MCj041078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92150"/>
            <a:ext cx="12890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MCj023902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13100"/>
            <a:ext cx="1536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MCj0404643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773238"/>
            <a:ext cx="1209675" cy="1054100"/>
          </a:xfr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«Теоретики»</a:t>
            </a:r>
            <a:b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 smtClean="0"/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1692275" y="2997200"/>
            <a:ext cx="6119813" cy="850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49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99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Что такое басня?</a:t>
            </a:r>
          </a:p>
        </p:txBody>
      </p:sp>
      <p:pic>
        <p:nvPicPr>
          <p:cNvPr id="16388" name="Picture 5" descr="MCj0410787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779838" y="1412875"/>
            <a:ext cx="1908175" cy="1406525"/>
          </a:xfr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64163" y="4724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ru-RU" sz="5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79388" y="1196975"/>
            <a:ext cx="4572000" cy="46783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БАСНЯ (по В.И. Далю) -</a:t>
            </a:r>
            <a:r>
              <a:rPr lang="ru-RU" sz="2400" b="1" dirty="0" smtClean="0">
                <a:latin typeface="Times New Roman" pitchFamily="18" charset="0"/>
              </a:rPr>
              <a:t> вымышленное происшествие, выдумка, рассказ для прикрасы; иносказательное, поучительное повествование, побаска, побасенка, притча, где принято выводить животных и даже вещи словесными </a:t>
            </a:r>
          </a:p>
          <a:p>
            <a:pPr eaLnBrk="1" hangingPunct="1">
              <a:buFontTx/>
              <a:buNone/>
              <a:defRPr/>
            </a:pP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495800" y="1125538"/>
            <a:ext cx="4648200" cy="48847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БАСНЯ (по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C.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И.Ожегову) 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краткое иносказательное, нравоучительное стихотворение, рассказ</a:t>
            </a:r>
            <a:endParaRPr lang="ru-RU" sz="2400" b="1" dirty="0" smtClean="0">
              <a:latin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endParaRPr lang="ru-RU" sz="2400" b="1" dirty="0" smtClean="0">
              <a:latin typeface="Times New Roman" pitchFamily="18" charset="0"/>
            </a:endParaRPr>
          </a:p>
        </p:txBody>
      </p:sp>
      <p:pic>
        <p:nvPicPr>
          <p:cNvPr id="17413" name="Picture 6" descr="MCj041078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8400" y="188913"/>
            <a:ext cx="14763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56792"/>
            <a:ext cx="69847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Басня</a:t>
            </a:r>
            <a:r>
              <a:rPr lang="ru-RU" dirty="0" smtClean="0"/>
              <a:t> — один из древнейших литературных жанров,</a:t>
            </a:r>
          </a:p>
          <a:p>
            <a:pPr>
              <a:buFontTx/>
              <a:buChar char="-"/>
            </a:pPr>
            <a:r>
              <a:rPr lang="ru-RU" dirty="0" smtClean="0"/>
              <a:t>короткий занимательный рассказ в стихах или прозе с обязательным нравоучительным выводом. В Древней Греции был знаменит Эзоп (VI—V века до нашей эры), писавший басни в прозе.</a:t>
            </a:r>
          </a:p>
          <a:p>
            <a:r>
              <a:rPr lang="ru-RU" dirty="0" smtClean="0"/>
              <a:t>Мораль – нравоучение, поучение. Басня содержит мораль, чтобы автор мог показать собственное отношение к рассказанному в басне, донести                            до читателя авторскую идею. 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4293096"/>
            <a:ext cx="2520280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Истоки возникновения басенного творчества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1556792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Гесиод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родился  в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2" tooltip="Эолида"/>
              </a:rPr>
              <a:t>Эолиде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вв. до н.э..  Что заставило мальчика из бедной крестьянской семьи стать поэтом, неизвестно. Сам Гесиод рассказывает, что в юности, когда он пас скот, к нему явились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геликонские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 tooltip="Нимфы"/>
              </a:rPr>
              <a:t>нимфы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вдохнули в него дар божественных песен и вручили жезл из пышного лавра — знак отличия рапсода.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Гесиод стал профессиональным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 tooltip="Рапсод"/>
              </a:rPr>
              <a:t>рапсодом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— исполнителем эпических песен. В своих произведениях он использовал язык и стилистическую технику малоазийского героического эпоса для новых задач религиозного и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нравственного учительства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Гесиод выступает как пророк, «призванный» музами вещать истину,  первым в греческой поэзии определяет себя как личность и называет своё имя.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min\Desktop\Гесио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556792"/>
            <a:ext cx="252028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171" name="WordArt 4"/>
          <p:cNvSpPr>
            <a:spLocks noChangeArrowheads="1" noChangeShapeType="1"/>
          </p:cNvSpPr>
          <p:nvPr/>
        </p:nvSpPr>
        <p:spPr bwMode="auto">
          <a:xfrm>
            <a:off x="900113" y="2924175"/>
            <a:ext cx="72739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49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99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Кто первый написал басню?</a:t>
            </a:r>
          </a:p>
        </p:txBody>
      </p:sp>
      <p:pic>
        <p:nvPicPr>
          <p:cNvPr id="7172" name="Picture 5" descr="MCj0410787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1268413"/>
            <a:ext cx="1720850" cy="1428750"/>
          </a:xfr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1829</Words>
  <Application>Microsoft Office PowerPoint</Application>
  <PresentationFormat>Экран (4:3)</PresentationFormat>
  <Paragraphs>198</Paragraphs>
  <Slides>34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Слайд 1</vt:lpstr>
      <vt:lpstr>Слайд 2</vt:lpstr>
      <vt:lpstr>Постановка и решение проблемы</vt:lpstr>
      <vt:lpstr>Проектирование</vt:lpstr>
      <vt:lpstr>«Теоретики» </vt:lpstr>
      <vt:lpstr>Слайд 6</vt:lpstr>
      <vt:lpstr>Слайд 7</vt:lpstr>
      <vt:lpstr>Истоки возникновения басенного творчества</vt:lpstr>
      <vt:lpstr>Слайд 9</vt:lpstr>
      <vt:lpstr>  </vt:lpstr>
      <vt:lpstr>Слайд 11</vt:lpstr>
      <vt:lpstr>Слайд 12</vt:lpstr>
      <vt:lpstr>Слайд 13</vt:lpstr>
      <vt:lpstr>Ворон и лисица</vt:lpstr>
      <vt:lpstr>Слайд 15</vt:lpstr>
      <vt:lpstr>Басни Лафонтена</vt:lpstr>
      <vt:lpstr>Слайд 17</vt:lpstr>
      <vt:lpstr>Слайд 18</vt:lpstr>
      <vt:lpstr>Слайд 19</vt:lpstr>
      <vt:lpstr>Слайд 20</vt:lpstr>
      <vt:lpstr>Слайд 21</vt:lpstr>
      <vt:lpstr>Каковы темы басен Крылова? </vt:lpstr>
      <vt:lpstr>Слайд 23</vt:lpstr>
      <vt:lpstr>Лисица и виноград.</vt:lpstr>
      <vt:lpstr>Основные отличия басен Крылова от басен Эзопа.</vt:lpstr>
      <vt:lpstr>  </vt:lpstr>
      <vt:lpstr>Слайд 27</vt:lpstr>
      <vt:lpstr>Слайд 28</vt:lpstr>
      <vt:lpstr>  </vt:lpstr>
      <vt:lpstr>Слайд 30</vt:lpstr>
      <vt:lpstr>Слайд 31</vt:lpstr>
      <vt:lpstr>Заключение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Ogorchitel</dc:creator>
  <cp:lastModifiedBy>user</cp:lastModifiedBy>
  <cp:revision>134</cp:revision>
  <dcterms:created xsi:type="dcterms:W3CDTF">2009-08-29T05:39:47Z</dcterms:created>
  <dcterms:modified xsi:type="dcterms:W3CDTF">2019-10-14T16:09:17Z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914398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