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2" r:id="rId2"/>
    <p:sldId id="256" r:id="rId3"/>
    <p:sldId id="257" r:id="rId4"/>
    <p:sldId id="262" r:id="rId5"/>
    <p:sldId id="263" r:id="rId6"/>
    <p:sldId id="261" r:id="rId7"/>
    <p:sldId id="264" r:id="rId8"/>
    <p:sldId id="265" r:id="rId9"/>
    <p:sldId id="266" r:id="rId10"/>
    <p:sldId id="269" r:id="rId11"/>
    <p:sldId id="267" r:id="rId12"/>
    <p:sldId id="273" r:id="rId13"/>
    <p:sldId id="268" r:id="rId14"/>
    <p:sldId id="271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0DC9E9AC-BB49-484D-8B9A-7A414AC179F1}">
          <p14:sldIdLst>
            <p14:sldId id="272"/>
          </p14:sldIdLst>
        </p14:section>
        <p14:section name="Раздел без заголовка" id="{110E340B-3517-461B-91DC-99265CB4A85B}">
          <p14:sldIdLst>
            <p14:sldId id="256"/>
            <p14:sldId id="257"/>
            <p14:sldId id="262"/>
            <p14:sldId id="263"/>
            <p14:sldId id="261"/>
            <p14:sldId id="264"/>
            <p14:sldId id="265"/>
            <p14:sldId id="266"/>
            <p14:sldId id="269"/>
            <p14:sldId id="267"/>
            <p14:sldId id="273"/>
            <p14:sldId id="268"/>
            <p14:sldId id="271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65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EB3E5-B8D7-4FF5-A503-2FE591F04631}" type="datetimeFigureOut">
              <a:rPr lang="ru-RU" smtClean="0"/>
              <a:pPr/>
              <a:t>14.10.2019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339FB-C06B-41CF-A8B0-0E5225E21A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984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Цель урока:</a:t>
            </a:r>
          </a:p>
          <a:p>
            <a:r>
              <a:rPr lang="ru-RU" dirty="0" smtClean="0"/>
              <a:t>Формирование знаний о строении семени</a:t>
            </a:r>
          </a:p>
          <a:p>
            <a:r>
              <a:rPr lang="ru-RU" sz="1200" dirty="0" smtClean="0"/>
              <a:t>1) Определять понятия по существенным признакам</a:t>
            </a:r>
          </a:p>
          <a:p>
            <a:r>
              <a:rPr lang="ru-RU" sz="1200" dirty="0" smtClean="0"/>
              <a:t>2) Выявлять свойства семени</a:t>
            </a:r>
          </a:p>
          <a:p>
            <a:r>
              <a:rPr lang="ru-RU" sz="1200" dirty="0" smtClean="0"/>
              <a:t>3) Выявлять критерии для сравнения и осуществлять сравнение. </a:t>
            </a:r>
          </a:p>
          <a:p>
            <a:endParaRPr lang="ru-RU" dirty="0" smtClean="0"/>
          </a:p>
          <a:p>
            <a:r>
              <a:rPr lang="ru-RU" dirty="0" smtClean="0"/>
              <a:t>Задачи: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dirty="0" smtClean="0"/>
              <a:t>Организовать деятельность учащихся по выявлению</a:t>
            </a:r>
            <a:r>
              <a:rPr lang="ru-RU" baseline="0" dirty="0" smtClean="0"/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особенностей строения семян однодольных и двудольных растений;</a:t>
            </a:r>
            <a:endParaRPr lang="ru-RU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развивать умение анализировать и сравнивать, переходить от частностей к общим выводам, развивать умение формулировать и высказывать свою мысль, формировать умение сотрудничать;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продолжить формирование научного мировоззрения.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Оборудование: учебник 6 класса Биология, ПК, проектор, семена фасоли и пшеницы (сухие и набухшие),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препаровальная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игла, лупа, рабочие тетради.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Этапы урока: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Постановка учебных задач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Совместное исследование проблемы.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Моделирование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Конструирование нового способа действия.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Переход к этапу решения частных задач.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Применение общего способа действия для решения частных задач.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 Контроль на этапе окончания учебной темы.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Формируемые понятия: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        двудольное растение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        однодольное растение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        семядоля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        эндосперм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        зародыш (зародышевые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корешок, стебелек,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почечка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семядоли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        семенная кожура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микропиле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семяножка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339FB-C06B-41CF-A8B0-0E5225E21A4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3005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Ученики – делают вывод на основе проведенных исследований.</a:t>
            </a:r>
          </a:p>
          <a:p>
            <a:r>
              <a:rPr lang="ru-RU" dirty="0" smtClean="0"/>
              <a:t>Учитель: представителем какого класса является пшеница? Как докажете свое утверждение?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339FB-C06B-41CF-A8B0-0E5225E21A49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6691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Учитель:</a:t>
            </a:r>
            <a:r>
              <a:rPr lang="ru-RU" baseline="0" dirty="0" smtClean="0"/>
              <a:t> в рабочих тетрадках выполните следующее задание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339FB-C06B-41CF-A8B0-0E5225E21A4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24953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Цель - Коррекция отработки понятий.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Организует коррекционную работу.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Применяют новый способ. Отработка операций, в которых допущены ошибки.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Строят рассуждения, понятные для собеседника. Умеют использовать речь для регуляции своего действия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Самопроверка. Отрабатывают способ в целом. Осуществляют пошаговый контроль по результату</a:t>
            </a:r>
          </a:p>
          <a:p>
            <a:r>
              <a:rPr lang="ru-RU" dirty="0" err="1" smtClean="0"/>
              <a:t>Учитель: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теперь, ребята, давайте еще раз  сравним семя фасоли с семенем зерновки пшеницы. Итак, что же у них общего? 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(Общее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в строении семени фасоли и пшеницы то, что семена имеют семенную кожуру, запас питательных веществ и зародыш).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чем они различаются?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(Различаются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в семени фасоли две семядоли, в которых находятся запасные питательные вещества, а в семени пшеницы одна семядоля, а питательные вещества находятся в эндосперме, кожура у однодольных срастается с околоплодником, поэтому ее невозможно отделить).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Учитель: перенесите схему в свои тетради и подпишите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Готовы? Проверьте себя. Не забывайте ставить баллы за верно выполненное задание.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339FB-C06B-41CF-A8B0-0E5225E21A49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2524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Учитель проговаривает задание,</a:t>
            </a:r>
            <a:r>
              <a:rPr lang="ru-RU" baseline="0" dirty="0" smtClean="0"/>
              <a:t> ученики записывают в дневники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339FB-C06B-41CF-A8B0-0E5225E21A49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68104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</a:p>
          <a:p>
            <a:r>
              <a:rPr lang="ru-RU" dirty="0" smtClean="0"/>
              <a:t>Оценки за урок  </a:t>
            </a:r>
          </a:p>
          <a:p>
            <a:r>
              <a:rPr lang="ru-RU" dirty="0" smtClean="0"/>
              <a:t>Учитель:</a:t>
            </a:r>
            <a:r>
              <a:rPr lang="ru-RU" baseline="0" dirty="0" smtClean="0"/>
              <a:t> пока вы заполняете анкеты, я выставлю оценки. Критерии общеизвестны: 50%- 69%  выполнения «3»</a:t>
            </a:r>
          </a:p>
          <a:p>
            <a:r>
              <a:rPr lang="ru-RU" baseline="0" dirty="0" smtClean="0"/>
              <a:t>70% - 89% - «4»</a:t>
            </a:r>
          </a:p>
          <a:p>
            <a:r>
              <a:rPr lang="ru-RU" baseline="0" dirty="0" smtClean="0"/>
              <a:t>90%-100% - «5»</a:t>
            </a:r>
          </a:p>
          <a:p>
            <a:r>
              <a:rPr lang="ru-RU" dirty="0" smtClean="0"/>
              <a:t>Сегодня выслушаем ответы</a:t>
            </a:r>
            <a:r>
              <a:rPr lang="ru-RU" baseline="0" dirty="0" smtClean="0"/>
              <a:t> на вопросы анкеты учеников 1-го ряда</a:t>
            </a:r>
          </a:p>
          <a:p>
            <a:r>
              <a:rPr lang="ru-RU" baseline="0" dirty="0" smtClean="0"/>
              <a:t>А теперь </a:t>
            </a:r>
            <a:r>
              <a:rPr lang="ru-RU" baseline="0" smtClean="0"/>
              <a:t>оценки.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339FB-C06B-41CF-A8B0-0E5225E21A49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182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Актуализация  знаний.</a:t>
            </a:r>
          </a:p>
          <a:p>
            <a:r>
              <a:rPr lang="ru-RU" dirty="0" smtClean="0"/>
              <a:t>Создание учителем проблемной ситуации: </a:t>
            </a:r>
          </a:p>
          <a:p>
            <a:r>
              <a:rPr lang="ru-RU" dirty="0" smtClean="0"/>
              <a:t>С чего начинается жизнь растения?</a:t>
            </a:r>
          </a:p>
          <a:p>
            <a:r>
              <a:rPr lang="ru-RU" dirty="0" smtClean="0"/>
              <a:t>Какова связь между этими объектами? Сегодня мы с вами найдем ответы на эти вопросы. Результатом</a:t>
            </a:r>
            <a:r>
              <a:rPr lang="ru-RU" baseline="0" dirty="0" smtClean="0"/>
              <a:t> урока будут ваши новые открытия, а материальным воплощением открытий – оценка. Она будет результатом вашей деятельности на уроке. Каждая работа оценивается определенным количеством баллов, шкала в виде таблиц у вас на партах. Не забывайте проставлять баллы. </a:t>
            </a:r>
          </a:p>
          <a:p>
            <a:endParaRPr lang="ru-RU" baseline="0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А. Защита внутренних частей семени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Б. Зачаток будущего растения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В. Запас питательных веществ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Г. Первые листья зародыша, иногда и запас питательных веществ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Д. Пропускание воды в семя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Е. Место прикрепления семени к семяножке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baseline="0" dirty="0" smtClean="0"/>
          </a:p>
          <a:p>
            <a:endParaRPr lang="ru-RU" dirty="0" smtClean="0"/>
          </a:p>
          <a:p>
            <a:r>
              <a:rPr lang="ru-RU" dirty="0" smtClean="0"/>
              <a:t>Деятельность</a:t>
            </a:r>
            <a:r>
              <a:rPr lang="ru-RU" baseline="0" dirty="0" smtClean="0"/>
              <a:t> учителя - </a:t>
            </a:r>
            <a:r>
              <a:rPr lang="ru-RU" dirty="0" smtClean="0"/>
              <a:t>Создание проблемной ситуации. Фиксация новой учебной задачи</a:t>
            </a:r>
          </a:p>
          <a:p>
            <a:r>
              <a:rPr lang="ru-RU" dirty="0" smtClean="0"/>
              <a:t>Организовывает погружение в проблему, создает ситуацию разрыва.</a:t>
            </a:r>
          </a:p>
          <a:p>
            <a:r>
              <a:rPr lang="ru-RU" dirty="0" smtClean="0"/>
              <a:t>Ученики </a:t>
            </a:r>
            <a:r>
              <a:rPr lang="ru-RU" baseline="0" dirty="0" smtClean="0"/>
              <a:t> - </a:t>
            </a:r>
            <a:r>
              <a:rPr lang="ru-RU" dirty="0" smtClean="0"/>
              <a:t>Пытаются решить задачу известным способом. Фиксируют проблему.</a:t>
            </a:r>
          </a:p>
          <a:p>
            <a:r>
              <a:rPr lang="ru-RU" dirty="0" smtClean="0"/>
              <a:t> Слушают учителя. Строят понятные для собеседника высказывания</a:t>
            </a:r>
          </a:p>
          <a:p>
            <a:r>
              <a:rPr lang="ru-RU" dirty="0" smtClean="0"/>
              <a:t>Принимают и сохраняют учебную цель и задачу.</a:t>
            </a:r>
          </a:p>
          <a:p>
            <a:endParaRPr lang="ru-RU" dirty="0" smtClean="0"/>
          </a:p>
          <a:p>
            <a:r>
              <a:rPr lang="ru-RU" dirty="0" smtClean="0"/>
              <a:t>Конечно, Вы</a:t>
            </a:r>
            <a:r>
              <a:rPr lang="ru-RU" baseline="0" dirty="0" smtClean="0"/>
              <a:t> совершенно правы. Жизнь цветкового растения начинается с семени. Как же семя устроено, где внутри него спрятано начало жизни, Вы узнаете, изучив текст на с. 86. При чтении текста найдите на рисунке 57 все указанные части.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339FB-C06B-41CF-A8B0-0E5225E21A4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7183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Первичный контроль за правильностью выполнения способа действия.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Учитель - Диагностическая работа (на входе), оценивает выполнение каждой операции.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Ученики - Осуществляют работу по выполнению отдельных операций.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Учатся формулировать собственное мнение и позицию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Осуществляют самоконтроль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Учитель: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 изучили текст учебника, из чего же состоит семя?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Ученики перечисляют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цепочке,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слайде появляются названия.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Какую роль выполняют эти части?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Ответы учащихся:</a:t>
            </a: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Семенная кожура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защищает семена от высыханий и механических повреждений.</a:t>
            </a: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Зародыш 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это зачаток будущего растения.</a:t>
            </a: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Семядоли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это первые листья зародыша.  </a:t>
            </a: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Эндосперм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– это запасающая ткань семени.</a:t>
            </a: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Однодольные растения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– растения, в семенах которых 1 семядоля.</a:t>
            </a: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Двудольные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это растения, имеющие в зародыше две семядоли.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339FB-C06B-41CF-A8B0-0E5225E21A4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3422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Коррекция отработки способа.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Учитель - Организует практическую работу.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Применяют новый способ. Отработка операций, в которых допущены ошибки.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Строят рассуждения, понятные для собеседника. Умеют использовать речь для регуляции своего действия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Самопроверка. Отрабатывают способ в целом. Осуществляют пошаговый контроль по результату</a:t>
            </a:r>
          </a:p>
          <a:p>
            <a:r>
              <a:rPr lang="ru-RU" dirty="0" smtClean="0"/>
              <a:t>Учитель: как сказал</a:t>
            </a:r>
            <a:r>
              <a:rPr lang="ru-RU" baseline="0" dirty="0" smtClean="0"/>
              <a:t> классик, </a:t>
            </a:r>
            <a:r>
              <a:rPr lang="ru-RU" dirty="0" smtClean="0"/>
              <a:t>суха</a:t>
            </a:r>
            <a:r>
              <a:rPr lang="ru-RU" baseline="0" dirty="0" smtClean="0"/>
              <a:t> теория, мои друзья, а древо жизни пышно зеленеет. Итак, пришло время проверить теорию на практике. Придвиньте лоточки с оборудованием, выполните задание в парах. Проверьте друг друга после выполнения пунктов 5-7.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339FB-C06B-41CF-A8B0-0E5225E21A4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2612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Проверка гипотез</a:t>
            </a:r>
            <a:r>
              <a:rPr lang="ru-RU" baseline="0" dirty="0" smtClean="0"/>
              <a:t> (выполнение лабораторной работы с целью выяснения особенностей строения семян)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Учитель- Организует учебное исследование для выделения понятия.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Формируют понятия.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Участвуют в обсуждении содержания материала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Принимают и сохраняют учебную цель и задачу. Осуществляют самоконтроль</a:t>
            </a:r>
            <a:endParaRPr lang="ru-RU" baseline="0" dirty="0" smtClean="0"/>
          </a:p>
          <a:p>
            <a:r>
              <a:rPr lang="ru-RU" baseline="0" dirty="0" smtClean="0"/>
              <a:t>Проверка правильности усвоения знаний (взаимопроверка фронтальная проверка)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339FB-C06B-41CF-A8B0-0E5225E21A4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5324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Ученики – делают вывод на основе проведенных исследований.</a:t>
            </a:r>
          </a:p>
          <a:p>
            <a:r>
              <a:rPr lang="ru-RU" dirty="0" smtClean="0"/>
              <a:t>Учитель: представителем какого класса является фасоль? Как докажете свое утверждение?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339FB-C06B-41CF-A8B0-0E5225E21A4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1411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Учитель -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Организует учебное исследование для выделения понятия.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Ученики - Проводят самостоятельное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исследование, формируют понятия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(однодольные растения, околоплодник, зерновка) в процессе чтения текста на с.87 - 88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Участвуют в обсуждении содержания материала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Принимают и сохраняют учебную цель и задачу. Осуществляют самоконтроль</a:t>
            </a:r>
          </a:p>
          <a:p>
            <a:r>
              <a:rPr lang="ru-RU" dirty="0" smtClean="0"/>
              <a:t>Учитель: </a:t>
            </a:r>
          </a:p>
          <a:p>
            <a:r>
              <a:rPr lang="ru-RU" dirty="0" smtClean="0"/>
              <a:t>Прочтите текст нас. 87-88 о строении семян однодольных растений и подчеркните карандашом отличительные особенности,</a:t>
            </a:r>
            <a:r>
              <a:rPr lang="ru-RU" baseline="0" dirty="0" smtClean="0"/>
              <a:t> если они есть. Найдите на рисунке 58 все указанные части семени пшеницы.</a:t>
            </a:r>
            <a:endParaRPr lang="ru-RU" dirty="0" smtClean="0"/>
          </a:p>
          <a:p>
            <a:r>
              <a:rPr lang="ru-RU" dirty="0" smtClean="0"/>
              <a:t>Отличается ли по строению семя пшеницы от семени фасоли? Если да, то перечислите</a:t>
            </a:r>
            <a:r>
              <a:rPr lang="ru-RU" baseline="0" dirty="0" smtClean="0"/>
              <a:t> все отличия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339FB-C06B-41CF-A8B0-0E5225E21A4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5435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Цель -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Диагностическая работа (на входе), оценивает выполнение каждой операции.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Учитель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Осуществляют работу по выполнению отдельных операций.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Ученики - Учатся формулировать собственное мнение и позицию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Осуществляют самоконтроль</a:t>
            </a:r>
          </a:p>
          <a:p>
            <a:r>
              <a:rPr lang="ru-RU" dirty="0" smtClean="0"/>
              <a:t>Учитель: в рабочих тетрадях запишите все части семени пшеницы в том порядке, в каком они отмечены</a:t>
            </a:r>
            <a:r>
              <a:rPr lang="ru-RU" baseline="0" dirty="0" smtClean="0"/>
              <a:t> на слайде</a:t>
            </a:r>
            <a:r>
              <a:rPr lang="ru-RU" dirty="0" smtClean="0"/>
              <a:t> , затем проверите себя.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339FB-C06B-41CF-A8B0-0E5225E21A4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6438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Коррекция отработки способа.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Учитель - Организует практическую работу.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Применяют новый способ. Отработка операций, в которых допущены ошибки.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Строят рассуждения, понятные для собеседника. Умеют использовать речь для регуляции своего действия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Самопроверка. Отрабатывают способ в целом. Осуществляют пошаговый контроль по результату</a:t>
            </a:r>
          </a:p>
          <a:p>
            <a:r>
              <a:rPr lang="ru-RU" dirty="0" smtClean="0"/>
              <a:t>Учитель: как сказал</a:t>
            </a:r>
            <a:r>
              <a:rPr lang="ru-RU" baseline="0" dirty="0" smtClean="0"/>
              <a:t> классик, </a:t>
            </a:r>
            <a:r>
              <a:rPr lang="ru-RU" dirty="0" smtClean="0"/>
              <a:t>суха</a:t>
            </a:r>
            <a:r>
              <a:rPr lang="ru-RU" baseline="0" dirty="0" smtClean="0"/>
              <a:t> теория, мои друзья, а древо жизни пышно зеленеет. Итак, пришло время проверить теорию на практике. Придвиньте лоточки с оборудованием, выполните задание в парах. Проверьте друг друга после выполнения пунктов 4-5.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339FB-C06B-41CF-A8B0-0E5225E21A4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652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560" y="836712"/>
            <a:ext cx="7772400" cy="1470025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Строение семян</a:t>
            </a:r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3325634"/>
            <a:ext cx="274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66313" y="5013176"/>
            <a:ext cx="579838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Выполнил: учитель биологии  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высшей </a:t>
            </a:r>
            <a:endParaRPr lang="ru-RU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квалификационной категории 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ГБОУ 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№86</a:t>
            </a:r>
          </a:p>
          <a:p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«Омет»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г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Набережные Челны </a:t>
            </a:r>
          </a:p>
          <a:p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республики  Татарстан</a:t>
            </a:r>
          </a:p>
          <a:p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Рахматуллина Г.С. </a:t>
            </a:r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351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Лабораторная работа</a:t>
            </a:r>
            <a:b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Строение зерновки пшеницы</a:t>
            </a:r>
            <a:endParaRPr lang="ru-RU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4260" y="2204864"/>
            <a:ext cx="85324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Инструкция по выполнению лабораторной работы на с. 87</a:t>
            </a:r>
          </a:p>
        </p:txBody>
      </p:sp>
    </p:spTree>
    <p:extLst>
      <p:ext uri="{BB962C8B-B14F-4D97-AF65-F5344CB8AC3E}">
        <p14:creationId xmlns:p14="http://schemas.microsoft.com/office/powerpoint/2010/main" xmlns="" val="35550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Вывод 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2967335"/>
            <a:ext cx="72728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Семена </a:t>
            </a:r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пшеницы  </a:t>
            </a:r>
            <a:r>
              <a:rPr lang="ru-RU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имеют зародыш </a:t>
            </a:r>
            <a:r>
              <a:rPr lang="ru-RU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 </a:t>
            </a:r>
            <a:r>
              <a:rPr lang="ru-RU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одной семядолей, </a:t>
            </a:r>
            <a:endParaRPr lang="ru-RU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значит это растение</a:t>
            </a:r>
            <a:r>
              <a:rPr lang="ru-RU" sz="3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однодольное</a:t>
            </a:r>
            <a:endParaRPr lang="ru-RU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516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Установите соответствие между частью семени и его значением</a:t>
            </a:r>
            <a:endParaRPr lang="ru-RU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53727"/>
          </a:xfrm>
        </p:spPr>
        <p:txBody>
          <a:bodyPr>
            <a:normAutofit lnSpcReduction="10000"/>
          </a:bodyPr>
          <a:lstStyle/>
          <a:p>
            <a:r>
              <a:rPr lang="ru-RU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Части семени</a:t>
            </a:r>
            <a:endParaRPr lang="ru-RU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536504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Семядоля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эндосперм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зародыш (зародышевые корешок, стебелек, </a:t>
            </a:r>
            <a:r>
              <a:rPr lang="ru-RU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почечка</a:t>
            </a:r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 и семядоли)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семенная кожура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микропиле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рубчик</a:t>
            </a:r>
          </a:p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453727"/>
          </a:xfrm>
        </p:spPr>
        <p:txBody>
          <a:bodyPr>
            <a:normAutofit lnSpcReduction="10000"/>
          </a:bodyPr>
          <a:lstStyle/>
          <a:p>
            <a:r>
              <a:rPr lang="ru-RU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Значение частей</a:t>
            </a:r>
            <a:endParaRPr lang="ru-RU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608511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5000" dirty="0"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. Защита внутренних частей семени</a:t>
            </a:r>
          </a:p>
          <a:p>
            <a:pPr marL="0" indent="0">
              <a:buNone/>
            </a:pPr>
            <a:r>
              <a:rPr lang="ru-RU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Б. Зачаток будущего растения</a:t>
            </a:r>
          </a:p>
          <a:p>
            <a:pPr marL="0" indent="0">
              <a:buNone/>
            </a:pPr>
            <a:r>
              <a:rPr lang="ru-RU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В. Запас питательных веществ</a:t>
            </a:r>
          </a:p>
          <a:p>
            <a:pPr marL="0" indent="0">
              <a:buNone/>
            </a:pPr>
            <a:r>
              <a:rPr lang="ru-RU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Г. Первые листья зародыша, иногда и запас питательных веществ</a:t>
            </a:r>
          </a:p>
          <a:p>
            <a:pPr marL="0" indent="0">
              <a:buNone/>
            </a:pPr>
            <a:r>
              <a:rPr lang="ru-RU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Д. Пропускание воды в семя</a:t>
            </a:r>
          </a:p>
          <a:p>
            <a:pPr marL="0" indent="0">
              <a:buNone/>
            </a:pPr>
            <a:r>
              <a:rPr lang="ru-RU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Е. Место прикрепления семени к семяножке</a:t>
            </a:r>
          </a:p>
          <a:p>
            <a:pPr marL="0" indent="0">
              <a:buNone/>
            </a:pPr>
            <a:r>
              <a:rPr lang="ru-RU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60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endParaRPr lang="ru-RU" sz="5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5856" y="6093296"/>
            <a:ext cx="2013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ГВБАДЕ</a:t>
            </a:r>
            <a:endParaRPr lang="ru-RU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52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Organization Chart 26"/>
          <p:cNvGrpSpPr>
            <a:grpSpLocks/>
          </p:cNvGrpSpPr>
          <p:nvPr/>
        </p:nvGrpSpPr>
        <p:grpSpPr bwMode="auto">
          <a:xfrm>
            <a:off x="323849" y="436755"/>
            <a:ext cx="8640763" cy="5832475"/>
            <a:chOff x="1134" y="1272"/>
            <a:chExt cx="3887" cy="1152"/>
          </a:xfrm>
        </p:grpSpPr>
        <p:cxnSp>
          <p:nvCxnSpPr>
            <p:cNvPr id="2052" name="_s2052"/>
            <p:cNvCxnSpPr>
              <a:cxnSpLocks noChangeShapeType="1"/>
              <a:stCxn id="29" idx="0"/>
              <a:endCxn id="24" idx="3"/>
            </p:cNvCxnSpPr>
            <p:nvPr/>
          </p:nvCxnSpPr>
          <p:spPr bwMode="auto">
            <a:xfrm rot="16200000">
              <a:off x="2692" y="1904"/>
              <a:ext cx="149" cy="315"/>
            </a:xfrm>
            <a:prstGeom prst="bentConnector3">
              <a:avLst>
                <a:gd name="adj1" fmla="val 15125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053" name="_s2053"/>
            <p:cNvCxnSpPr>
              <a:cxnSpLocks noChangeShapeType="1"/>
              <a:stCxn id="28" idx="0"/>
              <a:endCxn id="24" idx="3"/>
            </p:cNvCxnSpPr>
            <p:nvPr/>
          </p:nvCxnSpPr>
          <p:spPr bwMode="auto">
            <a:xfrm rot="5400000" flipH="1">
              <a:off x="3700" y="1211"/>
              <a:ext cx="149" cy="1701"/>
            </a:xfrm>
            <a:prstGeom prst="bentConnector3">
              <a:avLst>
                <a:gd name="adj1" fmla="val 15125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054" name="_s2054"/>
            <p:cNvCxnSpPr>
              <a:cxnSpLocks noChangeShapeType="1"/>
              <a:stCxn id="27" idx="0"/>
              <a:endCxn id="24" idx="3"/>
            </p:cNvCxnSpPr>
            <p:nvPr/>
          </p:nvCxnSpPr>
          <p:spPr bwMode="auto">
            <a:xfrm rot="5400000" flipH="1">
              <a:off x="3196" y="1715"/>
              <a:ext cx="149" cy="693"/>
            </a:xfrm>
            <a:prstGeom prst="bentConnector3">
              <a:avLst>
                <a:gd name="adj1" fmla="val 15125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055" name="_s2055"/>
            <p:cNvCxnSpPr>
              <a:cxnSpLocks noChangeShapeType="1"/>
              <a:stCxn id="26" idx="0"/>
              <a:endCxn id="24" idx="3"/>
            </p:cNvCxnSpPr>
            <p:nvPr/>
          </p:nvCxnSpPr>
          <p:spPr bwMode="auto">
            <a:xfrm rot="16200000">
              <a:off x="2188" y="1400"/>
              <a:ext cx="149" cy="1323"/>
            </a:xfrm>
            <a:prstGeom prst="bentConnector3">
              <a:avLst>
                <a:gd name="adj1" fmla="val 15125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056" name="_s2056"/>
            <p:cNvCxnSpPr>
              <a:cxnSpLocks noChangeShapeType="1"/>
              <a:stCxn id="25" idx="0"/>
              <a:endCxn id="22" idx="3"/>
            </p:cNvCxnSpPr>
            <p:nvPr/>
          </p:nvCxnSpPr>
          <p:spPr bwMode="auto">
            <a:xfrm rot="5400000" flipH="1">
              <a:off x="3473" y="1141"/>
              <a:ext cx="139" cy="977"/>
            </a:xfrm>
            <a:prstGeom prst="bentConnector3">
              <a:avLst>
                <a:gd name="adj1" fmla="val 16292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057" name="_s2057"/>
            <p:cNvCxnSpPr>
              <a:cxnSpLocks noChangeShapeType="1"/>
              <a:stCxn id="24" idx="0"/>
              <a:endCxn id="22" idx="3"/>
            </p:cNvCxnSpPr>
            <p:nvPr/>
          </p:nvCxnSpPr>
          <p:spPr bwMode="auto">
            <a:xfrm rot="16200000">
              <a:off x="2954" y="1600"/>
              <a:ext cx="139" cy="60"/>
            </a:xfrm>
            <a:prstGeom prst="bentConnector3">
              <a:avLst>
                <a:gd name="adj1" fmla="val 16292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058" name="_s2058"/>
            <p:cNvCxnSpPr>
              <a:cxnSpLocks noChangeShapeType="1"/>
              <a:stCxn id="23" idx="0"/>
              <a:endCxn id="22" idx="3"/>
            </p:cNvCxnSpPr>
            <p:nvPr/>
          </p:nvCxnSpPr>
          <p:spPr bwMode="auto">
            <a:xfrm rot="16200000">
              <a:off x="2436" y="1081"/>
              <a:ext cx="139" cy="1097"/>
            </a:xfrm>
            <a:prstGeom prst="bentConnector3">
              <a:avLst>
                <a:gd name="adj1" fmla="val 16292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2" name="_s2059"/>
            <p:cNvSpPr>
              <a:spLocks noChangeArrowheads="1"/>
            </p:cNvSpPr>
            <p:nvPr/>
          </p:nvSpPr>
          <p:spPr bwMode="auto">
            <a:xfrm>
              <a:off x="2657" y="1272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1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4200" b="1" i="1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/>
                  <a:latin typeface="Arial" pitchFamily="34" charset="0"/>
                </a:rPr>
                <a:t>СЕМЯ</a:t>
              </a:r>
              <a:endParaRPr kumimoji="0" lang="ru-RU" sz="4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_s2060"/>
            <p:cNvSpPr>
              <a:spLocks noChangeArrowheads="1"/>
            </p:cNvSpPr>
            <p:nvPr/>
          </p:nvSpPr>
          <p:spPr bwMode="auto">
            <a:xfrm>
              <a:off x="1490" y="1699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800" b="0" i="1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 Black" pitchFamily="34" charset="0"/>
              </a:endParaRPr>
            </a:p>
          </p:txBody>
        </p:sp>
        <p:sp>
          <p:nvSpPr>
            <p:cNvPr id="24" name="_s2061"/>
            <p:cNvSpPr>
              <a:spLocks noChangeArrowheads="1"/>
            </p:cNvSpPr>
            <p:nvPr/>
          </p:nvSpPr>
          <p:spPr bwMode="auto">
            <a:xfrm>
              <a:off x="2527" y="1699"/>
              <a:ext cx="865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800" b="0" i="1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 Black" pitchFamily="34" charset="0"/>
              </a:endParaRPr>
            </a:p>
          </p:txBody>
        </p:sp>
        <p:sp>
          <p:nvSpPr>
            <p:cNvPr id="25" name="_s2062"/>
            <p:cNvSpPr>
              <a:spLocks noChangeArrowheads="1"/>
            </p:cNvSpPr>
            <p:nvPr/>
          </p:nvSpPr>
          <p:spPr bwMode="auto">
            <a:xfrm>
              <a:off x="3563" y="1699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 Black" pitchFamily="34" charset="0"/>
              </a:endParaRPr>
            </a:p>
          </p:txBody>
        </p:sp>
        <p:sp>
          <p:nvSpPr>
            <p:cNvPr id="26" name="_s2063"/>
            <p:cNvSpPr>
              <a:spLocks noChangeArrowheads="1"/>
            </p:cNvSpPr>
            <p:nvPr/>
          </p:nvSpPr>
          <p:spPr bwMode="auto">
            <a:xfrm>
              <a:off x="1134" y="2136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800" b="0" i="1" u="none" strike="noStrike" cap="none" normalizeH="0" baseline="0" smtClean="0">
                <a:ln>
                  <a:noFill/>
                </a:ln>
                <a:solidFill>
                  <a:srgbClr val="009999"/>
                </a:solidFill>
                <a:effectLst/>
                <a:latin typeface="Arial Black" pitchFamily="34" charset="0"/>
              </a:endParaRPr>
            </a:p>
          </p:txBody>
        </p:sp>
        <p:sp>
          <p:nvSpPr>
            <p:cNvPr id="27" name="_s2064"/>
            <p:cNvSpPr>
              <a:spLocks noChangeArrowheads="1"/>
            </p:cNvSpPr>
            <p:nvPr/>
          </p:nvSpPr>
          <p:spPr bwMode="auto">
            <a:xfrm>
              <a:off x="3150" y="2136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800" b="0" i="1" u="none" strike="noStrike" cap="none" normalizeH="0" baseline="0" smtClean="0">
                <a:ln>
                  <a:noFill/>
                </a:ln>
                <a:solidFill>
                  <a:srgbClr val="009999"/>
                </a:solidFill>
                <a:effectLst/>
                <a:latin typeface="Arial Black" pitchFamily="34" charset="0"/>
              </a:endParaRPr>
            </a:p>
          </p:txBody>
        </p:sp>
        <p:sp>
          <p:nvSpPr>
            <p:cNvPr id="28" name="_s2065"/>
            <p:cNvSpPr>
              <a:spLocks noChangeArrowheads="1"/>
            </p:cNvSpPr>
            <p:nvPr/>
          </p:nvSpPr>
          <p:spPr bwMode="auto">
            <a:xfrm>
              <a:off x="4158" y="2136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600" b="0" i="0" u="none" strike="noStrike" cap="none" normalizeH="0" baseline="0" smtClean="0">
                <a:ln>
                  <a:noFill/>
                </a:ln>
                <a:solidFill>
                  <a:srgbClr val="009999"/>
                </a:solidFill>
                <a:effectLst/>
                <a:latin typeface="Arial Black" pitchFamily="34" charset="0"/>
              </a:endParaRPr>
            </a:p>
          </p:txBody>
        </p:sp>
        <p:sp>
          <p:nvSpPr>
            <p:cNvPr id="29" name="_s2066"/>
            <p:cNvSpPr>
              <a:spLocks noChangeArrowheads="1"/>
            </p:cNvSpPr>
            <p:nvPr/>
          </p:nvSpPr>
          <p:spPr bwMode="auto">
            <a:xfrm>
              <a:off x="2142" y="2136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800" b="0" i="1" u="none" strike="noStrike" cap="none" normalizeH="0" baseline="0" smtClean="0">
                <a:ln>
                  <a:noFill/>
                </a:ln>
                <a:solidFill>
                  <a:srgbClr val="009999"/>
                </a:solidFill>
                <a:effectLst/>
                <a:latin typeface="Arial Black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435915" y="2951718"/>
            <a:ext cx="903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кожура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779912" y="2983661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зародыш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868144" y="2952276"/>
            <a:ext cx="1269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эндосперм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64917" y="5085184"/>
            <a:ext cx="1045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корешок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910020" y="5070492"/>
            <a:ext cx="106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стебелек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076056" y="5063118"/>
            <a:ext cx="974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почечка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380312" y="5116658"/>
            <a:ext cx="1225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Семядоли </a:t>
            </a:r>
          </a:p>
          <a:p>
            <a:r>
              <a:rPr lang="ru-RU" dirty="0" smtClean="0"/>
              <a:t>(1 или 2)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8028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5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Задание на дом 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Обязательное: повторить п. 18</a:t>
            </a:r>
          </a:p>
          <a:p>
            <a:pPr marL="0" indent="0">
              <a:buNone/>
            </a:pPr>
            <a:r>
              <a:rPr lang="ru-RU" dirty="0" smtClean="0"/>
              <a:t>Познавательное: текст на с.88</a:t>
            </a:r>
          </a:p>
          <a:p>
            <a:pPr marL="0" indent="0">
              <a:buNone/>
            </a:pPr>
            <a:r>
              <a:rPr lang="ru-RU" dirty="0" smtClean="0"/>
              <a:t>Творческое: написать сказку о семени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2875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Рефлексия(анкетирование)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000" dirty="0"/>
              <a:t>1.На уроке я работал               </a:t>
            </a:r>
            <a:r>
              <a:rPr lang="ru-RU" sz="2000" dirty="0" smtClean="0"/>
              <a:t>  </a:t>
            </a:r>
            <a:r>
              <a:rPr lang="ru-RU" sz="2000" dirty="0"/>
              <a:t>активно / пассивно </a:t>
            </a:r>
          </a:p>
          <a:p>
            <a:pPr>
              <a:lnSpc>
                <a:spcPct val="90000"/>
              </a:lnSpc>
            </a:pPr>
            <a:r>
              <a:rPr lang="ru-RU" sz="2000" dirty="0"/>
              <a:t>2.Своей работой на уроке я     доволен / не доволен </a:t>
            </a:r>
          </a:p>
          <a:p>
            <a:pPr>
              <a:lnSpc>
                <a:spcPct val="90000"/>
              </a:lnSpc>
            </a:pPr>
            <a:r>
              <a:rPr lang="ru-RU" sz="2000" dirty="0"/>
              <a:t>3.Урок для меня показался      коротким / длинным </a:t>
            </a:r>
          </a:p>
          <a:p>
            <a:pPr>
              <a:lnSpc>
                <a:spcPct val="90000"/>
              </a:lnSpc>
            </a:pPr>
            <a:r>
              <a:rPr lang="ru-RU" sz="2000" dirty="0"/>
              <a:t>4.За урок я                                 </a:t>
            </a:r>
            <a:r>
              <a:rPr lang="ru-RU" sz="2000" dirty="0" smtClean="0"/>
              <a:t>   не </a:t>
            </a:r>
            <a:r>
              <a:rPr lang="ru-RU" sz="2000" dirty="0"/>
              <a:t>устал / устал </a:t>
            </a:r>
          </a:p>
          <a:p>
            <a:pPr>
              <a:lnSpc>
                <a:spcPct val="90000"/>
              </a:lnSpc>
            </a:pPr>
            <a:r>
              <a:rPr lang="ru-RU" sz="2000" dirty="0"/>
              <a:t>5.Мое настроение                     стало лучше / хуже </a:t>
            </a:r>
          </a:p>
          <a:p>
            <a:pPr>
              <a:lnSpc>
                <a:spcPct val="90000"/>
              </a:lnSpc>
            </a:pPr>
            <a:r>
              <a:rPr lang="ru-RU" sz="2000" dirty="0"/>
              <a:t>6.Материал урока мне был     </a:t>
            </a:r>
            <a:r>
              <a:rPr lang="ru-RU" sz="2000" dirty="0" smtClean="0"/>
              <a:t>понятен </a:t>
            </a:r>
            <a:r>
              <a:rPr lang="ru-RU" sz="2000" dirty="0"/>
              <a:t>/ не понятен 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7.Домашнее задание 	               полезен </a:t>
            </a:r>
            <a:r>
              <a:rPr lang="ru-RU" sz="2000" dirty="0"/>
              <a:t>/ бесполезен                   				</a:t>
            </a:r>
            <a:r>
              <a:rPr lang="ru-RU" sz="2000" dirty="0" smtClean="0"/>
              <a:t>               </a:t>
            </a:r>
            <a:r>
              <a:rPr lang="ru-RU" sz="2000" dirty="0"/>
              <a:t>интересен / скучен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 dirty="0"/>
              <a:t>				</a:t>
            </a:r>
            <a:r>
              <a:rPr lang="ru-RU" sz="2000" dirty="0" smtClean="0"/>
              <a:t>               легким </a:t>
            </a:r>
            <a:r>
              <a:rPr lang="ru-RU" sz="2000" dirty="0"/>
              <a:t>/ трудным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 dirty="0"/>
              <a:t>				</a:t>
            </a:r>
            <a:r>
              <a:rPr lang="ru-RU" sz="2000" dirty="0" smtClean="0"/>
              <a:t>               интересно </a:t>
            </a:r>
            <a:r>
              <a:rPr lang="ru-RU" sz="2000" dirty="0"/>
              <a:t>/ не интересно 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5262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470025"/>
          </a:xfrm>
        </p:spPr>
        <p:txBody>
          <a:bodyPr/>
          <a:lstStyle/>
          <a:p>
            <a:r>
              <a:rPr lang="ru-RU" dirty="0" smtClean="0"/>
              <a:t>Строение семян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412776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Цель: Формирование </a:t>
            </a:r>
            <a:r>
              <a:rPr lang="ru-RU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знаний о строении 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семени</a:t>
            </a:r>
          </a:p>
          <a:p>
            <a:endParaRPr lang="ru-R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УУД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Личностные:  продолжать формировать интеллектуальные умения (анализировать, сравнивать, делать выводы)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Метапредметные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давать определения понятий в процессе изучения строения семени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Предметные: овладение приемами выделения существенных признаков при анализе строения  семян одно- и двудольных растений</a:t>
            </a:r>
            <a:endParaRPr lang="ru-RU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140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Все с чего-нибудь начинается, появляется. С чего начинается фасоль?</a:t>
            </a:r>
            <a:endParaRPr lang="ru-RU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Picture 7" descr="boby_semena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343852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060848"/>
            <a:ext cx="2178291" cy="2690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 стрелкой 6"/>
          <p:cNvCxnSpPr/>
          <p:nvPr/>
        </p:nvCxnSpPr>
        <p:spPr>
          <a:xfrm>
            <a:off x="3923928" y="3406263"/>
            <a:ext cx="24482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8488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4517" y="2018507"/>
            <a:ext cx="5256212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6"/>
          <p:cNvSpPr txBox="1">
            <a:spLocks noChangeArrowheads="1"/>
          </p:cNvSpPr>
          <p:nvPr/>
        </p:nvSpPr>
        <p:spPr bwMode="auto">
          <a:xfrm>
            <a:off x="35719" y="292387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Строение зародыша семени фасоли</a:t>
            </a:r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 rot="-1071388">
            <a:off x="1835150" y="4868863"/>
            <a:ext cx="1368425" cy="215900"/>
          </a:xfrm>
          <a:prstGeom prst="rightArrow">
            <a:avLst>
              <a:gd name="adj1" fmla="val 50000"/>
              <a:gd name="adj2" fmla="val 158456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1" name="AutoShape 9"/>
          <p:cNvSpPr>
            <a:spLocks noChangeArrowheads="1"/>
          </p:cNvSpPr>
          <p:nvPr/>
        </p:nvSpPr>
        <p:spPr bwMode="auto">
          <a:xfrm rot="437437">
            <a:off x="1835150" y="5373688"/>
            <a:ext cx="4679950" cy="217487"/>
          </a:xfrm>
          <a:prstGeom prst="rightArrow">
            <a:avLst>
              <a:gd name="adj1" fmla="val 50000"/>
              <a:gd name="adj2" fmla="val 53795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2" name="AutoShape 10"/>
          <p:cNvSpPr>
            <a:spLocks noChangeArrowheads="1"/>
          </p:cNvSpPr>
          <p:nvPr/>
        </p:nvSpPr>
        <p:spPr bwMode="auto">
          <a:xfrm>
            <a:off x="1835150" y="2636838"/>
            <a:ext cx="2881313" cy="215900"/>
          </a:xfrm>
          <a:prstGeom prst="rightArrow">
            <a:avLst>
              <a:gd name="adj1" fmla="val 50000"/>
              <a:gd name="adj2" fmla="val 33364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5" name="AutoShape 13"/>
          <p:cNvSpPr>
            <a:spLocks noChangeArrowheads="1"/>
          </p:cNvSpPr>
          <p:nvPr/>
        </p:nvSpPr>
        <p:spPr bwMode="auto">
          <a:xfrm rot="10800000">
            <a:off x="5580063" y="2492375"/>
            <a:ext cx="1871662" cy="215900"/>
          </a:xfrm>
          <a:prstGeom prst="rightArrow">
            <a:avLst>
              <a:gd name="adj1" fmla="val 50000"/>
              <a:gd name="adj2" fmla="val 21672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7" name="AutoShape 15"/>
          <p:cNvSpPr>
            <a:spLocks noChangeArrowheads="1"/>
          </p:cNvSpPr>
          <p:nvPr/>
        </p:nvSpPr>
        <p:spPr bwMode="auto">
          <a:xfrm rot="10800000">
            <a:off x="4716463" y="3573463"/>
            <a:ext cx="2735262" cy="215900"/>
          </a:xfrm>
          <a:prstGeom prst="rightArrow">
            <a:avLst>
              <a:gd name="adj1" fmla="val 50000"/>
              <a:gd name="adj2" fmla="val 31672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auto">
          <a:xfrm rot="10800000">
            <a:off x="4891603" y="4760913"/>
            <a:ext cx="2735262" cy="215900"/>
          </a:xfrm>
          <a:prstGeom prst="rightArrow">
            <a:avLst>
              <a:gd name="adj1" fmla="val 50000"/>
              <a:gd name="adj2" fmla="val 31672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381329" y="4950401"/>
            <a:ext cx="1464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Семенная кожура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99761" y="2329518"/>
            <a:ext cx="1710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почечка</a:t>
            </a:r>
            <a:endParaRPr lang="ru-RU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5678" y="3419802"/>
            <a:ext cx="1798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корешок</a:t>
            </a:r>
            <a:endParaRPr lang="ru-RU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824" y="2116793"/>
            <a:ext cx="18517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стебелек</a:t>
            </a:r>
            <a:endParaRPr lang="ru-RU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54399"/>
            <a:ext cx="1947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семядоли</a:t>
            </a:r>
            <a:endParaRPr lang="ru-RU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55404" y="25236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89965" y="5088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384786" y="20764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476022" y="32041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743359" y="46436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21840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8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Лабораторная работа</a:t>
            </a:r>
            <a:br>
              <a:rPr lang="ru-RU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Строение семян двудольных растений</a:t>
            </a:r>
            <a:br>
              <a:rPr lang="ru-RU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31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31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sz="3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8698" y="1582340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Инструкция по выполнению лабораторной работы на с. 87</a:t>
            </a:r>
            <a:endParaRPr lang="ru-RU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132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5"/>
          <p:cNvSpPr txBox="1">
            <a:spLocks noChangeArrowheads="1"/>
          </p:cNvSpPr>
          <p:nvPr/>
        </p:nvSpPr>
        <p:spPr bwMode="auto">
          <a:xfrm>
            <a:off x="1692275" y="0"/>
            <a:ext cx="56165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Семя фасоли</a:t>
            </a:r>
          </a:p>
        </p:txBody>
      </p:sp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92438" y="1125538"/>
            <a:ext cx="2789237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2051050" y="3789363"/>
            <a:ext cx="1944688" cy="215900"/>
          </a:xfrm>
          <a:prstGeom prst="rightArrow">
            <a:avLst>
              <a:gd name="adj1" fmla="val 50000"/>
              <a:gd name="adj2" fmla="val 225184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9" name="AutoShape 9"/>
          <p:cNvSpPr>
            <a:spLocks noChangeArrowheads="1"/>
          </p:cNvSpPr>
          <p:nvPr/>
        </p:nvSpPr>
        <p:spPr bwMode="auto">
          <a:xfrm rot="10800000">
            <a:off x="3995738" y="3213100"/>
            <a:ext cx="1944687" cy="215900"/>
          </a:xfrm>
          <a:prstGeom prst="rightArrow">
            <a:avLst>
              <a:gd name="adj1" fmla="val 50000"/>
              <a:gd name="adj2" fmla="val 225184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29746" y="3622806"/>
            <a:ext cx="18742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рубчик</a:t>
            </a:r>
            <a:endParaRPr lang="ru-RU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22199" y="3059440"/>
            <a:ext cx="2214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микропиле</a:t>
            </a:r>
            <a:endParaRPr lang="ru-RU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5343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Вывод 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967335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Семена фасоли имеют зародыш с </a:t>
            </a:r>
            <a:r>
              <a:rPr lang="ru-RU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двумя семядолями, </a:t>
            </a:r>
          </a:p>
          <a:p>
            <a:pPr algn="ctr"/>
            <a:r>
              <a:rPr lang="ru-RU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значит это растение</a:t>
            </a:r>
            <a:r>
              <a:rPr lang="ru-RU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двудольное</a:t>
            </a:r>
          </a:p>
        </p:txBody>
      </p:sp>
    </p:spTree>
    <p:extLst>
      <p:ext uri="{BB962C8B-B14F-4D97-AF65-F5344CB8AC3E}">
        <p14:creationId xmlns:p14="http://schemas.microsoft.com/office/powerpoint/2010/main" xmlns="" val="149802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Все ли семена имеют такое строение? </a:t>
            </a:r>
            <a:endParaRPr lang="ru-RU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527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241_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1196975"/>
            <a:ext cx="3606800" cy="566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5" name="AutoShape 3"/>
          <p:cNvSpPr>
            <a:spLocks noChangeArrowheads="1"/>
          </p:cNvSpPr>
          <p:nvPr/>
        </p:nvSpPr>
        <p:spPr bwMode="auto">
          <a:xfrm>
            <a:off x="827088" y="2636838"/>
            <a:ext cx="1441450" cy="215900"/>
          </a:xfrm>
          <a:prstGeom prst="rightArrow">
            <a:avLst>
              <a:gd name="adj1" fmla="val 50000"/>
              <a:gd name="adj2" fmla="val 166912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 rot="10800000">
            <a:off x="3203575" y="2492375"/>
            <a:ext cx="1368425" cy="215900"/>
          </a:xfrm>
          <a:prstGeom prst="rightArrow">
            <a:avLst>
              <a:gd name="adj1" fmla="val 50000"/>
              <a:gd name="adj2" fmla="val 158456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1187450" y="3141663"/>
            <a:ext cx="2016125" cy="32670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882" y="10800"/>
                </a:moveTo>
                <a:cubicBezTo>
                  <a:pt x="882" y="16278"/>
                  <a:pt x="5322" y="20718"/>
                  <a:pt x="10800" y="20718"/>
                </a:cubicBezTo>
                <a:cubicBezTo>
                  <a:pt x="16278" y="20718"/>
                  <a:pt x="20718" y="16278"/>
                  <a:pt x="20718" y="10800"/>
                </a:cubicBezTo>
                <a:cubicBezTo>
                  <a:pt x="20718" y="5322"/>
                  <a:pt x="16278" y="882"/>
                  <a:pt x="10800" y="882"/>
                </a:cubicBezTo>
                <a:cubicBezTo>
                  <a:pt x="5322" y="882"/>
                  <a:pt x="882" y="5322"/>
                  <a:pt x="882" y="10800"/>
                </a:cubicBez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9513" y="178662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Строение зерновки пшеницы</a:t>
            </a:r>
          </a:p>
        </p:txBody>
      </p:sp>
      <p:graphicFrame>
        <p:nvGraphicFramePr>
          <p:cNvPr id="6452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94266014"/>
              </p:ext>
            </p:extLst>
          </p:nvPr>
        </p:nvGraphicFramePr>
        <p:xfrm>
          <a:off x="5148263" y="1268413"/>
          <a:ext cx="3294062" cy="5589587"/>
        </p:xfrm>
        <a:graphic>
          <a:graphicData uri="http://schemas.openxmlformats.org/presentationml/2006/ole">
            <p:oleObj spid="_x0000_s1040" name="Image" r:id="rId5" imgW="313918" imgH="533175" progId="">
              <p:embed/>
            </p:oleObj>
          </a:graphicData>
        </a:graphic>
      </p:graphicFrame>
      <p:sp>
        <p:nvSpPr>
          <p:cNvPr id="64521" name="AutoShape 9"/>
          <p:cNvSpPr>
            <a:spLocks noChangeArrowheads="1"/>
          </p:cNvSpPr>
          <p:nvPr/>
        </p:nvSpPr>
        <p:spPr bwMode="auto">
          <a:xfrm>
            <a:off x="5437188" y="5229225"/>
            <a:ext cx="1368425" cy="215900"/>
          </a:xfrm>
          <a:prstGeom prst="rightArrow">
            <a:avLst>
              <a:gd name="adj1" fmla="val 50000"/>
              <a:gd name="adj2" fmla="val 158456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22" name="AutoShape 10"/>
          <p:cNvSpPr>
            <a:spLocks noChangeArrowheads="1"/>
          </p:cNvSpPr>
          <p:nvPr/>
        </p:nvSpPr>
        <p:spPr bwMode="auto">
          <a:xfrm>
            <a:off x="5076825" y="4149725"/>
            <a:ext cx="2016125" cy="215900"/>
          </a:xfrm>
          <a:prstGeom prst="rightArrow">
            <a:avLst>
              <a:gd name="adj1" fmla="val 50000"/>
              <a:gd name="adj2" fmla="val 233456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23" name="AutoShape 11"/>
          <p:cNvSpPr>
            <a:spLocks noChangeArrowheads="1"/>
          </p:cNvSpPr>
          <p:nvPr/>
        </p:nvSpPr>
        <p:spPr bwMode="auto">
          <a:xfrm rot="10800000">
            <a:off x="7380288" y="3284538"/>
            <a:ext cx="1584325" cy="215900"/>
          </a:xfrm>
          <a:prstGeom prst="rightArrow">
            <a:avLst>
              <a:gd name="adj1" fmla="val 50000"/>
              <a:gd name="adj2" fmla="val 183456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24" name="AutoShape 12"/>
          <p:cNvSpPr>
            <a:spLocks noChangeArrowheads="1"/>
          </p:cNvSpPr>
          <p:nvPr/>
        </p:nvSpPr>
        <p:spPr bwMode="auto">
          <a:xfrm rot="10800000">
            <a:off x="7740650" y="4797425"/>
            <a:ext cx="1223963" cy="215900"/>
          </a:xfrm>
          <a:prstGeom prst="rightArrow">
            <a:avLst>
              <a:gd name="adj1" fmla="val 50000"/>
              <a:gd name="adj2" fmla="val 14172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0874" y="1187430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Околоплодник, сросшийся с семенной кожурой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01558" y="2018427"/>
            <a:ext cx="14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эндосперм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225" y="5228893"/>
            <a:ext cx="125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зародыш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395536" y="5546157"/>
            <a:ext cx="1441450" cy="215900"/>
          </a:xfrm>
          <a:prstGeom prst="rightArrow">
            <a:avLst>
              <a:gd name="adj1" fmla="val 50000"/>
              <a:gd name="adj2" fmla="val 166912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970746" y="2915206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почечка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24873" y="4405868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семядоля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81513" y="5520994"/>
            <a:ext cx="1220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корешок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6616" y="3780393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стебелек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3738" y="26003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51064" y="54989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716721" y="24315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669385" y="41301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107418" y="521018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8321655" y="26680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8623341" y="42576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28267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424</TotalTime>
  <Words>1298</Words>
  <Application>Microsoft Office PowerPoint</Application>
  <PresentationFormat>Экран (4:3)</PresentationFormat>
  <Paragraphs>228</Paragraphs>
  <Slides>15</Slides>
  <Notes>14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Image</vt:lpstr>
      <vt:lpstr>Строение семян</vt:lpstr>
      <vt:lpstr>Строение семян</vt:lpstr>
      <vt:lpstr>Все с чего-нибудь начинается, появляется. С чего начинается фасоль?</vt:lpstr>
      <vt:lpstr>Слайд 4</vt:lpstr>
      <vt:lpstr>  Лабораторная работа  Строение семян двудольных растений  </vt:lpstr>
      <vt:lpstr>Слайд 6</vt:lpstr>
      <vt:lpstr>Вывод </vt:lpstr>
      <vt:lpstr>Все ли семена имеют такое строение? </vt:lpstr>
      <vt:lpstr>Слайд 9</vt:lpstr>
      <vt:lpstr>Лабораторная работа Строение зерновки пшеницы</vt:lpstr>
      <vt:lpstr>Вывод </vt:lpstr>
      <vt:lpstr>Установите соответствие между частью семени и его значением</vt:lpstr>
      <vt:lpstr>Слайд 13</vt:lpstr>
      <vt:lpstr>Задание на дом </vt:lpstr>
      <vt:lpstr>Рефлексия(анкетирование)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Строение семян</dc:title>
  <cp:lastModifiedBy>Гюзель</cp:lastModifiedBy>
  <cp:revision>32</cp:revision>
  <dcterms:modified xsi:type="dcterms:W3CDTF">2019-10-14T12:08:03Z</dcterms:modified>
</cp:coreProperties>
</file>