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3" r:id="rId4"/>
    <p:sldId id="270" r:id="rId5"/>
    <p:sldId id="278" r:id="rId6"/>
    <p:sldId id="287" r:id="rId7"/>
    <p:sldId id="275" r:id="rId8"/>
    <p:sldId id="276" r:id="rId9"/>
    <p:sldId id="277" r:id="rId10"/>
    <p:sldId id="263" r:id="rId11"/>
    <p:sldId id="284" r:id="rId12"/>
    <p:sldId id="285" r:id="rId13"/>
    <p:sldId id="286" r:id="rId14"/>
    <p:sldId id="279" r:id="rId15"/>
    <p:sldId id="280" r:id="rId16"/>
    <p:sldId id="264" r:id="rId17"/>
    <p:sldId id="265" r:id="rId18"/>
    <p:sldId id="266" r:id="rId19"/>
    <p:sldId id="267" r:id="rId20"/>
    <p:sldId id="281" r:id="rId21"/>
    <p:sldId id="268" r:id="rId22"/>
    <p:sldId id="259" r:id="rId23"/>
    <p:sldId id="292" r:id="rId24"/>
    <p:sldId id="260" r:id="rId25"/>
    <p:sldId id="295" r:id="rId26"/>
    <p:sldId id="293" r:id="rId27"/>
    <p:sldId id="294" r:id="rId28"/>
    <p:sldId id="261" r:id="rId29"/>
    <p:sldId id="262" r:id="rId30"/>
    <p:sldId id="271" r:id="rId31"/>
    <p:sldId id="272" r:id="rId32"/>
    <p:sldId id="297" r:id="rId33"/>
    <p:sldId id="273" r:id="rId34"/>
    <p:sldId id="274" r:id="rId35"/>
    <p:sldId id="288"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F21F421-7840-4A51-896C-631393C20A3A}" type="datetimeFigureOut">
              <a:rPr lang="ru-RU" smtClean="0"/>
              <a:pPr/>
              <a:t>07.10.2019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A7CA701-B343-41AF-B808-97DCA23DFDC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1F421-7840-4A51-896C-631393C20A3A}" type="datetimeFigureOut">
              <a:rPr lang="ru-RU" smtClean="0"/>
              <a:pPr/>
              <a:t>07.10.2019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CA701-B343-41AF-B808-97DCA23DFDC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yandex.ru/images/search?text=%25" TargetMode="External"/><Relationship Id="rId7"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www.publishing-vak.ru/file/archive-pedagogy-2014-6/4-konoval.pdf" TargetMode="External"/><Relationship Id="rId5" Type="http://schemas.openxmlformats.org/officeDocument/2006/relationships/hyperlink" Target="http://fiz.1september.ru/article.php?ID=200600202" TargetMode="External"/><Relationship Id="rId4" Type="http://schemas.openxmlformats.org/officeDocument/2006/relationships/hyperlink" Target="http://class-fizika.ru/p1116.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stihi.ru/pics/2017/11/20/8964.jpg"/>
          <p:cNvPicPr>
            <a:picLocks noChangeAspect="1" noChangeArrowheads="1"/>
          </p:cNvPicPr>
          <p:nvPr/>
        </p:nvPicPr>
        <p:blipFill>
          <a:blip r:embed="rId2" cstate="print"/>
          <a:srcRect/>
          <a:stretch>
            <a:fillRect/>
          </a:stretch>
        </p:blipFill>
        <p:spPr bwMode="auto">
          <a:xfrm>
            <a:off x="-1116632" y="0"/>
            <a:ext cx="11348492" cy="6857999"/>
          </a:xfrm>
          <a:prstGeom prst="rect">
            <a:avLst/>
          </a:prstGeom>
          <a:noFill/>
        </p:spPr>
      </p:pic>
      <p:sp>
        <p:nvSpPr>
          <p:cNvPr id="2" name="Заголовок 1"/>
          <p:cNvSpPr>
            <a:spLocks noGrp="1"/>
          </p:cNvSpPr>
          <p:nvPr>
            <p:ph type="ctrTitle"/>
          </p:nvPr>
        </p:nvSpPr>
        <p:spPr>
          <a:xfrm>
            <a:off x="179512" y="1844824"/>
            <a:ext cx="6984776" cy="1326009"/>
          </a:xfrm>
        </p:spPr>
        <p:txBody>
          <a:bodyPr>
            <a:normAutofit/>
          </a:bodyPr>
          <a:lstStyle/>
          <a:p>
            <a:r>
              <a:rPr lang="ru-RU" sz="7200" dirty="0" smtClean="0">
                <a:solidFill>
                  <a:schemeClr val="bg1"/>
                </a:solidFill>
                <a:latin typeface="Monotype Corsiva" pitchFamily="66" charset="0"/>
              </a:rPr>
              <a:t> Театр и физика </a:t>
            </a:r>
            <a:endParaRPr lang="ru-RU" sz="7200" dirty="0">
              <a:solidFill>
                <a:schemeClr val="bg1"/>
              </a:solidFill>
              <a:latin typeface="Monotype Corsiva" pitchFamily="66" charset="0"/>
            </a:endParaRPr>
          </a:p>
        </p:txBody>
      </p:sp>
      <p:sp>
        <p:nvSpPr>
          <p:cNvPr id="3" name="TextBox 2"/>
          <p:cNvSpPr txBox="1"/>
          <p:nvPr/>
        </p:nvSpPr>
        <p:spPr>
          <a:xfrm>
            <a:off x="4557614" y="3933056"/>
            <a:ext cx="5486994" cy="2592288"/>
          </a:xfrm>
          <a:prstGeom prst="rect">
            <a:avLst/>
          </a:prstGeom>
          <a:noFill/>
        </p:spPr>
        <p:txBody>
          <a:bodyPr wrap="square" rtlCol="0">
            <a:spAutoFit/>
          </a:bodyPr>
          <a:lstStyle/>
          <a:p>
            <a:pPr lvl="0" algn="r"/>
            <a:r>
              <a:rPr lang="ru-RU" dirty="0">
                <a:ln w="18415" cmpd="sng">
                  <a:solidFill>
                    <a:srgbClr val="FFFFFF"/>
                  </a:solidFill>
                  <a:prstDash val="solid"/>
                </a:ln>
                <a:solidFill>
                  <a:prstClr val="white"/>
                </a:solidFill>
                <a:latin typeface="Calibri" pitchFamily="34" charset="0"/>
                <a:cs typeface="Calibri" pitchFamily="34" charset="0"/>
              </a:rPr>
              <a:t>Выполнила:</a:t>
            </a:r>
          </a:p>
          <a:p>
            <a:pPr lvl="0" algn="r"/>
            <a:r>
              <a:rPr lang="ru-RU" dirty="0">
                <a:ln w="18415" cmpd="sng">
                  <a:solidFill>
                    <a:srgbClr val="FFFFFF"/>
                  </a:solidFill>
                  <a:prstDash val="solid"/>
                </a:ln>
                <a:solidFill>
                  <a:prstClr val="white"/>
                </a:solidFill>
                <a:latin typeface="Calibri" pitchFamily="34" charset="0"/>
                <a:cs typeface="Calibri" pitchFamily="34" charset="0"/>
              </a:rPr>
              <a:t>         ученица 11 а класса  МБОУ «СОШ №1</a:t>
            </a:r>
          </a:p>
          <a:p>
            <a:pPr lvl="0" algn="r"/>
            <a:r>
              <a:rPr lang="ru-RU" dirty="0">
                <a:ln w="18415" cmpd="sng">
                  <a:solidFill>
                    <a:srgbClr val="FFFFFF"/>
                  </a:solidFill>
                  <a:prstDash val="solid"/>
                </a:ln>
                <a:solidFill>
                  <a:prstClr val="white"/>
                </a:solidFill>
                <a:latin typeface="Calibri" pitchFamily="34" charset="0"/>
                <a:cs typeface="Calibri" pitchFamily="34" charset="0"/>
              </a:rPr>
              <a:t>им. Героя Советского Союза П.И. Чиркина</a:t>
            </a:r>
          </a:p>
          <a:p>
            <a:pPr lvl="0" algn="r"/>
            <a:r>
              <a:rPr lang="ru-RU" dirty="0">
                <a:ln w="18415" cmpd="sng">
                  <a:solidFill>
                    <a:srgbClr val="FFFFFF"/>
                  </a:solidFill>
                  <a:prstDash val="solid"/>
                </a:ln>
                <a:solidFill>
                  <a:prstClr val="white"/>
                </a:solidFill>
                <a:latin typeface="Calibri" pitchFamily="34" charset="0"/>
                <a:cs typeface="Calibri" pitchFamily="34" charset="0"/>
              </a:rPr>
              <a:t>               г. Калининска Саратовской области»</a:t>
            </a:r>
          </a:p>
          <a:p>
            <a:pPr lvl="0" algn="r"/>
            <a:r>
              <a:rPr lang="ru-RU" dirty="0">
                <a:ln w="18415" cmpd="sng">
                  <a:solidFill>
                    <a:srgbClr val="FFFFFF"/>
                  </a:solidFill>
                  <a:prstDash val="solid"/>
                </a:ln>
                <a:solidFill>
                  <a:prstClr val="white"/>
                </a:solidFill>
                <a:latin typeface="Calibri" pitchFamily="34" charset="0"/>
                <a:cs typeface="Calibri" pitchFamily="34" charset="0"/>
              </a:rPr>
              <a:t>Зиновьева Виктория Романовна, 16 лет</a:t>
            </a:r>
          </a:p>
          <a:p>
            <a:pPr lvl="0" algn="r"/>
            <a:r>
              <a:rPr lang="ru-RU" dirty="0">
                <a:ln w="18415" cmpd="sng">
                  <a:solidFill>
                    <a:srgbClr val="FFFFFF"/>
                  </a:solidFill>
                  <a:prstDash val="solid"/>
                </a:ln>
                <a:solidFill>
                  <a:prstClr val="white"/>
                </a:solidFill>
                <a:latin typeface="Calibri" pitchFamily="34" charset="0"/>
                <a:cs typeface="Calibri" pitchFamily="34" charset="0"/>
              </a:rPr>
              <a:t>Руководитель:</a:t>
            </a:r>
          </a:p>
          <a:p>
            <a:pPr lvl="0" algn="r"/>
            <a:r>
              <a:rPr lang="ru-RU" dirty="0">
                <a:ln w="18415" cmpd="sng">
                  <a:solidFill>
                    <a:srgbClr val="FFFFFF"/>
                  </a:solidFill>
                  <a:prstDash val="solid"/>
                </a:ln>
                <a:solidFill>
                  <a:prstClr val="white"/>
                </a:solidFill>
                <a:latin typeface="Calibri" pitchFamily="34" charset="0"/>
                <a:cs typeface="Calibri" pitchFamily="34" charset="0"/>
              </a:rPr>
              <a:t>                                                        Горбоконенко</a:t>
            </a:r>
          </a:p>
          <a:p>
            <a:pPr lvl="0" algn="r"/>
            <a:r>
              <a:rPr lang="ru-RU" dirty="0">
                <a:ln w="18415" cmpd="sng">
                  <a:solidFill>
                    <a:srgbClr val="FFFFFF"/>
                  </a:solidFill>
                  <a:prstDash val="solid"/>
                </a:ln>
                <a:solidFill>
                  <a:prstClr val="white"/>
                </a:solidFill>
                <a:latin typeface="Calibri" pitchFamily="34" charset="0"/>
                <a:cs typeface="Calibri" pitchFamily="34" charset="0"/>
              </a:rPr>
              <a:t>                                   Николай Анатольевич,</a:t>
            </a:r>
          </a:p>
          <a:p>
            <a:pPr lvl="0" algn="r"/>
            <a:r>
              <a:rPr lang="ru-RU" dirty="0">
                <a:ln w="18415" cmpd="sng">
                  <a:solidFill>
                    <a:srgbClr val="FFFFFF"/>
                  </a:solidFill>
                  <a:prstDash val="solid"/>
                </a:ln>
                <a:solidFill>
                  <a:prstClr val="white"/>
                </a:solidFill>
                <a:latin typeface="Calibri" pitchFamily="34" charset="0"/>
                <a:cs typeface="Calibri" pitchFamily="34" charset="0"/>
              </a:rPr>
              <a:t>                                                   учитель физики</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0" y="260648"/>
            <a:ext cx="4355976" cy="6597352"/>
          </a:xfrm>
        </p:spPr>
        <p:txBody>
          <a:bodyPr>
            <a:normAutofit fontScale="85000" lnSpcReduction="20000"/>
          </a:bodyPr>
          <a:lstStyle/>
          <a:p>
            <a:r>
              <a:rPr lang="ru-RU" i="1" dirty="0" smtClean="0"/>
              <a:t>Значительное место занимает физика в театре при подготовке спектакля. В театрах, например, очень важно звучание музыки, голосов актеров, а качество их воспроизведения зависит от акустических свойств зала, определяемых архитектурой театра. Если архитектурная акустика неважная, то эстетическое впечатление очень страдает, что особенно важно для музыкальных театров</a:t>
            </a:r>
            <a:endParaRPr lang="ru-RU" i="1" dirty="0"/>
          </a:p>
        </p:txBody>
      </p:sp>
      <p:pic>
        <p:nvPicPr>
          <p:cNvPr id="17410" name="Picture 2" descr="http://www.asteria.ru/uploads/spb/members/5/2.jpg"/>
          <p:cNvPicPr>
            <a:picLocks noChangeAspect="1" noChangeArrowheads="1"/>
          </p:cNvPicPr>
          <p:nvPr/>
        </p:nvPicPr>
        <p:blipFill>
          <a:blip r:embed="rId3" cstate="print"/>
          <a:srcRect/>
          <a:stretch>
            <a:fillRect/>
          </a:stretch>
        </p:blipFill>
        <p:spPr bwMode="auto">
          <a:xfrm>
            <a:off x="4644008" y="3556630"/>
            <a:ext cx="4032448" cy="2883200"/>
          </a:xfrm>
          <a:prstGeom prst="rect">
            <a:avLst/>
          </a:prstGeom>
          <a:noFill/>
        </p:spPr>
      </p:pic>
      <p:pic>
        <p:nvPicPr>
          <p:cNvPr id="17412" name="Picture 4" descr="http://www.vitartur.biz/upload/userfiles/images/d20bc0c81bfba26c7a3817fe93186d82.jpg"/>
          <p:cNvPicPr>
            <a:picLocks noChangeAspect="1" noChangeArrowheads="1"/>
          </p:cNvPicPr>
          <p:nvPr/>
        </p:nvPicPr>
        <p:blipFill>
          <a:blip r:embed="rId4" cstate="print"/>
          <a:srcRect/>
          <a:stretch>
            <a:fillRect/>
          </a:stretch>
        </p:blipFill>
        <p:spPr bwMode="auto">
          <a:xfrm>
            <a:off x="4572000" y="404664"/>
            <a:ext cx="4209101" cy="280831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67544" y="0"/>
            <a:ext cx="8229600" cy="1143000"/>
          </a:xfrm>
        </p:spPr>
        <p:txBody>
          <a:bodyPr>
            <a:noAutofit/>
          </a:bodyPr>
          <a:lstStyle/>
          <a:p>
            <a:r>
              <a:rPr lang="ru-RU" sz="3200" b="1" i="1" dirty="0" smtClean="0"/>
              <a:t>Из  книги американского физика Вуда: “Звуковые волны и их применения”</a:t>
            </a:r>
            <a:endParaRPr lang="ru-RU" sz="3200" b="1" i="1" dirty="0"/>
          </a:p>
        </p:txBody>
      </p:sp>
      <p:sp>
        <p:nvSpPr>
          <p:cNvPr id="3" name="Содержимое 2"/>
          <p:cNvSpPr>
            <a:spLocks noGrp="1"/>
          </p:cNvSpPr>
          <p:nvPr>
            <p:ph idx="1"/>
          </p:nvPr>
        </p:nvSpPr>
        <p:spPr>
          <a:xfrm>
            <a:off x="-252536" y="1268760"/>
            <a:ext cx="9396536" cy="3384376"/>
          </a:xfrm>
        </p:spPr>
        <p:txBody>
          <a:bodyPr>
            <a:normAutofit fontScale="62500" lnSpcReduction="20000"/>
          </a:bodyPr>
          <a:lstStyle/>
          <a:p>
            <a:r>
              <a:rPr lang="ru-RU" i="1" dirty="0" smtClean="0"/>
              <a:t>.“Любой звук, произведенный в здании, довольно долго раздается по окончании звучания источника; вследствие многократных отражений он несколько раз обходит кругом здания, — а тем временем раздаются другие звуки, и слушатель часто не в состоянии уловить их в надлежащем порядке и в них разобраться. Так, например, если звук длится 3 секунды и оратор говорит со скоростью трех слогов в секунду, то звуковые волны, соответствующие 9 слогам, будут двигаться по комнате все вместе и создадут полную неразбериху и шум, из-за которого слушатель не сможет понимать оратора. Оказавшемуся в таких условиях оратору остается говорить очень разборчиво и не слишком громко. Но обычно ораторы, как раз наоборот, стараются говорить громко и этим только усиливают шум”.</a:t>
            </a:r>
            <a:endParaRPr lang="ru-RU" i="1" dirty="0"/>
          </a:p>
        </p:txBody>
      </p:sp>
      <p:pic>
        <p:nvPicPr>
          <p:cNvPr id="40964" name="Picture 4" descr="http://archodessa.com/pictures/opera-theatre.interiors-hall_18.jpg"/>
          <p:cNvPicPr>
            <a:picLocks noChangeAspect="1" noChangeArrowheads="1"/>
          </p:cNvPicPr>
          <p:nvPr/>
        </p:nvPicPr>
        <p:blipFill>
          <a:blip r:embed="rId3" cstate="print"/>
          <a:srcRect/>
          <a:stretch>
            <a:fillRect/>
          </a:stretch>
        </p:blipFill>
        <p:spPr bwMode="auto">
          <a:xfrm>
            <a:off x="2121088" y="4149080"/>
            <a:ext cx="5077180" cy="249289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23528" y="0"/>
            <a:ext cx="8229600" cy="1143000"/>
          </a:xfrm>
        </p:spPr>
        <p:txBody>
          <a:bodyPr>
            <a:noAutofit/>
          </a:bodyPr>
          <a:lstStyle/>
          <a:p>
            <a:r>
              <a:rPr lang="ru-RU" sz="3600" b="1" i="1" dirty="0" smtClean="0"/>
              <a:t>Из  книги американского физика Вуда: “Звуковые волны и их применения”</a:t>
            </a:r>
            <a:endParaRPr lang="ru-RU" sz="3600" b="1" i="1" dirty="0"/>
          </a:p>
        </p:txBody>
      </p:sp>
      <p:sp>
        <p:nvSpPr>
          <p:cNvPr id="3" name="Содержимое 2"/>
          <p:cNvSpPr>
            <a:spLocks noGrp="1"/>
          </p:cNvSpPr>
          <p:nvPr>
            <p:ph idx="1"/>
          </p:nvPr>
        </p:nvSpPr>
        <p:spPr>
          <a:xfrm>
            <a:off x="-180528" y="1412776"/>
            <a:ext cx="4752528" cy="5445224"/>
          </a:xfrm>
        </p:spPr>
        <p:txBody>
          <a:bodyPr>
            <a:normAutofit fontScale="55000" lnSpcReduction="20000"/>
          </a:bodyPr>
          <a:lstStyle/>
          <a:p>
            <a:r>
              <a:rPr lang="ru-RU" i="1" dirty="0" smtClean="0"/>
              <a:t>. Самым лучшим поглотителем звука является открытое окно (как лучшим поглотителем света служит отверстие); квадратный метр открытого окна принят даже за единицу, которой измеряется поглощение звука. Очень хорошо — хотя и вдвое хуже, нежели открытое окно, — поглощают звуки сами посетители театра: каждый человек </a:t>
            </a:r>
            <a:r>
              <a:rPr lang="ru-RU" i="1" dirty="0" err="1" smtClean="0"/>
              <a:t>равнозначащ</a:t>
            </a:r>
            <a:r>
              <a:rPr lang="ru-RU" i="1" dirty="0" smtClean="0"/>
              <a:t> в этом отношении примерно половине квадратного метра открытого окна. И если правильно замечание одного физика, что “аудитория поглощает речь оратора в самом прямом смысле слова”, то не менее верно, что пустой зал неприятен для оратора также в непосредственном смысле слова. Если поглощение звука слишком велико, это также создает ухудшенную слышимость.</a:t>
            </a:r>
            <a:endParaRPr lang="ru-RU" i="1" dirty="0"/>
          </a:p>
        </p:txBody>
      </p:sp>
      <p:pic>
        <p:nvPicPr>
          <p:cNvPr id="5" name="Picture 6" descr="http://www.belcanto.ru/media/images/uploaded/12112113.JPG"/>
          <p:cNvPicPr>
            <a:picLocks noChangeAspect="1" noChangeArrowheads="1"/>
          </p:cNvPicPr>
          <p:nvPr/>
        </p:nvPicPr>
        <p:blipFill>
          <a:blip r:embed="rId3" cstate="print"/>
          <a:srcRect/>
          <a:stretch>
            <a:fillRect/>
          </a:stretch>
        </p:blipFill>
        <p:spPr bwMode="auto">
          <a:xfrm>
            <a:off x="4716016" y="1340768"/>
            <a:ext cx="3275856" cy="2456892"/>
          </a:xfrm>
          <a:prstGeom prst="rect">
            <a:avLst/>
          </a:prstGeom>
          <a:noFill/>
        </p:spPr>
      </p:pic>
      <p:pic>
        <p:nvPicPr>
          <p:cNvPr id="6" name="Picture 2" descr="http://top5-top10.ru/wp-content/uploads/2017/07/Theatre-Royal-Covent-Garden.jpg"/>
          <p:cNvPicPr>
            <a:picLocks noChangeAspect="1" noChangeArrowheads="1"/>
          </p:cNvPicPr>
          <p:nvPr/>
        </p:nvPicPr>
        <p:blipFill>
          <a:blip r:embed="rId4" cstate="print"/>
          <a:srcRect/>
          <a:stretch>
            <a:fillRect/>
          </a:stretch>
        </p:blipFill>
        <p:spPr bwMode="auto">
          <a:xfrm>
            <a:off x="5292080" y="4005064"/>
            <a:ext cx="3258472" cy="25699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67544" y="0"/>
            <a:ext cx="8229600" cy="1012974"/>
          </a:xfrm>
        </p:spPr>
        <p:txBody>
          <a:bodyPr>
            <a:noAutofit/>
          </a:bodyPr>
          <a:lstStyle/>
          <a:p>
            <a:r>
              <a:rPr lang="ru-RU" sz="3600" b="1" i="1" dirty="0" smtClean="0"/>
              <a:t>Из книги американского физика Вуда: “Звуковые волны и их применения”</a:t>
            </a:r>
            <a:endParaRPr lang="ru-RU" sz="3600" b="1" i="1" dirty="0"/>
          </a:p>
        </p:txBody>
      </p:sp>
      <p:sp>
        <p:nvSpPr>
          <p:cNvPr id="3" name="Содержимое 2"/>
          <p:cNvSpPr>
            <a:spLocks noGrp="1"/>
          </p:cNvSpPr>
          <p:nvPr>
            <p:ph idx="1"/>
          </p:nvPr>
        </p:nvSpPr>
        <p:spPr>
          <a:xfrm>
            <a:off x="-252536" y="1196752"/>
            <a:ext cx="4644008" cy="5400600"/>
          </a:xfrm>
        </p:spPr>
        <p:txBody>
          <a:bodyPr>
            <a:normAutofit fontScale="70000" lnSpcReduction="20000"/>
          </a:bodyPr>
          <a:lstStyle/>
          <a:p>
            <a:r>
              <a:rPr lang="ru-RU" i="1" dirty="0" smtClean="0"/>
              <a:t>В театре имеется и другой предмет, интересный с точки зрения физики: суфлерская будка. Обратили ли вы внимание на то, что во всех театрах она имеет одну и ту же форму? Это оттого, что суфлерская будка — своего рода физический прибор. Свод будки представляет собой вогнутое звуковое зеркало, имеющее двоякое назначение: задерживать звуковые волны, идущие из уст суфлера в сторону публики, а кроме того, отражать эти волны по направлению к сцене.</a:t>
            </a:r>
            <a:endParaRPr lang="ru-RU" i="1" dirty="0"/>
          </a:p>
        </p:txBody>
      </p:sp>
      <p:pic>
        <p:nvPicPr>
          <p:cNvPr id="38914" name="Picture 2" descr="http://s43.radikal.ru/i102/1103/11/0d18b1979720.jpg"/>
          <p:cNvPicPr>
            <a:picLocks noChangeAspect="1" noChangeArrowheads="1"/>
          </p:cNvPicPr>
          <p:nvPr/>
        </p:nvPicPr>
        <p:blipFill>
          <a:blip r:embed="rId3" cstate="print"/>
          <a:srcRect/>
          <a:stretch>
            <a:fillRect/>
          </a:stretch>
        </p:blipFill>
        <p:spPr bwMode="auto">
          <a:xfrm>
            <a:off x="4139952" y="4581128"/>
            <a:ext cx="1974479" cy="2007734"/>
          </a:xfrm>
          <a:prstGeom prst="rect">
            <a:avLst/>
          </a:prstGeom>
          <a:noFill/>
        </p:spPr>
      </p:pic>
      <p:pic>
        <p:nvPicPr>
          <p:cNvPr id="38916" name="Picture 4" descr="http://files.vm.ru/photo/vecherka/2015/03/doc6jhxuajk9y11ikn4ki56_800_480.jpg"/>
          <p:cNvPicPr>
            <a:picLocks noChangeAspect="1" noChangeArrowheads="1"/>
          </p:cNvPicPr>
          <p:nvPr/>
        </p:nvPicPr>
        <p:blipFill>
          <a:blip r:embed="rId4" cstate="print"/>
          <a:srcRect/>
          <a:stretch>
            <a:fillRect/>
          </a:stretch>
        </p:blipFill>
        <p:spPr bwMode="auto">
          <a:xfrm>
            <a:off x="4572000" y="1196752"/>
            <a:ext cx="3600400" cy="2353761"/>
          </a:xfrm>
          <a:prstGeom prst="rect">
            <a:avLst/>
          </a:prstGeom>
          <a:noFill/>
        </p:spPr>
      </p:pic>
      <p:sp>
        <p:nvSpPr>
          <p:cNvPr id="38918" name="AutoShape 6" descr="https://musicseasons.org/wp-content/uploads/34557605005_43defbf80a_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8920" name="Picture 8" descr="http://www.ugadajfilm.com/images/201604/14/big_zq29inlypqyv.jpg"/>
          <p:cNvPicPr>
            <a:picLocks noChangeAspect="1" noChangeArrowheads="1"/>
          </p:cNvPicPr>
          <p:nvPr/>
        </p:nvPicPr>
        <p:blipFill>
          <a:blip r:embed="rId5" cstate="print"/>
          <a:srcRect/>
          <a:stretch>
            <a:fillRect/>
          </a:stretch>
        </p:blipFill>
        <p:spPr bwMode="auto">
          <a:xfrm>
            <a:off x="6228184" y="3861048"/>
            <a:ext cx="2664296" cy="19982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95536" y="188640"/>
            <a:ext cx="8229600" cy="1143000"/>
          </a:xfrm>
        </p:spPr>
        <p:txBody>
          <a:bodyPr>
            <a:noAutofit/>
          </a:bodyPr>
          <a:lstStyle/>
          <a:p>
            <a:r>
              <a:rPr lang="ru-RU" sz="3200" b="1" i="1" dirty="0" smtClean="0"/>
              <a:t>Все современные залы по акустическому благоустройству делятся на три группы:</a:t>
            </a:r>
            <a:endParaRPr lang="ru-RU" sz="3200" b="1" i="1" dirty="0"/>
          </a:p>
        </p:txBody>
      </p:sp>
      <p:sp>
        <p:nvSpPr>
          <p:cNvPr id="3" name="Содержимое 2"/>
          <p:cNvSpPr>
            <a:spLocks noGrp="1"/>
          </p:cNvSpPr>
          <p:nvPr>
            <p:ph idx="1"/>
          </p:nvPr>
        </p:nvSpPr>
        <p:spPr>
          <a:xfrm>
            <a:off x="-252536" y="1556792"/>
            <a:ext cx="5040560" cy="5030019"/>
          </a:xfrm>
        </p:spPr>
        <p:txBody>
          <a:bodyPr>
            <a:normAutofit fontScale="62500" lnSpcReduction="20000"/>
          </a:bodyPr>
          <a:lstStyle/>
          <a:p>
            <a:r>
              <a:rPr lang="ru-RU" i="1" dirty="0" smtClean="0"/>
              <a:t>Залы с естественной акустикой, т. е. помещения, в которых зрители слушают звучание голоса или инструмента непосредственно и где качество звучания зависит только от акустических свойств помещения. Вместимость таких залов до 3000 чел. ;</a:t>
            </a:r>
          </a:p>
          <a:p>
            <a:r>
              <a:rPr lang="ru-RU" i="1" dirty="0" smtClean="0"/>
              <a:t>залы, в которых слушают звучание и непосредственно, и при помощи системы звукоусиления. Их вместимость может быть до 4500 чел. ;</a:t>
            </a:r>
          </a:p>
          <a:p>
            <a:r>
              <a:rPr lang="ru-RU" i="1" dirty="0" smtClean="0"/>
              <a:t>залы, в которых слушают звучание только при помощи звуковоспроизводящей аппаратуры. Вместимость таких залов не ограничена и может достигать 10-15 тыс. чел. (Московский Дворец спорта).</a:t>
            </a:r>
          </a:p>
          <a:p>
            <a:endParaRPr lang="ru-RU" i="1" dirty="0" smtClean="0"/>
          </a:p>
          <a:p>
            <a:endParaRPr lang="ru-RU" dirty="0"/>
          </a:p>
        </p:txBody>
      </p:sp>
      <p:pic>
        <p:nvPicPr>
          <p:cNvPr id="2052" name="Picture 4" descr="http://www.4akustik.su/images/pictures/projects/_z4474.jpg"/>
          <p:cNvPicPr>
            <a:picLocks noChangeAspect="1" noChangeArrowheads="1"/>
          </p:cNvPicPr>
          <p:nvPr/>
        </p:nvPicPr>
        <p:blipFill>
          <a:blip r:embed="rId3" cstate="print"/>
          <a:srcRect/>
          <a:stretch>
            <a:fillRect/>
          </a:stretch>
        </p:blipFill>
        <p:spPr bwMode="auto">
          <a:xfrm>
            <a:off x="5148064" y="1484784"/>
            <a:ext cx="3692352" cy="2455414"/>
          </a:xfrm>
          <a:prstGeom prst="rect">
            <a:avLst/>
          </a:prstGeom>
          <a:noFill/>
        </p:spPr>
      </p:pic>
      <p:pic>
        <p:nvPicPr>
          <p:cNvPr id="2056" name="Picture 8" descr="http://theatre.euroset.ru/images/photo/large/7/141811.jpg"/>
          <p:cNvPicPr>
            <a:picLocks noChangeAspect="1" noChangeArrowheads="1"/>
          </p:cNvPicPr>
          <p:nvPr/>
        </p:nvPicPr>
        <p:blipFill>
          <a:blip r:embed="rId4" cstate="print"/>
          <a:srcRect/>
          <a:stretch>
            <a:fillRect/>
          </a:stretch>
        </p:blipFill>
        <p:spPr bwMode="auto">
          <a:xfrm>
            <a:off x="4932040" y="4077072"/>
            <a:ext cx="3262323" cy="244827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23528" y="332656"/>
            <a:ext cx="8229600" cy="1224136"/>
          </a:xfrm>
        </p:spPr>
        <p:txBody>
          <a:bodyPr>
            <a:noAutofit/>
          </a:bodyPr>
          <a:lstStyle/>
          <a:p>
            <a:r>
              <a:rPr lang="ru-RU" sz="2800" b="1" i="1" dirty="0" smtClean="0"/>
              <a:t>Хорошие акустические условия могут быть достигнуты в помещениях, где выполнены следующие основные требования:</a:t>
            </a:r>
            <a:r>
              <a:rPr lang="ru-RU" sz="2800" dirty="0" smtClean="0"/>
              <a:t/>
            </a:r>
            <a:br>
              <a:rPr lang="ru-RU" sz="2800" dirty="0" smtClean="0"/>
            </a:br>
            <a:endParaRPr lang="ru-RU" sz="2800" dirty="0"/>
          </a:p>
        </p:txBody>
      </p:sp>
      <p:sp>
        <p:nvSpPr>
          <p:cNvPr id="3" name="Содержимое 2"/>
          <p:cNvSpPr>
            <a:spLocks noGrp="1"/>
          </p:cNvSpPr>
          <p:nvPr>
            <p:ph idx="1"/>
          </p:nvPr>
        </p:nvSpPr>
        <p:spPr>
          <a:xfrm>
            <a:off x="-252536" y="1556792"/>
            <a:ext cx="4176464" cy="5040560"/>
          </a:xfrm>
        </p:spPr>
        <p:txBody>
          <a:bodyPr>
            <a:normAutofit fontScale="70000" lnSpcReduction="20000"/>
          </a:bodyPr>
          <a:lstStyle/>
          <a:p>
            <a:r>
              <a:rPr lang="ru-RU" i="1" dirty="0" smtClean="0"/>
              <a:t>все места слушателей хорошо обеспечены прямой звуковой энергией, а также энергией ранних отражений определенной структуры;</a:t>
            </a:r>
          </a:p>
          <a:p>
            <a:r>
              <a:rPr lang="ru-RU" i="1" dirty="0" smtClean="0"/>
              <a:t>в помещении создано диффузное звуковое поле, исключающее возникновение эха, концентрацию звука и другие нежелательные явления;</a:t>
            </a:r>
          </a:p>
          <a:p>
            <a:r>
              <a:rPr lang="ru-RU" i="1" dirty="0" smtClean="0"/>
              <a:t>время реверберации зала, заполненного слушателями, соответствует величине и назначению помещения;</a:t>
            </a:r>
          </a:p>
          <a:p>
            <a:r>
              <a:rPr lang="ru-RU" i="1" dirty="0" smtClean="0"/>
              <a:t>посторонние шумы сведены к минимуму.</a:t>
            </a:r>
          </a:p>
          <a:p>
            <a:endParaRPr lang="ru-RU" i="1" dirty="0"/>
          </a:p>
        </p:txBody>
      </p:sp>
      <p:pic>
        <p:nvPicPr>
          <p:cNvPr id="1026" name="Picture 2" descr="http://probalet.info/wp-content/uploads/2014/09/teatr-84798749283792879283234.png"/>
          <p:cNvPicPr>
            <a:picLocks noChangeAspect="1" noChangeArrowheads="1"/>
          </p:cNvPicPr>
          <p:nvPr/>
        </p:nvPicPr>
        <p:blipFill>
          <a:blip r:embed="rId3" cstate="print"/>
          <a:srcRect/>
          <a:stretch>
            <a:fillRect/>
          </a:stretch>
        </p:blipFill>
        <p:spPr bwMode="auto">
          <a:xfrm>
            <a:off x="5292080" y="1412776"/>
            <a:ext cx="3211374" cy="2131550"/>
          </a:xfrm>
          <a:prstGeom prst="rect">
            <a:avLst/>
          </a:prstGeom>
          <a:noFill/>
        </p:spPr>
      </p:pic>
      <p:sp>
        <p:nvSpPr>
          <p:cNvPr id="1028" name="AutoShape 4" descr="https://img-fotki.yandex.ru/get/5905/30348152.123/0_5f89d_87ac4283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img-fotki.yandex.ru/get/5905/30348152.123/0_5f89d_87ac4283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2" name="AutoShape 8" descr="https://img-fotki.yandex.ru/get/5905/30348152.123/0_5f89d_87ac4283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4" name="AutoShape 10" descr="https://www.votpusk.ru/gallery/large/7537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6" name="Picture 12" descr="http://www.bilettorg.ru/userfiles/tsdh.gif"/>
          <p:cNvPicPr>
            <a:picLocks noChangeAspect="1" noChangeArrowheads="1"/>
          </p:cNvPicPr>
          <p:nvPr/>
        </p:nvPicPr>
        <p:blipFill>
          <a:blip r:embed="rId4" cstate="print"/>
          <a:srcRect/>
          <a:stretch>
            <a:fillRect/>
          </a:stretch>
        </p:blipFill>
        <p:spPr bwMode="auto">
          <a:xfrm>
            <a:off x="3851920" y="3573016"/>
            <a:ext cx="3399334" cy="1509305"/>
          </a:xfrm>
          <a:prstGeom prst="rect">
            <a:avLst/>
          </a:prstGeom>
          <a:noFill/>
        </p:spPr>
      </p:pic>
      <p:pic>
        <p:nvPicPr>
          <p:cNvPr id="1038" name="Picture 14" descr="http://www.soundprokat.ru/images/zakaz/zvukovoe-oborudovanie-4.jpg"/>
          <p:cNvPicPr>
            <a:picLocks noChangeAspect="1" noChangeArrowheads="1"/>
          </p:cNvPicPr>
          <p:nvPr/>
        </p:nvPicPr>
        <p:blipFill>
          <a:blip r:embed="rId5" cstate="print"/>
          <a:srcRect/>
          <a:stretch>
            <a:fillRect/>
          </a:stretch>
        </p:blipFill>
        <p:spPr bwMode="auto">
          <a:xfrm>
            <a:off x="6660232" y="5013176"/>
            <a:ext cx="2243403" cy="168255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267744" y="476672"/>
            <a:ext cx="4320480" cy="6597352"/>
          </a:xfrm>
        </p:spPr>
        <p:txBody>
          <a:bodyPr>
            <a:normAutofit fontScale="77500" lnSpcReduction="20000"/>
          </a:bodyPr>
          <a:lstStyle/>
          <a:p>
            <a:r>
              <a:rPr lang="ru-RU" i="1" dirty="0" smtClean="0"/>
              <a:t>Сценическая техника терпела значительные изменения. Было время, когда источниками театрального освещения были свеча, масляная лампа и язычок газового пламени. Но при этом ухитрялись добиваться нужных эффектов на декорациях. Например, восхитительную игру различных оттенков </a:t>
            </a:r>
            <a:r>
              <a:rPr lang="ru-RU" i="1" dirty="0" err="1" smtClean="0"/>
              <a:t>розового</a:t>
            </a:r>
            <a:r>
              <a:rPr lang="ru-RU" i="1" dirty="0" smtClean="0"/>
              <a:t> цвета в картинах заходящего или восходящего солнца получали, располагая прозрачный сосуд с вином перед источником света</a:t>
            </a:r>
            <a:endParaRPr lang="ru-RU" i="1" dirty="0"/>
          </a:p>
        </p:txBody>
      </p:sp>
      <p:pic>
        <p:nvPicPr>
          <p:cNvPr id="16386" name="Picture 2" descr="http://s1.travelask.ru/system/images/files/000/204/699/wysiwyg/%D0%BF%D0%BE%D1%82%D0%BE%D0%BB%D0%BE%D0%BA.jpg?1486506556"/>
          <p:cNvPicPr>
            <a:picLocks noChangeAspect="1" noChangeArrowheads="1"/>
          </p:cNvPicPr>
          <p:nvPr/>
        </p:nvPicPr>
        <p:blipFill>
          <a:blip r:embed="rId3" cstate="print"/>
          <a:srcRect/>
          <a:stretch>
            <a:fillRect/>
          </a:stretch>
        </p:blipFill>
        <p:spPr bwMode="auto">
          <a:xfrm>
            <a:off x="6300192" y="1052736"/>
            <a:ext cx="2627784" cy="1746515"/>
          </a:xfrm>
          <a:prstGeom prst="rect">
            <a:avLst/>
          </a:prstGeom>
          <a:noFill/>
        </p:spPr>
      </p:pic>
      <p:pic>
        <p:nvPicPr>
          <p:cNvPr id="16388" name="Picture 4" descr="https://im0-tub-ru.yandex.net/i?id=01d718b4ef5fcbd07f7813c762311f3c-l&amp;n=13"/>
          <p:cNvPicPr>
            <a:picLocks noChangeAspect="1" noChangeArrowheads="1"/>
          </p:cNvPicPr>
          <p:nvPr/>
        </p:nvPicPr>
        <p:blipFill>
          <a:blip r:embed="rId4" cstate="print"/>
          <a:srcRect/>
          <a:stretch>
            <a:fillRect/>
          </a:stretch>
        </p:blipFill>
        <p:spPr bwMode="auto">
          <a:xfrm>
            <a:off x="179512" y="3573016"/>
            <a:ext cx="2408079" cy="1728192"/>
          </a:xfrm>
          <a:prstGeom prst="rect">
            <a:avLst/>
          </a:prstGeom>
          <a:noFill/>
        </p:spPr>
      </p:pic>
      <p:pic>
        <p:nvPicPr>
          <p:cNvPr id="16390" name="Picture 6" descr="http://www.mir-teatra.org/_nw/0/87614566.jpg"/>
          <p:cNvPicPr>
            <a:picLocks noChangeAspect="1" noChangeArrowheads="1"/>
          </p:cNvPicPr>
          <p:nvPr/>
        </p:nvPicPr>
        <p:blipFill>
          <a:blip r:embed="rId5" cstate="print"/>
          <a:srcRect/>
          <a:stretch>
            <a:fillRect/>
          </a:stretch>
        </p:blipFill>
        <p:spPr bwMode="auto">
          <a:xfrm>
            <a:off x="83501" y="908720"/>
            <a:ext cx="2400267" cy="1800200"/>
          </a:xfrm>
          <a:prstGeom prst="rect">
            <a:avLst/>
          </a:prstGeom>
          <a:noFill/>
        </p:spPr>
      </p:pic>
      <p:sp>
        <p:nvSpPr>
          <p:cNvPr id="16394" name="AutoShape 10" descr="https://pixabay.com/static/uploads/photo/2016/05/25/16/41/oil-lamp-1415327_960_72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6396" name="AutoShape 12" descr="https://rukami.boltai.com/wp-content/uploads/sites/36/2015/12/1386260541_htmol4_step2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6398" name="AutoShape 14" descr="https://rukami.boltai.com/wp-content/uploads/sites/36/2015/12/1386260541_htmol4_step2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 name="Содержимое 3" descr="1386260541_htmol4_step21.jpg"/>
          <p:cNvPicPr>
            <a:picLocks noChangeAspect="1"/>
          </p:cNvPicPr>
          <p:nvPr/>
        </p:nvPicPr>
        <p:blipFill>
          <a:blip r:embed="rId6" cstate="print"/>
          <a:stretch>
            <a:fillRect/>
          </a:stretch>
        </p:blipFill>
        <p:spPr>
          <a:xfrm>
            <a:off x="6372200" y="3501008"/>
            <a:ext cx="2548930" cy="169928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52536" y="476672"/>
            <a:ext cx="5184576" cy="6192688"/>
          </a:xfrm>
        </p:spPr>
        <p:txBody>
          <a:bodyPr>
            <a:normAutofit fontScale="85000" lnSpcReduction="10000"/>
          </a:bodyPr>
          <a:lstStyle/>
          <a:p>
            <a:r>
              <a:rPr lang="ru-RU" i="1" dirty="0" smtClean="0"/>
              <a:t>Подлинной революцией в театре было изобретение механической </a:t>
            </a:r>
            <a:r>
              <a:rPr lang="ru-RU" i="1" dirty="0" err="1" smtClean="0"/>
              <a:t>вра</a:t>
            </a:r>
            <a:r>
              <a:rPr lang="ru-RU" i="1" dirty="0" smtClean="0"/>
              <a:t>- </a:t>
            </a:r>
            <a:r>
              <a:rPr lang="ru-RU" i="1" dirty="0" err="1" smtClean="0"/>
              <a:t>щающейся</a:t>
            </a:r>
            <a:r>
              <a:rPr lang="ru-RU" i="1" dirty="0" smtClean="0"/>
              <a:t> сцены и открытие электричества. Сегодняшний постановщик спек- </a:t>
            </a:r>
            <a:r>
              <a:rPr lang="ru-RU" i="1" dirty="0" err="1" smtClean="0"/>
              <a:t>такля</a:t>
            </a:r>
            <a:r>
              <a:rPr lang="ru-RU" i="1" dirty="0" smtClean="0"/>
              <a:t> – это человек с инженерно-художественным мышлением. Он должен точно чувствовать направление и интенсивность света, цветом создавать раз- личное настроение, руководить музыкальным и шумовым оформлением.</a:t>
            </a:r>
            <a:endParaRPr lang="ru-RU" i="1" dirty="0"/>
          </a:p>
        </p:txBody>
      </p:sp>
      <p:pic>
        <p:nvPicPr>
          <p:cNvPr id="15362" name="Picture 2" descr="https://sdart.ru/wp-content/uploads/Zvukovye-landshafty-00002.jpg"/>
          <p:cNvPicPr>
            <a:picLocks noChangeAspect="1" noChangeArrowheads="1"/>
          </p:cNvPicPr>
          <p:nvPr/>
        </p:nvPicPr>
        <p:blipFill>
          <a:blip r:embed="rId3" cstate="print"/>
          <a:srcRect/>
          <a:stretch>
            <a:fillRect/>
          </a:stretch>
        </p:blipFill>
        <p:spPr bwMode="auto">
          <a:xfrm>
            <a:off x="5220072" y="692696"/>
            <a:ext cx="3781897" cy="2520280"/>
          </a:xfrm>
          <a:prstGeom prst="rect">
            <a:avLst/>
          </a:prstGeom>
          <a:noFill/>
        </p:spPr>
      </p:pic>
      <p:pic>
        <p:nvPicPr>
          <p:cNvPr id="15364" name="Picture 4" descr="https://test.sdart.ru/wp-content/uploads/Zvukovye-landshafty-00006.jpg"/>
          <p:cNvPicPr>
            <a:picLocks noChangeAspect="1" noChangeArrowheads="1"/>
          </p:cNvPicPr>
          <p:nvPr/>
        </p:nvPicPr>
        <p:blipFill>
          <a:blip r:embed="rId4" cstate="print"/>
          <a:srcRect/>
          <a:stretch>
            <a:fillRect/>
          </a:stretch>
        </p:blipFill>
        <p:spPr bwMode="auto">
          <a:xfrm>
            <a:off x="5292080" y="4053051"/>
            <a:ext cx="3707904" cy="2470970"/>
          </a:xfrm>
          <a:prstGeom prst="rect">
            <a:avLst/>
          </a:prstGeom>
          <a:noFill/>
        </p:spPr>
      </p:pic>
      <p:pic>
        <p:nvPicPr>
          <p:cNvPr id="15366" name="Picture 6" descr="http://av-pro.com.ua/sites/default/files/News/Panasonic/Teatre/beitedinecaraca04.jpg"/>
          <p:cNvPicPr>
            <a:picLocks noChangeAspect="1" noChangeArrowheads="1"/>
          </p:cNvPicPr>
          <p:nvPr/>
        </p:nvPicPr>
        <p:blipFill>
          <a:blip r:embed="rId5" cstate="print"/>
          <a:srcRect/>
          <a:stretch>
            <a:fillRect/>
          </a:stretch>
        </p:blipFill>
        <p:spPr bwMode="auto">
          <a:xfrm>
            <a:off x="1547664" y="1052736"/>
            <a:ext cx="5879903"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5366"/>
                                        </p:tgtEl>
                                        <p:attrNameLst>
                                          <p:attrName>style.visibility</p:attrName>
                                        </p:attrNameLst>
                                      </p:cBhvr>
                                      <p:to>
                                        <p:strVal val="visible"/>
                                      </p:to>
                                    </p:set>
                                    <p:anim calcmode="lin" valueType="num">
                                      <p:cBhvr>
                                        <p:cTn id="15" dur="500" fill="hold"/>
                                        <p:tgtEl>
                                          <p:spTgt spid="15366"/>
                                        </p:tgtEl>
                                        <p:attrNameLst>
                                          <p:attrName>ppt_w</p:attrName>
                                        </p:attrNameLst>
                                      </p:cBhvr>
                                      <p:tavLst>
                                        <p:tav tm="0">
                                          <p:val>
                                            <p:fltVal val="0"/>
                                          </p:val>
                                        </p:tav>
                                        <p:tav tm="100000">
                                          <p:val>
                                            <p:strVal val="#ppt_w"/>
                                          </p:val>
                                        </p:tav>
                                      </p:tavLst>
                                    </p:anim>
                                    <p:anim calcmode="lin" valueType="num">
                                      <p:cBhvr>
                                        <p:cTn id="16" dur="500" fill="hold"/>
                                        <p:tgtEl>
                                          <p:spTgt spid="15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0" y="188640"/>
            <a:ext cx="9144000" cy="3744416"/>
          </a:xfrm>
        </p:spPr>
        <p:txBody>
          <a:bodyPr>
            <a:normAutofit/>
          </a:bodyPr>
          <a:lstStyle/>
          <a:p>
            <a:r>
              <a:rPr lang="ru-RU" i="1" dirty="0" smtClean="0"/>
              <a:t>Вы помните, что практически во всех сказках у настоящих волшебников есть «волшебная» палочка. Опыт с индикатором магнитного поля на </a:t>
            </a:r>
            <a:r>
              <a:rPr lang="ru-RU" i="1" dirty="0" err="1" smtClean="0"/>
              <a:t>гериконе</a:t>
            </a:r>
            <a:r>
              <a:rPr lang="ru-RU" i="1" dirty="0" smtClean="0"/>
              <a:t> и его возможное применение в качестве «волшебной» палочки, помогающий найти спрятанный предмет. Следовательно, и здесь физика играет огромную роль.</a:t>
            </a:r>
            <a:endParaRPr lang="ru-RU" i="1" dirty="0"/>
          </a:p>
        </p:txBody>
      </p:sp>
      <p:pic>
        <p:nvPicPr>
          <p:cNvPr id="14338" name="Picture 2" descr="http://demiart.ru/forum/uploads3/post-122774-1249388141.png"/>
          <p:cNvPicPr>
            <a:picLocks noChangeAspect="1" noChangeArrowheads="1"/>
          </p:cNvPicPr>
          <p:nvPr/>
        </p:nvPicPr>
        <p:blipFill>
          <a:blip r:embed="rId3" cstate="print"/>
          <a:srcRect/>
          <a:stretch>
            <a:fillRect/>
          </a:stretch>
        </p:blipFill>
        <p:spPr bwMode="auto">
          <a:xfrm>
            <a:off x="3707904" y="3861048"/>
            <a:ext cx="2164135" cy="2840638"/>
          </a:xfrm>
          <a:prstGeom prst="rect">
            <a:avLst/>
          </a:prstGeom>
          <a:noFill/>
        </p:spPr>
      </p:pic>
      <p:pic>
        <p:nvPicPr>
          <p:cNvPr id="14342" name="Picture 6" descr="https://i.ytimg.com/vi/A3ZE26f6FYw/mqdefault.jpg"/>
          <p:cNvPicPr>
            <a:picLocks noChangeAspect="1" noChangeArrowheads="1"/>
          </p:cNvPicPr>
          <p:nvPr/>
        </p:nvPicPr>
        <p:blipFill>
          <a:blip r:embed="rId4" cstate="print"/>
          <a:srcRect/>
          <a:stretch>
            <a:fillRect/>
          </a:stretch>
        </p:blipFill>
        <p:spPr bwMode="auto">
          <a:xfrm>
            <a:off x="179512" y="4040877"/>
            <a:ext cx="3240360" cy="1822703"/>
          </a:xfrm>
          <a:prstGeom prst="rect">
            <a:avLst/>
          </a:prstGeom>
          <a:noFill/>
        </p:spPr>
      </p:pic>
      <p:sp>
        <p:nvSpPr>
          <p:cNvPr id="14344" name="AutoShape 8" descr="https://thumbs.dreamstime.com/b/magic-golden-wand-traces-stars-white-background-4245956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346" name="AutoShape 10" descr="https://thumbs.dreamstime.com/b/magic-golden-wand-traces-stars-white-background-4245956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348" name="AutoShape 12" descr="https://media.istockphoto.com/vectors/fairy-magic-wand-with-star-vector-id488472614?k=6&amp;m=488472614&amp;s=612x612&amp;w=0&amp;h=fR981rEnac_lGU73L-lm85OmFuAcRR6yKwpTFuIKi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350" name="Picture 14" descr="http://laoblogger.com/images/star-wand-clipart-10.jpg"/>
          <p:cNvPicPr>
            <a:picLocks noChangeAspect="1" noChangeArrowheads="1"/>
          </p:cNvPicPr>
          <p:nvPr/>
        </p:nvPicPr>
        <p:blipFill>
          <a:blip r:embed="rId5" cstate="print"/>
          <a:srcRect/>
          <a:stretch>
            <a:fillRect/>
          </a:stretch>
        </p:blipFill>
        <p:spPr bwMode="auto">
          <a:xfrm>
            <a:off x="6228184" y="3717032"/>
            <a:ext cx="2664296" cy="266429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0" y="-243408"/>
            <a:ext cx="8229600" cy="1143000"/>
          </a:xfrm>
        </p:spPr>
        <p:txBody>
          <a:bodyPr>
            <a:normAutofit/>
          </a:bodyPr>
          <a:lstStyle/>
          <a:p>
            <a:r>
              <a:rPr lang="ru-RU" sz="3600" b="1" i="1" dirty="0" smtClean="0"/>
              <a:t>Физика в пьесах:</a:t>
            </a:r>
            <a:endParaRPr lang="ru-RU" sz="3600" b="1" i="1" dirty="0"/>
          </a:p>
        </p:txBody>
      </p:sp>
      <p:sp>
        <p:nvSpPr>
          <p:cNvPr id="3" name="Содержимое 2"/>
          <p:cNvSpPr>
            <a:spLocks noGrp="1"/>
          </p:cNvSpPr>
          <p:nvPr>
            <p:ph idx="1"/>
          </p:nvPr>
        </p:nvSpPr>
        <p:spPr>
          <a:xfrm>
            <a:off x="-252536" y="908720"/>
            <a:ext cx="4464496" cy="6192688"/>
          </a:xfrm>
        </p:spPr>
        <p:txBody>
          <a:bodyPr>
            <a:normAutofit/>
          </a:bodyPr>
          <a:lstStyle/>
          <a:p>
            <a:r>
              <a:rPr lang="ru-RU" sz="1600" i="1" dirty="0"/>
              <a:t>1. Физика в пьесах: А.Арбузов «Счастливые дни несчастливого человека»;</a:t>
            </a:r>
            <a:r>
              <a:rPr lang="ru-RU" sz="1600" i="1" dirty="0" err="1"/>
              <a:t>П.Жуховицкий</a:t>
            </a:r>
            <a:r>
              <a:rPr lang="ru-RU" sz="1600" i="1" dirty="0"/>
              <a:t> «Выпьем за Колумба»; Б.Брехт «Галилео Галилей»; С.Алёшин«Всё остаётся людям».</a:t>
            </a:r>
          </a:p>
          <a:p>
            <a:pPr>
              <a:buNone/>
            </a:pPr>
            <a:r>
              <a:rPr lang="ru-RU" sz="1600" i="1" dirty="0" smtClean="0"/>
              <a:t>       2</a:t>
            </a:r>
            <a:r>
              <a:rPr lang="ru-RU" sz="1600" i="1" dirty="0"/>
              <a:t>. Театральные «чудеса», создаваемые на сцене с помощью физики (с показом опытов): Б.В.Асафьев «Бахчисарайский фонтан» – действие фонтана; С.Я.Маршак «Двенадцать месяцев» – вращающаяся ёлка; </a:t>
            </a:r>
            <a:endParaRPr lang="ru-RU" sz="1600" i="1" dirty="0" smtClean="0"/>
          </a:p>
          <a:p>
            <a:r>
              <a:rPr lang="ru-RU" sz="1600" i="1" dirty="0" smtClean="0"/>
              <a:t>Х</a:t>
            </a:r>
            <a:r>
              <a:rPr lang="ru-RU" sz="1600" i="1" dirty="0"/>
              <a:t>.-К.Андерсен «Снежная королева» – театральный «снег» с помощью вращающегося шара, оклеенного осколками зеркал и освещаемого фонарём; </a:t>
            </a:r>
            <a:endParaRPr lang="ru-RU" sz="1600" i="1" dirty="0" smtClean="0"/>
          </a:p>
          <a:p>
            <a:r>
              <a:rPr lang="ru-RU" sz="1600" i="1" dirty="0" smtClean="0"/>
              <a:t>кукольный </a:t>
            </a:r>
            <a:r>
              <a:rPr lang="ru-RU" sz="1600" i="1" dirty="0"/>
              <a:t>спектакль «Золушка» – молния от высоковольтного генератора или </a:t>
            </a:r>
            <a:r>
              <a:rPr lang="ru-RU" sz="1600" i="1" dirty="0" err="1"/>
              <a:t>электрофорной</a:t>
            </a:r>
            <a:r>
              <a:rPr lang="ru-RU" sz="1600" i="1" dirty="0"/>
              <a:t> машины; </a:t>
            </a:r>
            <a:endParaRPr lang="ru-RU" sz="1600" i="1" dirty="0" smtClean="0"/>
          </a:p>
          <a:p>
            <a:r>
              <a:rPr lang="ru-RU" sz="1600" i="1" dirty="0" smtClean="0"/>
              <a:t>кукла </a:t>
            </a:r>
            <a:r>
              <a:rPr lang="ru-RU" sz="1600" i="1" dirty="0"/>
              <a:t>в платье, покрытом </a:t>
            </a:r>
            <a:r>
              <a:rPr lang="ru-RU" sz="1600" i="1" dirty="0" err="1"/>
              <a:t>флюоресцентной</a:t>
            </a:r>
            <a:r>
              <a:rPr lang="ru-RU" sz="1600" i="1" dirty="0"/>
              <a:t> краской, при </a:t>
            </a:r>
            <a:r>
              <a:rPr lang="ru-RU" sz="1600" i="1" dirty="0" err="1"/>
              <a:t>УФ-освещении</a:t>
            </a:r>
            <a:r>
              <a:rPr lang="ru-RU" sz="1600" i="1" dirty="0"/>
              <a:t> превращающемся в бальный наряд; </a:t>
            </a:r>
            <a:endParaRPr lang="ru-RU" sz="1600" i="1" dirty="0" smtClean="0"/>
          </a:p>
          <a:p>
            <a:endParaRPr lang="ru-RU" sz="1600" i="1" dirty="0"/>
          </a:p>
        </p:txBody>
      </p:sp>
      <p:pic>
        <p:nvPicPr>
          <p:cNvPr id="13314" name="Picture 2" descr="http://www.gorteatr.ru/images/Kolumb/2DSC_0029.jpg"/>
          <p:cNvPicPr>
            <a:picLocks noChangeAspect="1" noChangeArrowheads="1"/>
          </p:cNvPicPr>
          <p:nvPr/>
        </p:nvPicPr>
        <p:blipFill>
          <a:blip r:embed="rId3" cstate="print"/>
          <a:srcRect/>
          <a:stretch>
            <a:fillRect/>
          </a:stretch>
        </p:blipFill>
        <p:spPr bwMode="auto">
          <a:xfrm>
            <a:off x="6516216" y="188640"/>
            <a:ext cx="2351609" cy="1568685"/>
          </a:xfrm>
          <a:prstGeom prst="rect">
            <a:avLst/>
          </a:prstGeom>
          <a:noFill/>
        </p:spPr>
      </p:pic>
      <p:pic>
        <p:nvPicPr>
          <p:cNvPr id="13316" name="Picture 4" descr="http://operann.ru/wp-content/uploads/DSC_028412.jpg"/>
          <p:cNvPicPr>
            <a:picLocks noChangeAspect="1" noChangeArrowheads="1"/>
          </p:cNvPicPr>
          <p:nvPr/>
        </p:nvPicPr>
        <p:blipFill>
          <a:blip r:embed="rId4" cstate="print"/>
          <a:srcRect/>
          <a:stretch>
            <a:fillRect/>
          </a:stretch>
        </p:blipFill>
        <p:spPr bwMode="auto">
          <a:xfrm>
            <a:off x="4499992" y="1700808"/>
            <a:ext cx="2520280" cy="1679137"/>
          </a:xfrm>
          <a:prstGeom prst="rect">
            <a:avLst/>
          </a:prstGeom>
          <a:noFill/>
        </p:spPr>
      </p:pic>
      <p:pic>
        <p:nvPicPr>
          <p:cNvPr id="13318" name="Picture 6" descr="http://www.jam.kz/up_img/bakhchisarayskiy-fontan/full_bakhchisarayskiy-fontan.jpg"/>
          <p:cNvPicPr>
            <a:picLocks noChangeAspect="1" noChangeArrowheads="1"/>
          </p:cNvPicPr>
          <p:nvPr/>
        </p:nvPicPr>
        <p:blipFill>
          <a:blip r:embed="rId5" cstate="print"/>
          <a:srcRect/>
          <a:stretch>
            <a:fillRect/>
          </a:stretch>
        </p:blipFill>
        <p:spPr bwMode="auto">
          <a:xfrm>
            <a:off x="4427984" y="5157192"/>
            <a:ext cx="2337524" cy="1556792"/>
          </a:xfrm>
          <a:prstGeom prst="rect">
            <a:avLst/>
          </a:prstGeom>
          <a:noFill/>
        </p:spPr>
      </p:pic>
      <p:pic>
        <p:nvPicPr>
          <p:cNvPr id="13320" name="Picture 8" descr="https://avatars.mds.yandex.net/get-afishanew/21422/817d237e44e66773fae6079ed129d491/orig"/>
          <p:cNvPicPr>
            <a:picLocks noChangeAspect="1" noChangeArrowheads="1"/>
          </p:cNvPicPr>
          <p:nvPr/>
        </p:nvPicPr>
        <p:blipFill>
          <a:blip r:embed="rId6" cstate="print"/>
          <a:srcRect/>
          <a:stretch>
            <a:fillRect/>
          </a:stretch>
        </p:blipFill>
        <p:spPr bwMode="auto">
          <a:xfrm>
            <a:off x="5868144" y="3429000"/>
            <a:ext cx="2520280" cy="168191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otosgtrk.ru/upload/iblock/cfe/cfedd487247ab574cd4669e07839595f.jpg"/>
          <p:cNvPicPr>
            <a:picLocks noChangeAspect="1" noChangeArrowheads="1"/>
          </p:cNvPicPr>
          <p:nvPr/>
        </p:nvPicPr>
        <p:blipFill>
          <a:blip r:embed="rId2" cstate="print"/>
          <a:srcRect/>
          <a:stretch>
            <a:fillRect/>
          </a:stretch>
        </p:blipFill>
        <p:spPr bwMode="auto">
          <a:xfrm>
            <a:off x="-612576" y="0"/>
            <a:ext cx="10333546" cy="6858000"/>
          </a:xfrm>
          <a:prstGeom prst="rect">
            <a:avLst/>
          </a:prstGeom>
          <a:noFill/>
        </p:spPr>
      </p:pic>
      <p:sp>
        <p:nvSpPr>
          <p:cNvPr id="2" name="Заголовок 1"/>
          <p:cNvSpPr>
            <a:spLocks noGrp="1"/>
          </p:cNvSpPr>
          <p:nvPr>
            <p:ph type="title"/>
          </p:nvPr>
        </p:nvSpPr>
        <p:spPr>
          <a:xfrm>
            <a:off x="395536" y="836712"/>
            <a:ext cx="8229600" cy="1143000"/>
          </a:xfrm>
        </p:spPr>
        <p:txBody>
          <a:bodyPr/>
          <a:lstStyle/>
          <a:p>
            <a:r>
              <a:rPr lang="ru-RU" b="1" i="1" dirty="0" smtClean="0">
                <a:solidFill>
                  <a:schemeClr val="bg1"/>
                </a:solidFill>
              </a:rPr>
              <a:t>Цель </a:t>
            </a:r>
            <a:endParaRPr lang="ru-RU" b="1" i="1" dirty="0">
              <a:solidFill>
                <a:schemeClr val="bg1"/>
              </a:solidFill>
            </a:endParaRPr>
          </a:p>
        </p:txBody>
      </p:sp>
      <p:sp>
        <p:nvSpPr>
          <p:cNvPr id="3" name="Содержимое 2"/>
          <p:cNvSpPr>
            <a:spLocks noGrp="1"/>
          </p:cNvSpPr>
          <p:nvPr>
            <p:ph idx="1"/>
          </p:nvPr>
        </p:nvSpPr>
        <p:spPr>
          <a:xfrm>
            <a:off x="467544" y="1916832"/>
            <a:ext cx="8229600" cy="4525963"/>
          </a:xfrm>
        </p:spPr>
        <p:txBody>
          <a:bodyPr/>
          <a:lstStyle/>
          <a:p>
            <a:r>
              <a:rPr lang="ru-RU" b="1" i="1" dirty="0" smtClean="0">
                <a:solidFill>
                  <a:schemeClr val="bg1"/>
                </a:solidFill>
              </a:rPr>
              <a:t>Значительное место занимает физика в театре при подготовке спектакля. Давайте узнаем</a:t>
            </a:r>
            <a:r>
              <a:rPr lang="en-US" b="1" i="1" dirty="0" smtClean="0">
                <a:solidFill>
                  <a:schemeClr val="bg1"/>
                </a:solidFill>
              </a:rPr>
              <a:t>,</a:t>
            </a:r>
            <a:r>
              <a:rPr lang="ru-RU" b="1" i="1" dirty="0" smtClean="0">
                <a:solidFill>
                  <a:schemeClr val="bg1"/>
                </a:solidFill>
              </a:rPr>
              <a:t> почему же физика так важна в театре.  Раскроем все тайны и узнаем много нового</a:t>
            </a:r>
            <a:endParaRPr lang="ru-RU" b="1" i="1" dirty="0">
              <a:solidFill>
                <a:schemeClr val="bg1"/>
              </a:solidFill>
            </a:endParaRPr>
          </a:p>
        </p:txBody>
      </p:sp>
      <p:pic>
        <p:nvPicPr>
          <p:cNvPr id="2052" name="Picture 4" descr="http://cliparts.co/cliparts/8cE/jrg/8cEjrgXni.png"/>
          <p:cNvPicPr>
            <a:picLocks noChangeAspect="1" noChangeArrowheads="1"/>
          </p:cNvPicPr>
          <p:nvPr/>
        </p:nvPicPr>
        <p:blipFill>
          <a:blip r:embed="rId3" cstate="print"/>
          <a:srcRect/>
          <a:stretch>
            <a:fillRect/>
          </a:stretch>
        </p:blipFill>
        <p:spPr bwMode="auto">
          <a:xfrm>
            <a:off x="6732240" y="4365104"/>
            <a:ext cx="1707121" cy="2276872"/>
          </a:xfrm>
          <a:prstGeom prst="rect">
            <a:avLst/>
          </a:prstGeom>
          <a:noFill/>
        </p:spPr>
      </p:pic>
      <p:pic>
        <p:nvPicPr>
          <p:cNvPr id="8" name="Содержимое 3" descr="proftotoalonebackground.png"/>
          <p:cNvPicPr>
            <a:picLocks noChangeAspect="1"/>
          </p:cNvPicPr>
          <p:nvPr/>
        </p:nvPicPr>
        <p:blipFill>
          <a:blip r:embed="rId4" cstate="print"/>
          <a:stretch>
            <a:fillRect/>
          </a:stretch>
        </p:blipFill>
        <p:spPr>
          <a:xfrm>
            <a:off x="539552" y="4358714"/>
            <a:ext cx="2160240" cy="227150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627784" y="260648"/>
            <a:ext cx="3528392" cy="6264696"/>
          </a:xfrm>
        </p:spPr>
        <p:txBody>
          <a:bodyPr>
            <a:normAutofit fontScale="55000" lnSpcReduction="20000"/>
          </a:bodyPr>
          <a:lstStyle/>
          <a:p>
            <a:r>
              <a:rPr lang="ru-RU" i="1" dirty="0" err="1" smtClean="0"/>
              <a:t>Г.Бокарев</a:t>
            </a:r>
            <a:r>
              <a:rPr lang="ru-RU" i="1" dirty="0" smtClean="0"/>
              <a:t> «Сталевары» – «бушующее» в печах пламя, </a:t>
            </a:r>
          </a:p>
          <a:p>
            <a:r>
              <a:rPr lang="ru-RU" i="1" dirty="0" smtClean="0"/>
              <a:t>создаваемое развевающимися в потоке воздуха от вентилятора полосками лёгкой ткани, стелющийся дым – жидкий азот или хлористый аммоний с каплей соляной кислоты; </a:t>
            </a:r>
          </a:p>
          <a:p>
            <a:r>
              <a:rPr lang="ru-RU" i="1" dirty="0" smtClean="0"/>
              <a:t>театр теней – цыплёнок в яйце (по Я.И.Перельману);</a:t>
            </a:r>
          </a:p>
          <a:p>
            <a:r>
              <a:rPr lang="ru-RU" i="1" dirty="0" smtClean="0"/>
              <a:t>У.Шекспир «Гамлет» – призрак отца Гамлета (стекло, осветитель, тёмный экран, кукла в белой одежде); </a:t>
            </a:r>
          </a:p>
          <a:p>
            <a:r>
              <a:rPr lang="ru-RU" i="1" dirty="0" smtClean="0"/>
              <a:t>А.Линдгрен «</a:t>
            </a:r>
            <a:r>
              <a:rPr lang="ru-RU" i="1" dirty="0" err="1" smtClean="0"/>
              <a:t>Карлсон</a:t>
            </a:r>
            <a:r>
              <a:rPr lang="ru-RU" i="1" dirty="0" smtClean="0"/>
              <a:t>, который живёт на крыше» – индикатор магнитного поля на герконе в качестве «волшебной палочки», помогающей найти спрятанный предмет</a:t>
            </a:r>
          </a:p>
          <a:p>
            <a:endParaRPr lang="ru-RU" dirty="0"/>
          </a:p>
        </p:txBody>
      </p:sp>
      <p:pic>
        <p:nvPicPr>
          <p:cNvPr id="12290" name="Picture 2" descr="http://www.ekbfree.ru/upload/iblock/b80/img_3580.jpg"/>
          <p:cNvPicPr>
            <a:picLocks noChangeAspect="1" noChangeArrowheads="1"/>
          </p:cNvPicPr>
          <p:nvPr/>
        </p:nvPicPr>
        <p:blipFill>
          <a:blip r:embed="rId3" cstate="print"/>
          <a:srcRect/>
          <a:stretch>
            <a:fillRect/>
          </a:stretch>
        </p:blipFill>
        <p:spPr bwMode="auto">
          <a:xfrm>
            <a:off x="6156176" y="361099"/>
            <a:ext cx="2664296" cy="1771757"/>
          </a:xfrm>
          <a:prstGeom prst="rect">
            <a:avLst/>
          </a:prstGeom>
          <a:noFill/>
        </p:spPr>
      </p:pic>
      <p:pic>
        <p:nvPicPr>
          <p:cNvPr id="12292" name="Picture 4" descr="http://vologda-portal.ru/upload/iblock/f27/gamlet_cr.jpg"/>
          <p:cNvPicPr>
            <a:picLocks noChangeAspect="1" noChangeArrowheads="1"/>
          </p:cNvPicPr>
          <p:nvPr/>
        </p:nvPicPr>
        <p:blipFill>
          <a:blip r:embed="rId4" cstate="print"/>
          <a:srcRect/>
          <a:stretch>
            <a:fillRect/>
          </a:stretch>
        </p:blipFill>
        <p:spPr bwMode="auto">
          <a:xfrm>
            <a:off x="251520" y="4348075"/>
            <a:ext cx="2520280" cy="1889237"/>
          </a:xfrm>
          <a:prstGeom prst="rect">
            <a:avLst/>
          </a:prstGeom>
          <a:noFill/>
        </p:spPr>
      </p:pic>
      <p:pic>
        <p:nvPicPr>
          <p:cNvPr id="12294" name="Picture 6" descr="http://lakral-teatr.ru/wp-content/uploads/2016/04/DSC_6156_%D0%BD%D0%BE%D0%B2%D1%8B%D0%B9-%D1%80%D0%B0%D0%B7%D0%BC%D0%B5%D1%80-1024x683.jpg"/>
          <p:cNvPicPr>
            <a:picLocks noChangeAspect="1" noChangeArrowheads="1"/>
          </p:cNvPicPr>
          <p:nvPr/>
        </p:nvPicPr>
        <p:blipFill>
          <a:blip r:embed="rId5" cstate="print"/>
          <a:srcRect/>
          <a:stretch>
            <a:fillRect/>
          </a:stretch>
        </p:blipFill>
        <p:spPr bwMode="auto">
          <a:xfrm>
            <a:off x="251520" y="404664"/>
            <a:ext cx="2592288" cy="1729037"/>
          </a:xfrm>
          <a:prstGeom prst="rect">
            <a:avLst/>
          </a:prstGeom>
          <a:noFill/>
        </p:spPr>
      </p:pic>
      <p:pic>
        <p:nvPicPr>
          <p:cNvPr id="12296" name="Picture 8" descr="http://gov.cap.ru/home/12/1/2012/rep/20120410-4/images/image/DSC07022_%D0%BD%D0%BE%D0%B2%D1%8B%D0%B9%20%D1%80%D0%B0%D0%B7%D0%BC%D0%B5%D1%80.JPG"/>
          <p:cNvPicPr>
            <a:picLocks noChangeAspect="1" noChangeArrowheads="1"/>
          </p:cNvPicPr>
          <p:nvPr/>
        </p:nvPicPr>
        <p:blipFill>
          <a:blip r:embed="rId6" cstate="print"/>
          <a:srcRect/>
          <a:stretch>
            <a:fillRect/>
          </a:stretch>
        </p:blipFill>
        <p:spPr bwMode="auto">
          <a:xfrm>
            <a:off x="179512" y="2348880"/>
            <a:ext cx="2701988" cy="1800200"/>
          </a:xfrm>
          <a:prstGeom prst="rect">
            <a:avLst/>
          </a:prstGeom>
          <a:noFill/>
        </p:spPr>
      </p:pic>
      <p:pic>
        <p:nvPicPr>
          <p:cNvPr id="12298" name="Picture 10" descr="http://gov.cap.ru/home/12/1/2012/rep/20120410-4/images/image/DSC06979_%D0%BD%D0%BE%D0%B2%D1%8B%D0%B9%20%D1%80%D0%B0%D0%B7%D0%BC%D0%B5%D1%80.JPG"/>
          <p:cNvPicPr>
            <a:picLocks noChangeAspect="1" noChangeArrowheads="1"/>
          </p:cNvPicPr>
          <p:nvPr/>
        </p:nvPicPr>
        <p:blipFill>
          <a:blip r:embed="rId7" cstate="print"/>
          <a:srcRect/>
          <a:stretch>
            <a:fillRect/>
          </a:stretch>
        </p:blipFill>
        <p:spPr bwMode="auto">
          <a:xfrm>
            <a:off x="6156176" y="2348880"/>
            <a:ext cx="2771800" cy="1846712"/>
          </a:xfrm>
          <a:prstGeom prst="rect">
            <a:avLst/>
          </a:prstGeom>
          <a:noFill/>
        </p:spPr>
      </p:pic>
      <p:pic>
        <p:nvPicPr>
          <p:cNvPr id="12300" name="Picture 12" descr="http://gov.cap.ru/home/12/1/2012/rep/20120410-4/images/image/DSC07088_%D0%BD%D0%BE%D0%B2%D1%8B%D0%B9%20%D1%80%D0%B0%D0%B7%D0%BC%D0%B5%D1%80.JPG"/>
          <p:cNvPicPr>
            <a:picLocks noChangeAspect="1" noChangeArrowheads="1"/>
          </p:cNvPicPr>
          <p:nvPr/>
        </p:nvPicPr>
        <p:blipFill>
          <a:blip r:embed="rId8" cstate="print"/>
          <a:srcRect/>
          <a:stretch>
            <a:fillRect/>
          </a:stretch>
        </p:blipFill>
        <p:spPr bwMode="auto">
          <a:xfrm>
            <a:off x="6156176" y="4509120"/>
            <a:ext cx="2810068" cy="187220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23528" y="-171400"/>
            <a:ext cx="8229600" cy="1143000"/>
          </a:xfrm>
        </p:spPr>
        <p:txBody>
          <a:bodyPr>
            <a:normAutofit/>
          </a:bodyPr>
          <a:lstStyle/>
          <a:p>
            <a:r>
              <a:rPr lang="ru-RU" sz="3600" b="1" i="1" dirty="0" smtClean="0"/>
              <a:t>Эффекты</a:t>
            </a:r>
            <a:endParaRPr lang="ru-RU" sz="3600" b="1" i="1" dirty="0"/>
          </a:p>
        </p:txBody>
      </p:sp>
      <p:sp>
        <p:nvSpPr>
          <p:cNvPr id="3" name="Содержимое 2"/>
          <p:cNvSpPr>
            <a:spLocks noGrp="1"/>
          </p:cNvSpPr>
          <p:nvPr>
            <p:ph idx="1"/>
          </p:nvPr>
        </p:nvSpPr>
        <p:spPr>
          <a:xfrm>
            <a:off x="251520" y="908720"/>
            <a:ext cx="8892480" cy="2952327"/>
          </a:xfrm>
        </p:spPr>
        <p:txBody>
          <a:bodyPr>
            <a:normAutofit fontScale="77500" lnSpcReduction="20000"/>
          </a:bodyPr>
          <a:lstStyle/>
          <a:p>
            <a:r>
              <a:rPr lang="ru-RU" i="1" dirty="0" smtClean="0"/>
              <a:t>– постепенное включение и выключение ламп в «зрительном зале» с помощью реостата;</a:t>
            </a:r>
          </a:p>
          <a:p>
            <a:r>
              <a:rPr lang="ru-RU" i="1" dirty="0" smtClean="0"/>
              <a:t>– действие моделей мигающего маяка и костра;</a:t>
            </a:r>
          </a:p>
          <a:p>
            <a:r>
              <a:rPr lang="ru-RU" i="1" dirty="0" smtClean="0"/>
              <a:t>– свечение рисунков, выполненных </a:t>
            </a:r>
            <a:r>
              <a:rPr lang="ru-RU" i="1" dirty="0" err="1" smtClean="0"/>
              <a:t>флюоресцентной</a:t>
            </a:r>
            <a:r>
              <a:rPr lang="ru-RU" i="1" dirty="0" smtClean="0"/>
              <a:t> гуашью, при освещении кварцевой лампой;</a:t>
            </a:r>
          </a:p>
          <a:p>
            <a:r>
              <a:rPr lang="ru-RU" i="1" dirty="0" smtClean="0"/>
              <a:t>– демонстрация иллюстраций из книг о театре или театральных программ с фотографиями различных декораций.</a:t>
            </a:r>
          </a:p>
          <a:p>
            <a:endParaRPr lang="ru-RU" dirty="0" smtClean="0"/>
          </a:p>
          <a:p>
            <a:endParaRPr lang="ru-RU" dirty="0"/>
          </a:p>
        </p:txBody>
      </p:sp>
      <p:pic>
        <p:nvPicPr>
          <p:cNvPr id="11266" name="Picture 2" descr="http://e-walz.com/wp-content/gallery/d0b7d0bed0bbd183d188d0bad0b0-d0b1d0bed0b3d0bed0bcd0b0d0b7/14359977_1149139368465504_580642182_n.jpg"/>
          <p:cNvPicPr>
            <a:picLocks noChangeAspect="1" noChangeArrowheads="1"/>
          </p:cNvPicPr>
          <p:nvPr/>
        </p:nvPicPr>
        <p:blipFill>
          <a:blip r:embed="rId3" cstate="print"/>
          <a:srcRect/>
          <a:stretch>
            <a:fillRect/>
          </a:stretch>
        </p:blipFill>
        <p:spPr bwMode="auto">
          <a:xfrm>
            <a:off x="467544" y="3933056"/>
            <a:ext cx="3872297" cy="2592288"/>
          </a:xfrm>
          <a:prstGeom prst="rect">
            <a:avLst/>
          </a:prstGeom>
          <a:noFill/>
        </p:spPr>
      </p:pic>
      <p:pic>
        <p:nvPicPr>
          <p:cNvPr id="11268" name="Picture 4" descr="http://www.muzite.org/sites/default/files/DSG_9020.JPG"/>
          <p:cNvPicPr>
            <a:picLocks noChangeAspect="1" noChangeArrowheads="1"/>
          </p:cNvPicPr>
          <p:nvPr/>
        </p:nvPicPr>
        <p:blipFill>
          <a:blip r:embed="rId4" cstate="print"/>
          <a:srcRect/>
          <a:stretch>
            <a:fillRect/>
          </a:stretch>
        </p:blipFill>
        <p:spPr bwMode="auto">
          <a:xfrm>
            <a:off x="4860032" y="3933056"/>
            <a:ext cx="3849761" cy="256490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251520" y="-243408"/>
            <a:ext cx="8229600" cy="1143000"/>
          </a:xfrm>
        </p:spPr>
        <p:txBody>
          <a:bodyPr>
            <a:normAutofit/>
          </a:bodyPr>
          <a:lstStyle/>
          <a:p>
            <a:r>
              <a:rPr lang="ru-RU" sz="3600" b="1" i="1" dirty="0" smtClean="0"/>
              <a:t>Маски греческого театра </a:t>
            </a:r>
            <a:endParaRPr lang="ru-RU" sz="3600" b="1" i="1" dirty="0"/>
          </a:p>
        </p:txBody>
      </p:sp>
      <p:sp>
        <p:nvSpPr>
          <p:cNvPr id="3" name="Содержимое 2"/>
          <p:cNvSpPr>
            <a:spLocks noGrp="1"/>
          </p:cNvSpPr>
          <p:nvPr>
            <p:ph idx="1"/>
          </p:nvPr>
        </p:nvSpPr>
        <p:spPr>
          <a:xfrm>
            <a:off x="179512" y="980729"/>
            <a:ext cx="5040560" cy="4536503"/>
          </a:xfrm>
        </p:spPr>
        <p:txBody>
          <a:bodyPr>
            <a:normAutofit fontScale="40000" lnSpcReduction="20000"/>
          </a:bodyPr>
          <a:lstStyle/>
          <a:p>
            <a:r>
              <a:rPr lang="ru-RU" sz="4200" i="1" dirty="0" smtClean="0"/>
              <a:t>В древнем театре актёры</a:t>
            </a:r>
          </a:p>
          <a:p>
            <a:r>
              <a:rPr lang="ru-RU" sz="4200" i="1" dirty="0" smtClean="0"/>
              <a:t> пользовались цветом как символом: </a:t>
            </a:r>
          </a:p>
          <a:p>
            <a:r>
              <a:rPr lang="ru-RU" sz="4200" i="1" dirty="0" smtClean="0"/>
              <a:t>в красном всегда выходил герой,</a:t>
            </a:r>
          </a:p>
          <a:p>
            <a:r>
              <a:rPr lang="ru-RU" sz="4200" i="1" dirty="0" smtClean="0"/>
              <a:t>но красный цвет маски означал </a:t>
            </a:r>
          </a:p>
          <a:p>
            <a:r>
              <a:rPr lang="ru-RU" sz="4200" i="1" dirty="0" smtClean="0"/>
              <a:t>хитрость, в синем- рабы, смуглый</a:t>
            </a:r>
          </a:p>
          <a:p>
            <a:r>
              <a:rPr lang="ru-RU" sz="4200" i="1" dirty="0" smtClean="0"/>
              <a:t> цвет краски означал здоровье, </a:t>
            </a:r>
          </a:p>
          <a:p>
            <a:r>
              <a:rPr lang="ru-RU" sz="4200" i="1" dirty="0" smtClean="0"/>
              <a:t>багровый- раздражительность.</a:t>
            </a:r>
          </a:p>
          <a:p>
            <a:r>
              <a:rPr lang="ru-RU" sz="4200" i="1" dirty="0" smtClean="0"/>
              <a:t> Глиняные маски нужны были актёру,</a:t>
            </a:r>
          </a:p>
          <a:p>
            <a:r>
              <a:rPr lang="ru-RU" sz="4200" i="1" dirty="0" smtClean="0"/>
              <a:t> чтобы меняя их, рассказать</a:t>
            </a:r>
          </a:p>
          <a:p>
            <a:r>
              <a:rPr lang="ru-RU" sz="4200" i="1" dirty="0" smtClean="0"/>
              <a:t> о смене переживаний персонажа,</a:t>
            </a:r>
          </a:p>
          <a:p>
            <a:r>
              <a:rPr lang="ru-RU" sz="4200" i="1" dirty="0" smtClean="0"/>
              <a:t> ведь мимика живого лица </a:t>
            </a:r>
          </a:p>
          <a:p>
            <a:r>
              <a:rPr lang="ru-RU" sz="4200" i="1" dirty="0" smtClean="0"/>
              <a:t>не видна издалека. </a:t>
            </a:r>
          </a:p>
          <a:p>
            <a:r>
              <a:rPr lang="ru-RU" sz="4200" i="1" dirty="0" smtClean="0"/>
              <a:t>Хорошо  высушенная маска являлась отличным рупором, усиливающим </a:t>
            </a:r>
          </a:p>
          <a:p>
            <a:r>
              <a:rPr lang="ru-RU" sz="4200" i="1" dirty="0" smtClean="0"/>
              <a:t>звуки голоса актёра.</a:t>
            </a:r>
          </a:p>
          <a:p>
            <a:endParaRPr lang="ru-RU" dirty="0"/>
          </a:p>
        </p:txBody>
      </p:sp>
      <p:sp>
        <p:nvSpPr>
          <p:cNvPr id="10242" name="AutoShape 2" descr="https://theater-masks.com/wp-content/uploads/2015/02/comedy-tragedy-decorative-masks-500x37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44" name="AutoShape 4" descr="https://theater-masks.com/wp-content/uploads/2015/02/comedy-tragedy-decorative-masks-500x37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46" name="Picture 6" descr="http://astrakult.ru/wp-content/uploads/2016/03/iStock_000016269259Small.png"/>
          <p:cNvPicPr>
            <a:picLocks noChangeAspect="1" noChangeArrowheads="1"/>
          </p:cNvPicPr>
          <p:nvPr/>
        </p:nvPicPr>
        <p:blipFill>
          <a:blip r:embed="rId3" cstate="print"/>
          <a:srcRect/>
          <a:stretch>
            <a:fillRect/>
          </a:stretch>
        </p:blipFill>
        <p:spPr bwMode="auto">
          <a:xfrm>
            <a:off x="4932040" y="1124744"/>
            <a:ext cx="3360931" cy="2227456"/>
          </a:xfrm>
          <a:prstGeom prst="rect">
            <a:avLst/>
          </a:prstGeom>
          <a:noFill/>
        </p:spPr>
      </p:pic>
      <p:sp>
        <p:nvSpPr>
          <p:cNvPr id="10248" name="AutoShape 8" descr="https://st.depositphotos.com/2187155/2457/i/950/depositphotos_24577749-stock-photo-ancient-greek-theater-mas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50" name="AutoShape 10" descr="https://st.depositphotos.com/2187155/2457/i/950/depositphotos_24577749-stock-photo-ancient-greek-theater-mas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52" name="Picture 12" descr="https://st03.kakprosto.ru/tumb/680/images/article/2014/6/11/1_539fe086d6161539fe086d61b7.jpg"/>
          <p:cNvPicPr>
            <a:picLocks noChangeAspect="1" noChangeArrowheads="1"/>
          </p:cNvPicPr>
          <p:nvPr/>
        </p:nvPicPr>
        <p:blipFill>
          <a:blip r:embed="rId4" cstate="print"/>
          <a:srcRect/>
          <a:stretch>
            <a:fillRect/>
          </a:stretch>
        </p:blipFill>
        <p:spPr bwMode="auto">
          <a:xfrm>
            <a:off x="5796136" y="3789040"/>
            <a:ext cx="3012486" cy="2197343"/>
          </a:xfrm>
          <a:prstGeom prst="rect">
            <a:avLst/>
          </a:prstGeom>
          <a:noFill/>
        </p:spPr>
      </p:pic>
      <p:pic>
        <p:nvPicPr>
          <p:cNvPr id="10" name="Содержимое 5" descr="depositphotos_24577749-stock-photo-ancient-greek-theater-mask.jpg"/>
          <p:cNvPicPr>
            <a:picLocks noChangeAspect="1"/>
          </p:cNvPicPr>
          <p:nvPr/>
        </p:nvPicPr>
        <p:blipFill>
          <a:blip r:embed="rId5" cstate="print"/>
          <a:stretch>
            <a:fillRect/>
          </a:stretch>
        </p:blipFill>
        <p:spPr>
          <a:xfrm>
            <a:off x="2987824" y="4653136"/>
            <a:ext cx="2554232" cy="191567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2770" name="Picture 2" descr="http://www.moe-online.ru/image/news/248003_s1.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95536" y="0"/>
            <a:ext cx="8229600" cy="1143000"/>
          </a:xfrm>
        </p:spPr>
        <p:txBody>
          <a:bodyPr>
            <a:normAutofit/>
          </a:bodyPr>
          <a:lstStyle/>
          <a:p>
            <a:r>
              <a:rPr lang="ru-RU" sz="3600" b="1" i="1" dirty="0" smtClean="0"/>
              <a:t>Появление призрака на сцене</a:t>
            </a:r>
            <a:endParaRPr lang="ru-RU" sz="3600" i="1" dirty="0"/>
          </a:p>
        </p:txBody>
      </p:sp>
      <p:sp>
        <p:nvSpPr>
          <p:cNvPr id="3" name="Содержимое 2"/>
          <p:cNvSpPr>
            <a:spLocks noGrp="1"/>
          </p:cNvSpPr>
          <p:nvPr>
            <p:ph idx="1"/>
          </p:nvPr>
        </p:nvSpPr>
        <p:spPr>
          <a:xfrm>
            <a:off x="5076056" y="1340768"/>
            <a:ext cx="4067944" cy="5040560"/>
          </a:xfrm>
        </p:spPr>
        <p:txBody>
          <a:bodyPr>
            <a:normAutofit fontScale="70000" lnSpcReduction="20000"/>
          </a:bodyPr>
          <a:lstStyle/>
          <a:p>
            <a:r>
              <a:rPr lang="ru-RU" i="1" dirty="0"/>
              <a:t>На передней части сцены ставится огромное </a:t>
            </a:r>
            <a:r>
              <a:rPr lang="ru-RU" i="1" dirty="0" smtClean="0"/>
              <a:t>плоское </a:t>
            </a:r>
            <a:r>
              <a:rPr lang="ru-RU" i="1" dirty="0"/>
              <a:t>зеркало. Актёр, </a:t>
            </a:r>
            <a:r>
              <a:rPr lang="ru-RU" i="1" dirty="0" smtClean="0"/>
              <a:t>облачённый </a:t>
            </a:r>
            <a:r>
              <a:rPr lang="ru-RU" i="1" dirty="0"/>
              <a:t>в костюм </a:t>
            </a:r>
            <a:r>
              <a:rPr lang="ru-RU" i="1" dirty="0" smtClean="0"/>
              <a:t>привидения</a:t>
            </a:r>
            <a:r>
              <a:rPr lang="ru-RU" i="1" dirty="0"/>
              <a:t>, находится в </a:t>
            </a:r>
            <a:r>
              <a:rPr lang="ru-RU" i="1" dirty="0" smtClean="0"/>
              <a:t>углублении </a:t>
            </a:r>
            <a:r>
              <a:rPr lang="ru-RU" i="1" dirty="0"/>
              <a:t>под сценой. При сильном </a:t>
            </a:r>
            <a:r>
              <a:rPr lang="ru-RU" i="1" dirty="0" smtClean="0"/>
              <a:t>освещении </a:t>
            </a:r>
            <a:r>
              <a:rPr lang="ru-RU" i="1" dirty="0"/>
              <a:t>актёра отражённый свет будет падать на </a:t>
            </a:r>
            <a:r>
              <a:rPr lang="ru-RU" i="1" dirty="0" smtClean="0"/>
              <a:t>зеркало </a:t>
            </a:r>
            <a:r>
              <a:rPr lang="ru-RU" i="1" dirty="0"/>
              <a:t>и почти целиком </a:t>
            </a:r>
            <a:r>
              <a:rPr lang="ru-RU" i="1" dirty="0" smtClean="0"/>
              <a:t>отражаться </a:t>
            </a:r>
            <a:r>
              <a:rPr lang="ru-RU" i="1" dirty="0"/>
              <a:t>в зрительный зал. Зрители в слабо </a:t>
            </a:r>
            <a:r>
              <a:rPr lang="ru-RU" i="1" dirty="0" smtClean="0"/>
              <a:t>освещённом </a:t>
            </a:r>
            <a:r>
              <a:rPr lang="ru-RU" i="1" dirty="0"/>
              <a:t>зале зеркала не видят, а только </a:t>
            </a:r>
            <a:r>
              <a:rPr lang="ru-RU" i="1" dirty="0" smtClean="0"/>
              <a:t>изображение </a:t>
            </a:r>
            <a:r>
              <a:rPr lang="ru-RU" i="1" dirty="0"/>
              <a:t>в зеркале актёра, принимая его за призрак.</a:t>
            </a:r>
          </a:p>
        </p:txBody>
      </p:sp>
      <p:pic>
        <p:nvPicPr>
          <p:cNvPr id="4" name="Picture 4" descr="в и 1"/>
          <p:cNvPicPr>
            <a:picLocks noChangeAspect="1" noChangeArrowheads="1"/>
          </p:cNvPicPr>
          <p:nvPr/>
        </p:nvPicPr>
        <p:blipFill>
          <a:blip r:embed="rId3" cstate="print"/>
          <a:srcRect/>
          <a:stretch>
            <a:fillRect/>
          </a:stretch>
        </p:blipFill>
        <p:spPr>
          <a:xfrm>
            <a:off x="323528" y="1628800"/>
            <a:ext cx="4689452" cy="3702199"/>
          </a:xfrm>
          <a:prstGeom prst="rect">
            <a:avLst/>
          </a:prstGeom>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5602" name="Picture 2" descr="http://www.respublika.info/images/1047c.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5" name="Прямоугольник 4"/>
          <p:cNvSpPr/>
          <p:nvPr/>
        </p:nvSpPr>
        <p:spPr>
          <a:xfrm>
            <a:off x="467544" y="692696"/>
            <a:ext cx="3288081"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ОПТИКА</a:t>
            </a:r>
            <a:endPar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nyparty.com/CNY-Party-LightShowAnimation.gif"/>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1den.ru/uploads/images/6/6/c/e/3/fc4292318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684584" y="0"/>
            <a:ext cx="8229600" cy="1143000"/>
          </a:xfrm>
        </p:spPr>
        <p:txBody>
          <a:bodyPr>
            <a:normAutofit fontScale="90000"/>
          </a:bodyPr>
          <a:lstStyle/>
          <a:p>
            <a:r>
              <a:rPr lang="ru-RU" sz="4000" b="1" i="1" dirty="0"/>
              <a:t>Квантовая теория танца</a:t>
            </a:r>
            <a:r>
              <a:rPr lang="ru-RU" dirty="0"/>
              <a:t/>
            </a:r>
            <a:br>
              <a:rPr lang="ru-RU" dirty="0"/>
            </a:br>
            <a:endParaRPr lang="ru-RU" dirty="0"/>
          </a:p>
        </p:txBody>
      </p:sp>
      <p:sp>
        <p:nvSpPr>
          <p:cNvPr id="3" name="Содержимое 2"/>
          <p:cNvSpPr>
            <a:spLocks noGrp="1"/>
          </p:cNvSpPr>
          <p:nvPr>
            <p:ph idx="1"/>
          </p:nvPr>
        </p:nvSpPr>
        <p:spPr>
          <a:xfrm>
            <a:off x="0" y="764704"/>
            <a:ext cx="4499992" cy="6309320"/>
          </a:xfrm>
        </p:spPr>
        <p:txBody>
          <a:bodyPr>
            <a:normAutofit fontScale="62500" lnSpcReduction="20000"/>
          </a:bodyPr>
          <a:lstStyle/>
          <a:p>
            <a:r>
              <a:rPr lang="ru-RU" i="1" dirty="0"/>
              <a:t>Сущность квантовой теории танца, </a:t>
            </a:r>
            <a:r>
              <a:rPr lang="ru-RU" i="1" dirty="0" smtClean="0"/>
              <a:t>заключается </a:t>
            </a:r>
            <a:r>
              <a:rPr lang="ru-RU" i="1" dirty="0"/>
              <a:t>в следующем. Танцующие могут описывать определенные квантовые орбиты, не испуская и не поглощая при этом никаких эмоций. Последние испускаются и поглощаются прерывным образом при переходах с одной квантованной орбиты на другую. При этом в противоположность тому, что имеет место в случае электронных плясок в </a:t>
            </a:r>
            <a:r>
              <a:rPr lang="ru-RU" i="1" dirty="0" err="1"/>
              <a:t>боровском</a:t>
            </a:r>
            <a:r>
              <a:rPr lang="ru-RU" i="1" dirty="0"/>
              <a:t> атоме, эмоциональное излучение, как и поглощение, сопровождается переходом не на более низкий, а, наоборот, на более высокий уровень, т.е., другими словами, возбуждением. Таким образом, во время танца (особенно парного) возбуждение танцующих неизменно возрастает, пока не наступит релаксация, вызываемая истощением.</a:t>
            </a:r>
          </a:p>
        </p:txBody>
      </p:sp>
      <p:pic>
        <p:nvPicPr>
          <p:cNvPr id="8194" name="Picture 2" descr="http://narcmagazine.com/wp-content/uploads/2015/05/PDT.jpg"/>
          <p:cNvPicPr>
            <a:picLocks noChangeAspect="1" noChangeArrowheads="1"/>
          </p:cNvPicPr>
          <p:nvPr/>
        </p:nvPicPr>
        <p:blipFill>
          <a:blip r:embed="rId3" cstate="print"/>
          <a:srcRect/>
          <a:stretch>
            <a:fillRect/>
          </a:stretch>
        </p:blipFill>
        <p:spPr bwMode="auto">
          <a:xfrm>
            <a:off x="4644008" y="2564904"/>
            <a:ext cx="2727501" cy="1820607"/>
          </a:xfrm>
          <a:prstGeom prst="rect">
            <a:avLst/>
          </a:prstGeom>
          <a:noFill/>
        </p:spPr>
      </p:pic>
      <p:pic>
        <p:nvPicPr>
          <p:cNvPr id="8198" name="Picture 6" descr="http://mincultrk.ru/images/cms/data/novosti8/zabyt_lyubit_2.jpg"/>
          <p:cNvPicPr>
            <a:picLocks noChangeAspect="1" noChangeArrowheads="1"/>
          </p:cNvPicPr>
          <p:nvPr/>
        </p:nvPicPr>
        <p:blipFill>
          <a:blip r:embed="rId4" cstate="print"/>
          <a:srcRect/>
          <a:stretch>
            <a:fillRect/>
          </a:stretch>
        </p:blipFill>
        <p:spPr bwMode="auto">
          <a:xfrm>
            <a:off x="6012160" y="404664"/>
            <a:ext cx="2952328" cy="1967450"/>
          </a:xfrm>
          <a:prstGeom prst="rect">
            <a:avLst/>
          </a:prstGeom>
          <a:noFill/>
        </p:spPr>
      </p:pic>
      <p:pic>
        <p:nvPicPr>
          <p:cNvPr id="8200" name="Picture 8" descr="http://nezabudki.net/images/gallery/foto/2015_2/3Q3A0933.jpg"/>
          <p:cNvPicPr>
            <a:picLocks noChangeAspect="1" noChangeArrowheads="1"/>
          </p:cNvPicPr>
          <p:nvPr/>
        </p:nvPicPr>
        <p:blipFill>
          <a:blip r:embed="rId5" cstate="print"/>
          <a:srcRect/>
          <a:stretch>
            <a:fillRect/>
          </a:stretch>
        </p:blipFill>
        <p:spPr bwMode="auto">
          <a:xfrm>
            <a:off x="5364088" y="4509120"/>
            <a:ext cx="3240360" cy="216132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Autofit/>
          </a:bodyPr>
          <a:lstStyle/>
          <a:p>
            <a:r>
              <a:rPr lang="ru-RU" sz="3600" b="1" i="1" dirty="0"/>
              <a:t>Квантовая теория танца</a:t>
            </a:r>
            <a:br>
              <a:rPr lang="ru-RU" sz="3600" b="1" i="1" dirty="0"/>
            </a:br>
            <a:endParaRPr lang="ru-RU" sz="3600" b="1" i="1" dirty="0"/>
          </a:p>
        </p:txBody>
      </p:sp>
      <p:sp>
        <p:nvSpPr>
          <p:cNvPr id="3" name="Содержимое 2"/>
          <p:cNvSpPr>
            <a:spLocks noGrp="1"/>
          </p:cNvSpPr>
          <p:nvPr>
            <p:ph idx="1"/>
          </p:nvPr>
        </p:nvSpPr>
        <p:spPr>
          <a:xfrm>
            <a:off x="0" y="980728"/>
            <a:ext cx="4644008" cy="5877272"/>
          </a:xfrm>
        </p:spPr>
        <p:txBody>
          <a:bodyPr>
            <a:normAutofit fontScale="62500" lnSpcReduction="20000"/>
          </a:bodyPr>
          <a:lstStyle/>
          <a:p>
            <a:r>
              <a:rPr lang="ru-RU" i="1" dirty="0"/>
              <a:t>Квантовой теории танца удалось установить чрезвычайно общий и важный принцип запрета, относящийся к произвольным системам танцующих Принцип заключается в следующем: по одной и той же квантованной орбите могут двигаться одновременно лишь два танцора и притом лишь с противоположно ориентированными спинами.</a:t>
            </a:r>
          </a:p>
          <a:p>
            <a:r>
              <a:rPr lang="ru-RU" i="1" dirty="0" smtClean="0"/>
              <a:t>Действительно</a:t>
            </a:r>
            <a:r>
              <a:rPr lang="ru-RU" i="1" dirty="0"/>
              <a:t>, никогда не допускается танец, содержащий элемент присоединения к двум танцующим противоположного пола третьего танцора, движущегося по той же орбите. Не допускается также танец, в котором спины обоих партнеров повернуты в одну и ту же сторону</a:t>
            </a:r>
            <a:r>
              <a:rPr lang="ru-RU" dirty="0"/>
              <a:t>.</a:t>
            </a:r>
          </a:p>
          <a:p>
            <a:endParaRPr lang="ru-RU" dirty="0"/>
          </a:p>
        </p:txBody>
      </p:sp>
      <p:pic>
        <p:nvPicPr>
          <p:cNvPr id="7170" name="Picture 2" descr="http://s1.fotokto.ru/photo/full/114/1148330.jpg"/>
          <p:cNvPicPr>
            <a:picLocks noChangeAspect="1" noChangeArrowheads="1"/>
          </p:cNvPicPr>
          <p:nvPr/>
        </p:nvPicPr>
        <p:blipFill>
          <a:blip r:embed="rId3" cstate="print"/>
          <a:srcRect/>
          <a:stretch>
            <a:fillRect/>
          </a:stretch>
        </p:blipFill>
        <p:spPr bwMode="auto">
          <a:xfrm>
            <a:off x="4716016" y="3789039"/>
            <a:ext cx="3924436" cy="2616291"/>
          </a:xfrm>
          <a:prstGeom prst="rect">
            <a:avLst/>
          </a:prstGeom>
          <a:noFill/>
        </p:spPr>
      </p:pic>
      <p:pic>
        <p:nvPicPr>
          <p:cNvPr id="4" name="Picture 2" descr="http://www.star-telegram.com/entertainment/performing-arts/hyztus/picture91048847/ALTERNATES/LANDSCAPE_1140/Texas%20Ballet%20Theater(3)"/>
          <p:cNvPicPr>
            <a:picLocks noChangeAspect="1" noChangeArrowheads="1"/>
          </p:cNvPicPr>
          <p:nvPr/>
        </p:nvPicPr>
        <p:blipFill>
          <a:blip r:embed="rId4" cstate="print"/>
          <a:srcRect/>
          <a:stretch>
            <a:fillRect/>
          </a:stretch>
        </p:blipFill>
        <p:spPr bwMode="auto">
          <a:xfrm>
            <a:off x="4788024" y="908720"/>
            <a:ext cx="3995936" cy="249570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otosgtrk.ru/upload/iblock/cfe/cfedd487247ab574cd4669e07839595f.jpg"/>
          <p:cNvPicPr>
            <a:picLocks noChangeAspect="1" noChangeArrowheads="1"/>
          </p:cNvPicPr>
          <p:nvPr/>
        </p:nvPicPr>
        <p:blipFill>
          <a:blip r:embed="rId2" cstate="print"/>
          <a:srcRect/>
          <a:stretch>
            <a:fillRect/>
          </a:stretch>
        </p:blipFill>
        <p:spPr bwMode="auto">
          <a:xfrm>
            <a:off x="-612576" y="0"/>
            <a:ext cx="10333546" cy="6858000"/>
          </a:xfrm>
          <a:prstGeom prst="rect">
            <a:avLst/>
          </a:prstGeom>
          <a:noFill/>
        </p:spPr>
      </p:pic>
      <p:sp>
        <p:nvSpPr>
          <p:cNvPr id="2" name="Заголовок 1"/>
          <p:cNvSpPr>
            <a:spLocks noGrp="1"/>
          </p:cNvSpPr>
          <p:nvPr>
            <p:ph type="title"/>
          </p:nvPr>
        </p:nvSpPr>
        <p:spPr>
          <a:xfrm>
            <a:off x="0" y="0"/>
            <a:ext cx="8229600" cy="1143000"/>
          </a:xfrm>
        </p:spPr>
        <p:txBody>
          <a:bodyPr/>
          <a:lstStyle/>
          <a:p>
            <a:r>
              <a:rPr lang="ru-RU" b="1" i="1" dirty="0" smtClean="0">
                <a:solidFill>
                  <a:schemeClr val="bg1"/>
                </a:solidFill>
              </a:rPr>
              <a:t>Задачи</a:t>
            </a:r>
            <a:endParaRPr lang="ru-RU" b="1" i="1" dirty="0">
              <a:solidFill>
                <a:schemeClr val="bg1"/>
              </a:solidFill>
            </a:endParaRPr>
          </a:p>
        </p:txBody>
      </p:sp>
      <p:sp>
        <p:nvSpPr>
          <p:cNvPr id="3" name="Содержимое 2"/>
          <p:cNvSpPr>
            <a:spLocks noGrp="1"/>
          </p:cNvSpPr>
          <p:nvPr>
            <p:ph idx="1"/>
          </p:nvPr>
        </p:nvSpPr>
        <p:spPr>
          <a:xfrm>
            <a:off x="611560" y="1556792"/>
            <a:ext cx="7848872" cy="4525963"/>
          </a:xfrm>
        </p:spPr>
        <p:txBody>
          <a:bodyPr>
            <a:normAutofit fontScale="85000" lnSpcReduction="20000"/>
          </a:bodyPr>
          <a:lstStyle/>
          <a:p>
            <a:r>
              <a:rPr lang="ru-RU" b="1" i="1" dirty="0" smtClean="0">
                <a:solidFill>
                  <a:schemeClr val="bg1"/>
                </a:solidFill>
              </a:rPr>
              <a:t>Узнать что такое театр и историю о нем</a:t>
            </a:r>
          </a:p>
          <a:p>
            <a:r>
              <a:rPr lang="ru-RU" b="1" i="1" dirty="0" smtClean="0">
                <a:solidFill>
                  <a:schemeClr val="bg1"/>
                </a:solidFill>
              </a:rPr>
              <a:t>Познакомится с одним из мифов о театре</a:t>
            </a:r>
          </a:p>
          <a:p>
            <a:r>
              <a:rPr lang="ru-RU" b="1" i="1" dirty="0" smtClean="0">
                <a:solidFill>
                  <a:schemeClr val="bg1"/>
                </a:solidFill>
              </a:rPr>
              <a:t> Познакомиться с книгой  американского физика Вуда</a:t>
            </a:r>
          </a:p>
          <a:p>
            <a:r>
              <a:rPr lang="ru-RU" b="1" i="1" dirty="0" smtClean="0">
                <a:solidFill>
                  <a:schemeClr val="bg1"/>
                </a:solidFill>
              </a:rPr>
              <a:t>Понять связь акустики и современных залов</a:t>
            </a:r>
          </a:p>
          <a:p>
            <a:r>
              <a:rPr lang="ru-RU" b="1" i="1" dirty="0" smtClean="0">
                <a:solidFill>
                  <a:schemeClr val="bg1"/>
                </a:solidFill>
              </a:rPr>
              <a:t>Узнать какую роль играет физика для постановки пьес на сцене</a:t>
            </a:r>
          </a:p>
          <a:p>
            <a:r>
              <a:rPr lang="ru-RU" b="1" i="1" dirty="0" smtClean="0">
                <a:solidFill>
                  <a:schemeClr val="bg1"/>
                </a:solidFill>
              </a:rPr>
              <a:t>Узнать что же такое квантовая теория танца.</a:t>
            </a:r>
          </a:p>
          <a:p>
            <a:endParaRPr lang="ru-RU" dirty="0" smtClean="0"/>
          </a:p>
          <a:p>
            <a:r>
              <a:rPr lang="ru-RU" dirty="0" smtClean="0"/>
              <a:t> </a:t>
            </a:r>
          </a:p>
          <a:p>
            <a:endParaRPr lang="ru-RU" dirty="0" smtClean="0"/>
          </a:p>
          <a:p>
            <a:endParaRPr lang="ru-RU" dirty="0"/>
          </a:p>
        </p:txBody>
      </p:sp>
      <p:pic>
        <p:nvPicPr>
          <p:cNvPr id="1026" name="Picture 2" descr="http://i.hizliresim.com/KlEvrg.png"/>
          <p:cNvPicPr>
            <a:picLocks noChangeAspect="1" noChangeArrowheads="1"/>
          </p:cNvPicPr>
          <p:nvPr/>
        </p:nvPicPr>
        <p:blipFill>
          <a:blip r:embed="rId3" cstate="print"/>
          <a:srcRect/>
          <a:stretch>
            <a:fillRect/>
          </a:stretch>
        </p:blipFill>
        <p:spPr bwMode="auto">
          <a:xfrm>
            <a:off x="6732240" y="3501008"/>
            <a:ext cx="2236368" cy="3096344"/>
          </a:xfrm>
          <a:prstGeom prst="rect">
            <a:avLst/>
          </a:prstGeom>
          <a:noFill/>
        </p:spPr>
      </p:pic>
      <p:pic>
        <p:nvPicPr>
          <p:cNvPr id="1028" name="Picture 4" descr="http://platformalp-a.akamaihd.net/801f7c385478d949ce0cdc2640450f89/84384f2a640b11675fa96912e07e9fcd.png"/>
          <p:cNvPicPr>
            <a:picLocks noChangeAspect="1" noChangeArrowheads="1"/>
          </p:cNvPicPr>
          <p:nvPr/>
        </p:nvPicPr>
        <p:blipFill>
          <a:blip r:embed="rId4" cstate="print"/>
          <a:srcRect/>
          <a:stretch>
            <a:fillRect/>
          </a:stretch>
        </p:blipFill>
        <p:spPr bwMode="auto">
          <a:xfrm>
            <a:off x="467544" y="5229200"/>
            <a:ext cx="1115616" cy="139452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b="1" i="1" dirty="0"/>
              <a:t>Квантовая теория танца</a:t>
            </a:r>
            <a:br>
              <a:rPr lang="ru-RU" b="1" i="1" dirty="0"/>
            </a:br>
            <a:endParaRPr lang="ru-RU" b="1" i="1" dirty="0"/>
          </a:p>
        </p:txBody>
      </p:sp>
      <p:sp>
        <p:nvSpPr>
          <p:cNvPr id="3" name="Содержимое 2"/>
          <p:cNvSpPr>
            <a:spLocks noGrp="1"/>
          </p:cNvSpPr>
          <p:nvPr>
            <p:ph idx="1"/>
          </p:nvPr>
        </p:nvSpPr>
        <p:spPr>
          <a:xfrm>
            <a:off x="-252536" y="980728"/>
            <a:ext cx="4608512" cy="5877272"/>
          </a:xfrm>
        </p:spPr>
        <p:txBody>
          <a:bodyPr>
            <a:normAutofit fontScale="62500" lnSpcReduction="20000"/>
          </a:bodyPr>
          <a:lstStyle/>
          <a:p>
            <a:r>
              <a:rPr lang="ru-RU" i="1" dirty="0" smtClean="0"/>
              <a:t>Хотя </a:t>
            </a:r>
            <a:r>
              <a:rPr lang="ru-RU" i="1" dirty="0"/>
              <a:t>старой квантовой теории танца, созданной в общих чертах за первую треть XX века, удалось объяснить ряд явлений, оставшихся непонятыми с точки зрения классической теории, тем не менее эта теория не может ни в коем случае считаться окончательной. Она оказалась, например, неприменимой к новым формам танцев, возникших после второй мировой войны. Исследование этих танцев привело к созданию современной квантовой, или волновой теории. Эта теория не только объясняет танцы, но и изменяет их. Именно с ее помощью удалось в течение нескольких лет превратить даже такие старомодные танцы, как вальс, мазурка, падеспань и т.п., в танцы нового типа</a:t>
            </a:r>
          </a:p>
        </p:txBody>
      </p:sp>
      <p:pic>
        <p:nvPicPr>
          <p:cNvPr id="4" name="Picture 6" descr="http://michaelalansteincostume.com/wp-content/uploads/Dawn-1-photo-by-Cheryl-Mann-e1393125028472.jpg"/>
          <p:cNvPicPr>
            <a:picLocks noChangeAspect="1" noChangeArrowheads="1"/>
          </p:cNvPicPr>
          <p:nvPr/>
        </p:nvPicPr>
        <p:blipFill>
          <a:blip r:embed="rId3" cstate="print"/>
          <a:srcRect/>
          <a:stretch>
            <a:fillRect/>
          </a:stretch>
        </p:blipFill>
        <p:spPr bwMode="auto">
          <a:xfrm>
            <a:off x="4572000" y="980728"/>
            <a:ext cx="3932040" cy="2621360"/>
          </a:xfrm>
          <a:prstGeom prst="rect">
            <a:avLst/>
          </a:prstGeom>
          <a:noFill/>
        </p:spPr>
      </p:pic>
      <p:pic>
        <p:nvPicPr>
          <p:cNvPr id="6" name="Picture 4" descr="http://www.vsluh.ru/uploads/base_image/image/18340/huge_810844a3-52e1-48e8-9607-661bb035fd53.jpg"/>
          <p:cNvPicPr>
            <a:picLocks noChangeAspect="1" noChangeArrowheads="1"/>
          </p:cNvPicPr>
          <p:nvPr/>
        </p:nvPicPr>
        <p:blipFill>
          <a:blip r:embed="rId4" cstate="print"/>
          <a:srcRect/>
          <a:stretch>
            <a:fillRect/>
          </a:stretch>
        </p:blipFill>
        <p:spPr bwMode="auto">
          <a:xfrm>
            <a:off x="4572000" y="3717032"/>
            <a:ext cx="3936438" cy="295232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Autofit/>
          </a:bodyPr>
          <a:lstStyle/>
          <a:p>
            <a:r>
              <a:rPr lang="ru-RU" sz="3600" b="1" i="1" dirty="0"/>
              <a:t>Квантовая теория танца</a:t>
            </a:r>
            <a:br>
              <a:rPr lang="ru-RU" sz="3600" b="1" i="1" dirty="0"/>
            </a:br>
            <a:endParaRPr lang="ru-RU" sz="3600" b="1" i="1" dirty="0"/>
          </a:p>
        </p:txBody>
      </p:sp>
      <p:sp>
        <p:nvSpPr>
          <p:cNvPr id="3" name="Содержимое 2"/>
          <p:cNvSpPr>
            <a:spLocks noGrp="1"/>
          </p:cNvSpPr>
          <p:nvPr>
            <p:ph idx="1"/>
          </p:nvPr>
        </p:nvSpPr>
        <p:spPr>
          <a:xfrm>
            <a:off x="0" y="980728"/>
            <a:ext cx="4716016" cy="5688632"/>
          </a:xfrm>
        </p:spPr>
        <p:txBody>
          <a:bodyPr>
            <a:normAutofit fontScale="62500" lnSpcReduction="20000"/>
          </a:bodyPr>
          <a:lstStyle/>
          <a:p>
            <a:r>
              <a:rPr lang="ru-RU" i="1" dirty="0"/>
              <a:t>Новая теория танца основывается на следующем столь же простом, сколь и фундаментальном принципе.</a:t>
            </a:r>
          </a:p>
          <a:p>
            <a:r>
              <a:rPr lang="ru-RU" i="1" dirty="0"/>
              <a:t>Поскольку танец не является лишь телодвижением, но связан и с движением душевным, он не может быть описан чисто механической теорией или с помощью какого бы то ни было компромисса между механикой и </a:t>
            </a:r>
            <a:r>
              <a:rPr lang="ru-RU" i="1" dirty="0" err="1"/>
              <a:t>эмоциодинамикой</a:t>
            </a:r>
            <a:r>
              <a:rPr lang="ru-RU" i="1" dirty="0"/>
              <a:t>. Описание и объяснение танца возможно лишь на основе теории, объединяющей противоположность между механическим движением, с одной стороны, и движением душевным – с другой. Поскольку душевные движения, связанные с танцем, представляют собой вид волнения (а именно волнения чувств), то новая теория танцев получила название волновой механики.</a:t>
            </a:r>
          </a:p>
          <a:p>
            <a:endParaRPr lang="ru-RU" i="1" dirty="0"/>
          </a:p>
        </p:txBody>
      </p:sp>
      <p:pic>
        <p:nvPicPr>
          <p:cNvPr id="4" name="Picture 4" descr="http://www.bugaga.ru/uploads/posts/2011-09/1316003139_17.jpg"/>
          <p:cNvPicPr>
            <a:picLocks noChangeAspect="1" noChangeArrowheads="1"/>
          </p:cNvPicPr>
          <p:nvPr/>
        </p:nvPicPr>
        <p:blipFill>
          <a:blip r:embed="rId3" cstate="print"/>
          <a:srcRect/>
          <a:stretch>
            <a:fillRect/>
          </a:stretch>
        </p:blipFill>
        <p:spPr bwMode="auto">
          <a:xfrm>
            <a:off x="5070516" y="1196752"/>
            <a:ext cx="3655791" cy="2376264"/>
          </a:xfrm>
          <a:prstGeom prst="rect">
            <a:avLst/>
          </a:prstGeom>
          <a:noFill/>
        </p:spPr>
      </p:pic>
      <p:pic>
        <p:nvPicPr>
          <p:cNvPr id="5122" name="Picture 2" descr="https://i.ytimg.com/vi/J96kxN-X860/maxresdefault.jpg"/>
          <p:cNvPicPr>
            <a:picLocks noChangeAspect="1" noChangeArrowheads="1"/>
          </p:cNvPicPr>
          <p:nvPr/>
        </p:nvPicPr>
        <p:blipFill>
          <a:blip r:embed="rId4" cstate="print"/>
          <a:srcRect/>
          <a:stretch>
            <a:fillRect/>
          </a:stretch>
        </p:blipFill>
        <p:spPr bwMode="auto">
          <a:xfrm>
            <a:off x="4732018" y="3789040"/>
            <a:ext cx="4224468" cy="237626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9698" name="Picture 2" descr="http://img.ekabu.ru/uploads/posts/2011-01/thumbs/1296104834_dance_photos_38.jpg"/>
          <p:cNvPicPr>
            <a:picLocks noChangeAspect="1" noChangeArrowheads="1"/>
          </p:cNvPicPr>
          <p:nvPr/>
        </p:nvPicPr>
        <p:blipFill>
          <a:blip r:embed="rId2" cstate="print"/>
          <a:srcRect/>
          <a:stretch>
            <a:fillRect/>
          </a:stretch>
        </p:blipFill>
        <p:spPr bwMode="auto">
          <a:xfrm>
            <a:off x="0" y="0"/>
            <a:ext cx="9144000" cy="7461448"/>
          </a:xfrm>
          <a:prstGeom prst="rect">
            <a:avLst/>
          </a:prstGeom>
          <a:noFill/>
        </p:spPr>
      </p:pic>
      <p:sp>
        <p:nvSpPr>
          <p:cNvPr id="5" name="Овал 4"/>
          <p:cNvSpPr/>
          <p:nvPr/>
        </p:nvSpPr>
        <p:spPr>
          <a:xfrm>
            <a:off x="395536" y="4869160"/>
            <a:ext cx="2160240" cy="13681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6516216" y="4941168"/>
            <a:ext cx="2160240" cy="1440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3491880" y="4941168"/>
            <a:ext cx="2160240" cy="13681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люс 7"/>
          <p:cNvSpPr/>
          <p:nvPr/>
        </p:nvSpPr>
        <p:spPr>
          <a:xfrm>
            <a:off x="2699792" y="5301208"/>
            <a:ext cx="720080" cy="576064"/>
          </a:xfrm>
          <a:prstGeom prst="mathPl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Равно 8"/>
          <p:cNvSpPr/>
          <p:nvPr/>
        </p:nvSpPr>
        <p:spPr>
          <a:xfrm>
            <a:off x="5724128" y="5373216"/>
            <a:ext cx="720080" cy="576064"/>
          </a:xfrm>
          <a:prstGeom prst="math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Прямоугольник 9"/>
          <p:cNvSpPr/>
          <p:nvPr/>
        </p:nvSpPr>
        <p:spPr>
          <a:xfrm>
            <a:off x="395536" y="5157192"/>
            <a:ext cx="2188611"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физика</a:t>
            </a:r>
            <a:endParaRPr lang="ru-RU"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3635896" y="5157192"/>
            <a:ext cx="194316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танец</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Прямоугольник 11"/>
          <p:cNvSpPr/>
          <p:nvPr/>
        </p:nvSpPr>
        <p:spPr>
          <a:xfrm>
            <a:off x="6444208" y="5229200"/>
            <a:ext cx="2299539"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красота</a:t>
            </a:r>
            <a:endParaRPr lang="ru-RU"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2267744" y="404664"/>
            <a:ext cx="4392488" cy="6741368"/>
          </a:xfrm>
        </p:spPr>
        <p:txBody>
          <a:bodyPr>
            <a:normAutofit fontScale="77500" lnSpcReduction="20000"/>
          </a:bodyPr>
          <a:lstStyle/>
          <a:p>
            <a:pPr>
              <a:lnSpc>
                <a:spcPct val="90000"/>
              </a:lnSpc>
              <a:buFontTx/>
              <a:buNone/>
            </a:pPr>
            <a:r>
              <a:rPr lang="ru-RU" i="1" dirty="0" smtClean="0"/>
              <a:t>Сегодняшний постановщик спектакля- это человек с инженерно- художественным мышлением. Он должен точно чувствовать направление и интенсивность света (использование реостатов), цветом создавать различные нюансы настроений</a:t>
            </a:r>
          </a:p>
          <a:p>
            <a:pPr>
              <a:lnSpc>
                <a:spcPct val="90000"/>
              </a:lnSpc>
              <a:buFontTx/>
              <a:buNone/>
            </a:pPr>
            <a:r>
              <a:rPr lang="ru-RU" i="1" dirty="0" smtClean="0"/>
              <a:t>( светофильтры), создавать иллюзию световоздушного пространства (кино-, </a:t>
            </a:r>
            <a:r>
              <a:rPr lang="ru-RU" i="1" dirty="0" err="1" smtClean="0"/>
              <a:t>диапроекция</a:t>
            </a:r>
            <a:r>
              <a:rPr lang="ru-RU" i="1" dirty="0" smtClean="0"/>
              <a:t>), руководить музыкальным и шумовым оформлением (звукозапись)- и всё это, не отрываясь от содержания.</a:t>
            </a:r>
          </a:p>
          <a:p>
            <a:endParaRPr lang="ru-RU" dirty="0"/>
          </a:p>
        </p:txBody>
      </p:sp>
      <p:pic>
        <p:nvPicPr>
          <p:cNvPr id="4098" name="Picture 2" descr="http://www.muzite.org/sites/default/files/DSC_9741_1.JPG"/>
          <p:cNvPicPr>
            <a:picLocks noChangeAspect="1" noChangeArrowheads="1"/>
          </p:cNvPicPr>
          <p:nvPr/>
        </p:nvPicPr>
        <p:blipFill>
          <a:blip r:embed="rId3" cstate="print"/>
          <a:srcRect/>
          <a:stretch>
            <a:fillRect/>
          </a:stretch>
        </p:blipFill>
        <p:spPr bwMode="auto">
          <a:xfrm>
            <a:off x="6372200" y="692696"/>
            <a:ext cx="2411760" cy="1606834"/>
          </a:xfrm>
          <a:prstGeom prst="rect">
            <a:avLst/>
          </a:prstGeom>
          <a:noFill/>
        </p:spPr>
      </p:pic>
      <p:pic>
        <p:nvPicPr>
          <p:cNvPr id="4100" name="Picture 4" descr="http://www.muzite.org/sites/default/files/DSC_9738.JPG"/>
          <p:cNvPicPr>
            <a:picLocks noChangeAspect="1" noChangeArrowheads="1"/>
          </p:cNvPicPr>
          <p:nvPr/>
        </p:nvPicPr>
        <p:blipFill>
          <a:blip r:embed="rId4" cstate="print"/>
          <a:srcRect/>
          <a:stretch>
            <a:fillRect/>
          </a:stretch>
        </p:blipFill>
        <p:spPr bwMode="auto">
          <a:xfrm>
            <a:off x="179512" y="1412776"/>
            <a:ext cx="2268184" cy="1511178"/>
          </a:xfrm>
          <a:prstGeom prst="rect">
            <a:avLst/>
          </a:prstGeom>
          <a:noFill/>
        </p:spPr>
      </p:pic>
      <p:pic>
        <p:nvPicPr>
          <p:cNvPr id="4102" name="Picture 6" descr="http://www.muzite.org/sites/default/files/DSC_9755_1.JPG"/>
          <p:cNvPicPr>
            <a:picLocks noChangeAspect="1" noChangeArrowheads="1"/>
          </p:cNvPicPr>
          <p:nvPr/>
        </p:nvPicPr>
        <p:blipFill>
          <a:blip r:embed="rId5" cstate="print"/>
          <a:srcRect/>
          <a:stretch>
            <a:fillRect/>
          </a:stretch>
        </p:blipFill>
        <p:spPr bwMode="auto">
          <a:xfrm>
            <a:off x="6588224" y="3284984"/>
            <a:ext cx="2339752" cy="1558860"/>
          </a:xfrm>
          <a:prstGeom prst="rect">
            <a:avLst/>
          </a:prstGeom>
          <a:noFill/>
        </p:spPr>
      </p:pic>
      <p:sp>
        <p:nvSpPr>
          <p:cNvPr id="4104" name="AutoShape 8" descr="https://about.disney.ru/media/filer_public/43/f4/43f48f9e-669a-4831-b238-26919cb59a14/muzyka_i_teatralnye_postanovk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06" name="Picture 10" descr="http://bikkulova2.it3.ru/wp-content/uploads/2017/05/alena-bikkulova_mjuzikl-onegin_4-1024x682.jpg"/>
          <p:cNvPicPr>
            <a:picLocks noChangeAspect="1" noChangeArrowheads="1"/>
          </p:cNvPicPr>
          <p:nvPr/>
        </p:nvPicPr>
        <p:blipFill>
          <a:blip r:embed="rId6" cstate="print"/>
          <a:srcRect/>
          <a:stretch>
            <a:fillRect/>
          </a:stretch>
        </p:blipFill>
        <p:spPr bwMode="auto">
          <a:xfrm>
            <a:off x="179512" y="4581128"/>
            <a:ext cx="2376264" cy="1582629"/>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lotosgtrk.ru/upload/iblock/cfe/cfedd487247ab574cd4669e07839595f.jpg"/>
          <p:cNvPicPr>
            <a:picLocks noChangeAspect="1" noChangeArrowheads="1"/>
          </p:cNvPicPr>
          <p:nvPr/>
        </p:nvPicPr>
        <p:blipFill>
          <a:blip r:embed="rId2" cstate="print"/>
          <a:srcRect/>
          <a:stretch>
            <a:fillRect/>
          </a:stretch>
        </p:blipFill>
        <p:spPr bwMode="auto">
          <a:xfrm>
            <a:off x="-612576" y="0"/>
            <a:ext cx="10333546" cy="6858000"/>
          </a:xfrm>
          <a:prstGeom prst="rect">
            <a:avLst/>
          </a:prstGeom>
          <a:noFill/>
        </p:spPr>
      </p:pic>
      <p:sp>
        <p:nvSpPr>
          <p:cNvPr id="2" name="Заголовок 1"/>
          <p:cNvSpPr>
            <a:spLocks noGrp="1"/>
          </p:cNvSpPr>
          <p:nvPr>
            <p:ph type="title"/>
          </p:nvPr>
        </p:nvSpPr>
        <p:spPr/>
        <p:txBody>
          <a:bodyPr/>
          <a:lstStyle/>
          <a:p>
            <a:r>
              <a:rPr lang="ru-RU" b="1" i="1" dirty="0" smtClean="0">
                <a:solidFill>
                  <a:schemeClr val="bg1"/>
                </a:solidFill>
              </a:rPr>
              <a:t>Вывод </a:t>
            </a:r>
            <a:endParaRPr lang="ru-RU" b="1" i="1" dirty="0">
              <a:solidFill>
                <a:schemeClr val="bg1"/>
              </a:solidFill>
            </a:endParaRPr>
          </a:p>
        </p:txBody>
      </p:sp>
      <p:sp>
        <p:nvSpPr>
          <p:cNvPr id="3" name="Содержимое 2"/>
          <p:cNvSpPr>
            <a:spLocks noGrp="1"/>
          </p:cNvSpPr>
          <p:nvPr>
            <p:ph idx="1"/>
          </p:nvPr>
        </p:nvSpPr>
        <p:spPr/>
        <p:txBody>
          <a:bodyPr>
            <a:normAutofit lnSpcReduction="10000"/>
          </a:bodyPr>
          <a:lstStyle/>
          <a:p>
            <a:r>
              <a:rPr lang="ru-RU" b="1" i="1" dirty="0" smtClean="0">
                <a:solidFill>
                  <a:schemeClr val="bg1"/>
                </a:solidFill>
              </a:rPr>
              <a:t> Мы узнали что такое театр и историю о нем</a:t>
            </a:r>
          </a:p>
          <a:p>
            <a:r>
              <a:rPr lang="ru-RU" b="1" i="1" dirty="0" smtClean="0">
                <a:solidFill>
                  <a:schemeClr val="bg1"/>
                </a:solidFill>
              </a:rPr>
              <a:t>Познакомились  с книгой  американского физика Вуда</a:t>
            </a:r>
          </a:p>
          <a:p>
            <a:r>
              <a:rPr lang="ru-RU" b="1" i="1" dirty="0" smtClean="0">
                <a:solidFill>
                  <a:schemeClr val="bg1"/>
                </a:solidFill>
              </a:rPr>
              <a:t>Узнали что такое акустика и для чего она нужна </a:t>
            </a:r>
          </a:p>
          <a:p>
            <a:r>
              <a:rPr lang="ru-RU" b="1" i="1" dirty="0" smtClean="0">
                <a:solidFill>
                  <a:schemeClr val="bg1"/>
                </a:solidFill>
              </a:rPr>
              <a:t> Узнали  какую роль играет физика для постановки пьес на сцене</a:t>
            </a:r>
          </a:p>
          <a:p>
            <a:r>
              <a:rPr lang="ru-RU" b="1" i="1" dirty="0" smtClean="0">
                <a:solidFill>
                  <a:schemeClr val="bg1"/>
                </a:solidFill>
              </a:rPr>
              <a:t>Я хочу посетить театр!</a:t>
            </a:r>
          </a:p>
          <a:p>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lotosgtrk.ru/upload/iblock/cfe/cfedd487247ab574cd4669e07839595f.jpg"/>
          <p:cNvPicPr>
            <a:picLocks noChangeAspect="1" noChangeArrowheads="1"/>
          </p:cNvPicPr>
          <p:nvPr/>
        </p:nvPicPr>
        <p:blipFill>
          <a:blip r:embed="rId2" cstate="print"/>
          <a:srcRect/>
          <a:stretch>
            <a:fillRect/>
          </a:stretch>
        </p:blipFill>
        <p:spPr bwMode="auto">
          <a:xfrm>
            <a:off x="-612576" y="0"/>
            <a:ext cx="10333546" cy="6858000"/>
          </a:xfrm>
          <a:prstGeom prst="rect">
            <a:avLst/>
          </a:prstGeom>
          <a:noFill/>
        </p:spPr>
      </p:pic>
      <p:sp>
        <p:nvSpPr>
          <p:cNvPr id="2" name="Заголовок 1"/>
          <p:cNvSpPr>
            <a:spLocks noGrp="1"/>
          </p:cNvSpPr>
          <p:nvPr>
            <p:ph type="title"/>
          </p:nvPr>
        </p:nvSpPr>
        <p:spPr/>
        <p:txBody>
          <a:bodyPr>
            <a:normAutofit/>
          </a:bodyPr>
          <a:lstStyle/>
          <a:p>
            <a:r>
              <a:rPr lang="ru-RU" b="1" i="1" dirty="0" smtClean="0">
                <a:solidFill>
                  <a:schemeClr val="bg1"/>
                </a:solidFill>
              </a:rPr>
              <a:t>Ресурсы </a:t>
            </a:r>
            <a:endParaRPr lang="ru-RU" b="1" i="1" dirty="0">
              <a:solidFill>
                <a:schemeClr val="bg1"/>
              </a:solidFill>
            </a:endParaRPr>
          </a:p>
        </p:txBody>
      </p:sp>
      <p:sp>
        <p:nvSpPr>
          <p:cNvPr id="3" name="Содержимое 2"/>
          <p:cNvSpPr>
            <a:spLocks noGrp="1"/>
          </p:cNvSpPr>
          <p:nvPr>
            <p:ph idx="1"/>
          </p:nvPr>
        </p:nvSpPr>
        <p:spPr/>
        <p:txBody>
          <a:bodyPr/>
          <a:lstStyle/>
          <a:p>
            <a:r>
              <a:rPr lang="en-US" dirty="0" smtClean="0">
                <a:hlinkClick r:id="rId3"/>
              </a:rPr>
              <a:t>https://yandex.ru/images/search?text=%</a:t>
            </a:r>
            <a:endParaRPr lang="ru-RU" dirty="0" smtClean="0"/>
          </a:p>
          <a:p>
            <a:r>
              <a:rPr lang="en-US" dirty="0" smtClean="0">
                <a:hlinkClick r:id="rId4"/>
              </a:rPr>
              <a:t>http://class-fizika.ru/p1116.html</a:t>
            </a:r>
            <a:endParaRPr lang="ru-RU" dirty="0" smtClean="0"/>
          </a:p>
          <a:p>
            <a:r>
              <a:rPr lang="en-US" dirty="0" smtClean="0">
                <a:hlinkClick r:id="rId5"/>
              </a:rPr>
              <a:t>http://fiz.1september.ru/article.php?ID=200600202</a:t>
            </a:r>
            <a:endParaRPr lang="ru-RU" dirty="0" smtClean="0"/>
          </a:p>
          <a:p>
            <a:r>
              <a:rPr lang="en-US" dirty="0" smtClean="0">
                <a:hlinkClick r:id="rId6"/>
              </a:rPr>
              <a:t>http://www.publishing-vak.ru/file/archive-pedagogy-2014-6/4-konoval.pdf</a:t>
            </a:r>
            <a:endParaRPr lang="ru-RU" dirty="0" smtClean="0"/>
          </a:p>
          <a:p>
            <a:endParaRPr lang="ru-RU" dirty="0"/>
          </a:p>
        </p:txBody>
      </p:sp>
      <p:pic>
        <p:nvPicPr>
          <p:cNvPr id="43010" name="Picture 2" descr="http://npgt.ru/images/%D0%9C%D0%B5%D1%82%D0%BE%D0%B4%D0%B8%D1%87%D0%B5%D1%81%D0%BA%D0%B0%D1%8F_%D1%81%D0%BB%D1%83%D0%B6%D0%B1%D0%B0_(new)/%D0%9E%D0%BB%D0%B8%D0%BC%D0%BF%D0%B8%D0%B0%D0%B4%D1%8B,%20%D0%BA%D0%BE%D0%BD%D0%BA%D1%83%D1%80%D1%81%D1%8B,%20%D0%BA%D0%BE%D0%BD%D1%84%D0%B5%D1%80%D0%B5%D0%BD%D1%86%D0%B8%D0%B8/%D0%9E%D0%BB%D0%B8%D0%BC%D0%BF%D0%B8%D0%B0%D0%B4%D0%B02.jpg"/>
          <p:cNvPicPr>
            <a:picLocks noChangeAspect="1" noChangeArrowheads="1"/>
          </p:cNvPicPr>
          <p:nvPr/>
        </p:nvPicPr>
        <p:blipFill>
          <a:blip r:embed="rId7" cstate="print"/>
          <a:srcRect/>
          <a:stretch>
            <a:fillRect/>
          </a:stretch>
        </p:blipFill>
        <p:spPr bwMode="auto">
          <a:xfrm>
            <a:off x="6516216" y="4797152"/>
            <a:ext cx="1829936" cy="18002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23528" y="0"/>
            <a:ext cx="8229600" cy="980728"/>
          </a:xfrm>
        </p:spPr>
        <p:txBody>
          <a:bodyPr>
            <a:normAutofit/>
          </a:bodyPr>
          <a:lstStyle/>
          <a:p>
            <a:r>
              <a:rPr lang="ru-RU" sz="3200" b="1" i="1" dirty="0" smtClean="0"/>
              <a:t>Возникновение театра</a:t>
            </a:r>
            <a:endParaRPr lang="ru-RU" sz="3200" dirty="0"/>
          </a:p>
        </p:txBody>
      </p:sp>
      <p:sp>
        <p:nvSpPr>
          <p:cNvPr id="3" name="Содержимое 2"/>
          <p:cNvSpPr>
            <a:spLocks noGrp="1"/>
          </p:cNvSpPr>
          <p:nvPr>
            <p:ph idx="1"/>
          </p:nvPr>
        </p:nvSpPr>
        <p:spPr>
          <a:xfrm>
            <a:off x="0" y="764704"/>
            <a:ext cx="4211960" cy="5688632"/>
          </a:xfrm>
        </p:spPr>
        <p:txBody>
          <a:bodyPr>
            <a:normAutofit fontScale="70000" lnSpcReduction="20000"/>
          </a:bodyPr>
          <a:lstStyle/>
          <a:p>
            <a:pPr>
              <a:buNone/>
            </a:pPr>
            <a:r>
              <a:rPr lang="ru-RU" dirty="0" smtClean="0"/>
              <a:t/>
            </a:r>
            <a:br>
              <a:rPr lang="ru-RU" dirty="0" smtClean="0"/>
            </a:br>
            <a:r>
              <a:rPr lang="ru-RU" i="1" dirty="0"/>
              <a:t>Театр возник в Древней Греции примерно две с половиной тысячи лет назад. </a:t>
            </a:r>
            <a:r>
              <a:rPr lang="ru-RU" i="1" dirty="0" smtClean="0"/>
              <a:t/>
            </a:r>
            <a:br>
              <a:rPr lang="ru-RU" i="1" dirty="0" smtClean="0"/>
            </a:br>
            <a:r>
              <a:rPr lang="ru-RU" i="1" dirty="0"/>
              <a:t>Само слово «театр» греческого происхождения и означает «место для зрелищ». </a:t>
            </a:r>
            <a:r>
              <a:rPr lang="ru-RU" i="1" dirty="0" smtClean="0"/>
              <a:t/>
            </a:r>
            <a:br>
              <a:rPr lang="ru-RU" i="1" dirty="0" smtClean="0"/>
            </a:br>
            <a:r>
              <a:rPr lang="ru-RU" i="1" dirty="0"/>
              <a:t>Театральные представления были любимыми зрелищами древних греков. </a:t>
            </a:r>
            <a:r>
              <a:rPr lang="ru-RU" i="1" dirty="0" smtClean="0"/>
              <a:t/>
            </a:r>
            <a:br>
              <a:rPr lang="ru-RU" i="1" dirty="0" smtClean="0"/>
            </a:br>
            <a:r>
              <a:rPr lang="ru-RU" i="1" dirty="0"/>
              <a:t>Зарождение театра было связано с религией древних греков, а именно с </a:t>
            </a:r>
            <a:r>
              <a:rPr lang="ru-RU" i="1" dirty="0" smtClean="0"/>
              <a:t/>
            </a:r>
            <a:br>
              <a:rPr lang="ru-RU" i="1" dirty="0" smtClean="0"/>
            </a:br>
            <a:r>
              <a:rPr lang="ru-RU" i="1" dirty="0"/>
              <a:t>празднествами в честь бога Диониса – покровителя виноделов</a:t>
            </a:r>
          </a:p>
        </p:txBody>
      </p:sp>
      <p:pic>
        <p:nvPicPr>
          <p:cNvPr id="9218" name="Picture 2" descr="http://canacopegdl.com/images/theatre/theatre-11.jpg"/>
          <p:cNvPicPr>
            <a:picLocks noChangeAspect="1" noChangeArrowheads="1"/>
          </p:cNvPicPr>
          <p:nvPr/>
        </p:nvPicPr>
        <p:blipFill>
          <a:blip r:embed="rId3" cstate="print"/>
          <a:srcRect/>
          <a:stretch>
            <a:fillRect/>
          </a:stretch>
        </p:blipFill>
        <p:spPr bwMode="auto">
          <a:xfrm>
            <a:off x="4572000" y="908720"/>
            <a:ext cx="2709338" cy="1800200"/>
          </a:xfrm>
          <a:prstGeom prst="rect">
            <a:avLst/>
          </a:prstGeom>
          <a:noFill/>
        </p:spPr>
      </p:pic>
      <p:pic>
        <p:nvPicPr>
          <p:cNvPr id="9220" name="Picture 4" descr="https://im0-tub-ru.yandex.net/i?id=b0c166232ca43db48c07952c4a7b578e-l&amp;n=13"/>
          <p:cNvPicPr>
            <a:picLocks noChangeAspect="1" noChangeArrowheads="1"/>
          </p:cNvPicPr>
          <p:nvPr/>
        </p:nvPicPr>
        <p:blipFill>
          <a:blip r:embed="rId4" cstate="print"/>
          <a:srcRect/>
          <a:stretch>
            <a:fillRect/>
          </a:stretch>
        </p:blipFill>
        <p:spPr bwMode="auto">
          <a:xfrm>
            <a:off x="4427984" y="4797152"/>
            <a:ext cx="3240360" cy="1871848"/>
          </a:xfrm>
          <a:prstGeom prst="rect">
            <a:avLst/>
          </a:prstGeom>
          <a:noFill/>
        </p:spPr>
      </p:pic>
      <p:pic>
        <p:nvPicPr>
          <p:cNvPr id="9222" name="Picture 6" descr="http://www.justminivodkas.com/guestb/public/img-1320426282.jpg"/>
          <p:cNvPicPr>
            <a:picLocks noChangeAspect="1" noChangeArrowheads="1"/>
          </p:cNvPicPr>
          <p:nvPr/>
        </p:nvPicPr>
        <p:blipFill>
          <a:blip r:embed="rId5" cstate="print"/>
          <a:srcRect/>
          <a:stretch>
            <a:fillRect/>
          </a:stretch>
        </p:blipFill>
        <p:spPr bwMode="auto">
          <a:xfrm>
            <a:off x="5652120" y="2852936"/>
            <a:ext cx="2725662" cy="1890570"/>
          </a:xfrm>
          <a:prstGeom prst="rect">
            <a:avLst/>
          </a:prstGeom>
          <a:noFill/>
        </p:spPr>
      </p:pic>
      <p:sp>
        <p:nvSpPr>
          <p:cNvPr id="24578" name="AutoShape 2" descr="https://www.pptgrounds.com/wp-content/uploads/2013/02/Pink-Citrus-Powerpoint-Backgroun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80" name="AutoShape 4" descr="https://www.pptgrounds.com/wp-content/uploads/2013/02/Pink-Citrus-Powerpoint-Backgroun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0" y="-243408"/>
            <a:ext cx="8229600" cy="1143000"/>
          </a:xfrm>
        </p:spPr>
        <p:txBody>
          <a:bodyPr>
            <a:normAutofit/>
          </a:bodyPr>
          <a:lstStyle/>
          <a:p>
            <a:r>
              <a:rPr lang="ru-RU" sz="3600" b="1" i="1" dirty="0" smtClean="0"/>
              <a:t>Мифы</a:t>
            </a:r>
            <a:endParaRPr lang="ru-RU" sz="3600" b="1" i="1" dirty="0"/>
          </a:p>
        </p:txBody>
      </p:sp>
      <p:sp>
        <p:nvSpPr>
          <p:cNvPr id="3" name="Содержимое 2"/>
          <p:cNvSpPr>
            <a:spLocks noGrp="1"/>
          </p:cNvSpPr>
          <p:nvPr>
            <p:ph idx="1"/>
          </p:nvPr>
        </p:nvSpPr>
        <p:spPr>
          <a:xfrm>
            <a:off x="-180528" y="908720"/>
            <a:ext cx="5040560" cy="6552728"/>
          </a:xfrm>
        </p:spPr>
        <p:txBody>
          <a:bodyPr>
            <a:noAutofit/>
          </a:bodyPr>
          <a:lstStyle/>
          <a:p>
            <a:pPr>
              <a:buNone/>
            </a:pPr>
            <a:r>
              <a:rPr lang="ru-RU" sz="1200" dirty="0" smtClean="0"/>
              <a:t>          </a:t>
            </a:r>
            <a:r>
              <a:rPr lang="ru-RU" sz="1800" i="1" dirty="0" smtClean="0"/>
              <a:t>В </a:t>
            </a:r>
            <a:r>
              <a:rPr lang="ru-RU" sz="1800" i="1" dirty="0"/>
              <a:t>одном из </a:t>
            </a:r>
            <a:r>
              <a:rPr lang="ru-RU" sz="1800" i="1" dirty="0" smtClean="0"/>
              <a:t/>
            </a:r>
            <a:br>
              <a:rPr lang="ru-RU" sz="1800" i="1" dirty="0" smtClean="0"/>
            </a:br>
            <a:r>
              <a:rPr lang="ru-RU" sz="1800" i="1" dirty="0"/>
              <a:t>мифов рассказывается, что Дионис странствует по всей земле вместе с толпой </a:t>
            </a:r>
            <a:r>
              <a:rPr lang="ru-RU" sz="1800" i="1" dirty="0" smtClean="0"/>
              <a:t/>
            </a:r>
            <a:br>
              <a:rPr lang="ru-RU" sz="1800" i="1" dirty="0" smtClean="0"/>
            </a:br>
            <a:r>
              <a:rPr lang="ru-RU" sz="1800" i="1" dirty="0"/>
              <a:t>своих спутников. Это сатиры – лесные боги, полулюди, полукозлы. У сатиров </a:t>
            </a:r>
            <a:r>
              <a:rPr lang="ru-RU" sz="1800" i="1" dirty="0" smtClean="0"/>
              <a:t/>
            </a:r>
            <a:br>
              <a:rPr lang="ru-RU" sz="1800" i="1" dirty="0" smtClean="0"/>
            </a:br>
            <a:r>
              <a:rPr lang="ru-RU" sz="1800" i="1" dirty="0"/>
              <a:t>длинные хвосты, заострённые уши и копытца. Когда под звуки флейт и свирелей </a:t>
            </a:r>
            <a:r>
              <a:rPr lang="ru-RU" sz="1800" i="1" dirty="0" smtClean="0"/>
              <a:t/>
            </a:r>
            <a:br>
              <a:rPr lang="ru-RU" sz="1800" i="1" dirty="0" smtClean="0"/>
            </a:br>
            <a:r>
              <a:rPr lang="ru-RU" sz="1800" i="1" dirty="0"/>
              <a:t>Дионис приходит в Грецию, то в этой стране начинается весна, теплее </a:t>
            </a:r>
            <a:r>
              <a:rPr lang="ru-RU" sz="1800" i="1" dirty="0" smtClean="0"/>
              <a:t/>
            </a:r>
            <a:br>
              <a:rPr lang="ru-RU" sz="1800" i="1" dirty="0" smtClean="0"/>
            </a:br>
            <a:r>
              <a:rPr lang="ru-RU" sz="1800" i="1" dirty="0"/>
              <a:t>пригревает солнце, расцветают цветы, вся жизнь возрождается заново. </a:t>
            </a:r>
            <a:r>
              <a:rPr lang="ru-RU" sz="1800" i="1" dirty="0" smtClean="0"/>
              <a:t/>
            </a:r>
            <a:br>
              <a:rPr lang="ru-RU" sz="1800" i="1" dirty="0" smtClean="0"/>
            </a:br>
            <a:r>
              <a:rPr lang="ru-RU" sz="1800" i="1" dirty="0"/>
              <a:t>В конце марта в Греции отмечался главный праздник бога виноделия – Великие </a:t>
            </a:r>
            <a:r>
              <a:rPr lang="ru-RU" sz="1800" i="1" dirty="0" smtClean="0"/>
              <a:t/>
            </a:r>
            <a:br>
              <a:rPr lang="ru-RU" sz="1800" i="1" dirty="0" smtClean="0"/>
            </a:br>
            <a:r>
              <a:rPr lang="ru-RU" sz="1800" i="1" dirty="0"/>
              <a:t>Дионисии. Изображая сатиров, греки надевали козлиные шкуры, привязывали </a:t>
            </a:r>
            <a:r>
              <a:rPr lang="ru-RU" sz="1800" i="1" dirty="0" smtClean="0"/>
              <a:t/>
            </a:r>
            <a:br>
              <a:rPr lang="ru-RU" sz="1800" i="1" dirty="0" smtClean="0"/>
            </a:br>
            <a:r>
              <a:rPr lang="ru-RU" sz="1800" i="1" dirty="0"/>
              <a:t>длинные бороды из дубовых листьев, раскрашивали лица или закрывали их </a:t>
            </a:r>
            <a:r>
              <a:rPr lang="ru-RU" sz="1800" i="1" dirty="0" smtClean="0"/>
              <a:t/>
            </a:r>
            <a:br>
              <a:rPr lang="ru-RU" sz="1800" i="1" dirty="0" smtClean="0"/>
            </a:br>
            <a:r>
              <a:rPr lang="ru-RU" sz="1800" i="1" dirty="0"/>
              <a:t>козлиными </a:t>
            </a:r>
            <a:r>
              <a:rPr lang="ru-RU" sz="1800" i="1" dirty="0" smtClean="0"/>
              <a:t>масками</a:t>
            </a:r>
            <a:endParaRPr lang="ru-RU" sz="1800" i="1" dirty="0"/>
          </a:p>
        </p:txBody>
      </p:sp>
      <p:pic>
        <p:nvPicPr>
          <p:cNvPr id="1028" name="Picture 4" descr="http://kalach-gimnazia.narod.ru/sites/lomakin/index.files/image014.jpg"/>
          <p:cNvPicPr>
            <a:picLocks noChangeAspect="1" noChangeArrowheads="1"/>
          </p:cNvPicPr>
          <p:nvPr/>
        </p:nvPicPr>
        <p:blipFill>
          <a:blip r:embed="rId3" cstate="print"/>
          <a:srcRect/>
          <a:stretch>
            <a:fillRect/>
          </a:stretch>
        </p:blipFill>
        <p:spPr bwMode="auto">
          <a:xfrm>
            <a:off x="5076056" y="620688"/>
            <a:ext cx="3820974" cy="2544164"/>
          </a:xfrm>
          <a:prstGeom prst="rect">
            <a:avLst/>
          </a:prstGeom>
          <a:noFill/>
        </p:spPr>
      </p:pic>
      <p:pic>
        <p:nvPicPr>
          <p:cNvPr id="1030" name="Picture 6" descr="http://www.hicbisey.com/wp-content/uploads/2017/07/dionysos.jpg"/>
          <p:cNvPicPr>
            <a:picLocks noChangeAspect="1" noChangeArrowheads="1"/>
          </p:cNvPicPr>
          <p:nvPr/>
        </p:nvPicPr>
        <p:blipFill>
          <a:blip r:embed="rId4" cstate="print"/>
          <a:srcRect/>
          <a:stretch>
            <a:fillRect/>
          </a:stretch>
        </p:blipFill>
        <p:spPr bwMode="auto">
          <a:xfrm>
            <a:off x="4716016" y="3861048"/>
            <a:ext cx="4176464" cy="20882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251520" y="-171400"/>
            <a:ext cx="8229600" cy="1143000"/>
          </a:xfrm>
        </p:spPr>
        <p:txBody>
          <a:bodyPr>
            <a:normAutofit/>
          </a:bodyPr>
          <a:lstStyle/>
          <a:p>
            <a:r>
              <a:rPr lang="ru-RU" sz="3600" b="1" i="1" dirty="0" smtClean="0"/>
              <a:t>Мифы</a:t>
            </a:r>
            <a:endParaRPr lang="ru-RU" sz="3600" b="1" i="1" dirty="0"/>
          </a:p>
        </p:txBody>
      </p:sp>
      <p:sp>
        <p:nvSpPr>
          <p:cNvPr id="3" name="Содержимое 2"/>
          <p:cNvSpPr>
            <a:spLocks noGrp="1"/>
          </p:cNvSpPr>
          <p:nvPr>
            <p:ph idx="1"/>
          </p:nvPr>
        </p:nvSpPr>
        <p:spPr>
          <a:xfrm>
            <a:off x="0" y="1052736"/>
            <a:ext cx="4572000" cy="5805264"/>
          </a:xfrm>
        </p:spPr>
        <p:txBody>
          <a:bodyPr>
            <a:noAutofit/>
          </a:bodyPr>
          <a:lstStyle/>
          <a:p>
            <a:r>
              <a:rPr lang="ru-RU" sz="1800" i="1" dirty="0" smtClean="0"/>
              <a:t>. Весёлое шествие ряженых двигалось по улицам города и </a:t>
            </a:r>
            <a:br>
              <a:rPr lang="ru-RU" sz="1800" i="1" dirty="0" smtClean="0"/>
            </a:br>
            <a:r>
              <a:rPr lang="ru-RU" sz="1800" i="1" dirty="0" smtClean="0"/>
              <a:t>останавливалось где-нибудь на площади. Вперёд выходил запевала. Он нараспев </a:t>
            </a:r>
            <a:br>
              <a:rPr lang="ru-RU" sz="1800" i="1" dirty="0" smtClean="0"/>
            </a:br>
            <a:r>
              <a:rPr lang="ru-RU" sz="1800" i="1" dirty="0" smtClean="0"/>
              <a:t>рассказывал о странствиях Диониса, о его встрече с пиратами и других </a:t>
            </a:r>
            <a:br>
              <a:rPr lang="ru-RU" sz="1800" i="1" dirty="0" smtClean="0"/>
            </a:br>
            <a:r>
              <a:rPr lang="ru-RU" sz="1800" i="1" dirty="0" smtClean="0"/>
              <a:t>приключениях, а остальные ряженые хором подпевали ему. Запевала изображал </a:t>
            </a:r>
            <a:br>
              <a:rPr lang="ru-RU" sz="1800" i="1" dirty="0" smtClean="0"/>
            </a:br>
            <a:r>
              <a:rPr lang="ru-RU" sz="1800" i="1" dirty="0" smtClean="0"/>
              <a:t>то кого-нибудь из героев мифа, то самого Диониса, то одного из сатиров. Сценки, </a:t>
            </a:r>
            <a:br>
              <a:rPr lang="ru-RU" sz="1800" i="1" dirty="0" smtClean="0"/>
            </a:br>
            <a:r>
              <a:rPr lang="ru-RU" sz="1800" i="1" dirty="0" smtClean="0"/>
              <a:t>разыгрываемые участниками праздника, и были первыми театральными </a:t>
            </a:r>
            <a:br>
              <a:rPr lang="ru-RU" sz="1800" i="1" dirty="0" smtClean="0"/>
            </a:br>
            <a:r>
              <a:rPr lang="ru-RU" sz="1800" i="1" dirty="0" smtClean="0"/>
              <a:t>зрелищами: запевала и ряженые являлись актёрами, а зрителями – всё </a:t>
            </a:r>
            <a:br>
              <a:rPr lang="ru-RU" sz="1800" i="1" dirty="0" smtClean="0"/>
            </a:br>
            <a:r>
              <a:rPr lang="ru-RU" sz="1800" i="1" dirty="0" smtClean="0"/>
              <a:t>население города. </a:t>
            </a:r>
            <a:br>
              <a:rPr lang="ru-RU" sz="1800" i="1" dirty="0" smtClean="0"/>
            </a:br>
            <a:endParaRPr lang="ru-RU" sz="1800" i="1" dirty="0"/>
          </a:p>
        </p:txBody>
      </p:sp>
      <p:pic>
        <p:nvPicPr>
          <p:cNvPr id="4" name="Picture 2" descr="http://www.bacchos.org/diopanth1.jpg"/>
          <p:cNvPicPr>
            <a:picLocks noChangeAspect="1" noChangeArrowheads="1"/>
          </p:cNvPicPr>
          <p:nvPr/>
        </p:nvPicPr>
        <p:blipFill>
          <a:blip r:embed="rId3" cstate="print"/>
          <a:srcRect/>
          <a:stretch>
            <a:fillRect/>
          </a:stretch>
        </p:blipFill>
        <p:spPr bwMode="auto">
          <a:xfrm>
            <a:off x="4932040" y="1556792"/>
            <a:ext cx="4071694" cy="2997756"/>
          </a:xfrm>
          <a:prstGeom prst="rect">
            <a:avLst/>
          </a:prstGeom>
          <a:noFill/>
        </p:spPr>
      </p:pic>
      <p:pic>
        <p:nvPicPr>
          <p:cNvPr id="41986" name="Picture 2" descr="https://4.bp.blogspot.com/-WxV3EbaqMI0/Vr4-pFuGeMI/AAAAAAAAAhg/ElY50dU94x4/s1600/21838911.png"/>
          <p:cNvPicPr>
            <a:picLocks noChangeAspect="1" noChangeArrowheads="1"/>
          </p:cNvPicPr>
          <p:nvPr/>
        </p:nvPicPr>
        <p:blipFill>
          <a:blip r:embed="rId4" cstate="print"/>
          <a:srcRect/>
          <a:stretch>
            <a:fillRect/>
          </a:stretch>
        </p:blipFill>
        <p:spPr bwMode="auto">
          <a:xfrm>
            <a:off x="7164288" y="4725144"/>
            <a:ext cx="1204330" cy="193804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Autofit/>
          </a:bodyPr>
          <a:lstStyle/>
          <a:p>
            <a:r>
              <a:rPr lang="ru-RU" sz="3600" b="1" i="1" dirty="0" smtClean="0"/>
              <a:t>Античный театр</a:t>
            </a:r>
            <a:br>
              <a:rPr lang="ru-RU" sz="3600" b="1" i="1" dirty="0" smtClean="0"/>
            </a:br>
            <a:endParaRPr lang="ru-RU" sz="3600" i="1" dirty="0"/>
          </a:p>
        </p:txBody>
      </p:sp>
      <p:sp>
        <p:nvSpPr>
          <p:cNvPr id="3" name="Содержимое 2"/>
          <p:cNvSpPr>
            <a:spLocks noGrp="1"/>
          </p:cNvSpPr>
          <p:nvPr>
            <p:ph idx="1"/>
          </p:nvPr>
        </p:nvSpPr>
        <p:spPr>
          <a:xfrm>
            <a:off x="-180528" y="980728"/>
            <a:ext cx="5148064" cy="5040560"/>
          </a:xfrm>
        </p:spPr>
        <p:txBody>
          <a:bodyPr>
            <a:normAutofit fontScale="47500" lnSpcReduction="20000"/>
          </a:bodyPr>
          <a:lstStyle/>
          <a:p>
            <a:r>
              <a:rPr lang="ru-RU" dirty="0" smtClean="0"/>
              <a:t/>
            </a:r>
            <a:br>
              <a:rPr lang="ru-RU" dirty="0" smtClean="0"/>
            </a:br>
            <a:r>
              <a:rPr lang="ru-RU" sz="4600" i="1" dirty="0"/>
              <a:t>Первые европейские театрализованные представления возникли в VI веке до н.э. из религиозных празднеств, посвященных богу вина и плодородия Дионису. Актеры использовали маски, чтобы показать эмоции персонажей, а также дать понять зрителям какого пола и возраста персонаж, вышедший на сцену. Тысячелетняя традиция, запрещавшая женщинам играть на сцене, возникла именно в древнегреческом театре.</a:t>
            </a:r>
            <a:r>
              <a:rPr lang="ru-RU" sz="4600" dirty="0"/>
              <a:t/>
            </a:r>
            <a:br>
              <a:rPr lang="ru-RU" sz="4600" dirty="0"/>
            </a:br>
            <a:r>
              <a:rPr lang="ru-RU" sz="4600" dirty="0"/>
              <a:t/>
            </a:r>
            <a:br>
              <a:rPr lang="ru-RU" sz="4600" dirty="0"/>
            </a:br>
            <a:endParaRPr lang="ru-RU" sz="4600" dirty="0"/>
          </a:p>
        </p:txBody>
      </p:sp>
      <p:pic>
        <p:nvPicPr>
          <p:cNvPr id="4098" name="Picture 2" descr="http://mydominfo.ru/wp-content/uploads/2017/06/Okunites-v-drevnij-teatr-Gretsii.png"/>
          <p:cNvPicPr>
            <a:picLocks noChangeAspect="1" noChangeArrowheads="1"/>
          </p:cNvPicPr>
          <p:nvPr/>
        </p:nvPicPr>
        <p:blipFill>
          <a:blip r:embed="rId3" cstate="print"/>
          <a:srcRect/>
          <a:stretch>
            <a:fillRect/>
          </a:stretch>
        </p:blipFill>
        <p:spPr bwMode="auto">
          <a:xfrm>
            <a:off x="4860032" y="1052736"/>
            <a:ext cx="4067944" cy="2577815"/>
          </a:xfrm>
          <a:prstGeom prst="rect">
            <a:avLst/>
          </a:prstGeom>
          <a:noFill/>
        </p:spPr>
      </p:pic>
      <p:pic>
        <p:nvPicPr>
          <p:cNvPr id="4100" name="Picture 4" descr="http://detectivebooks.ru/img/d/?src=11799956&amp;i=66&amp;ext=jpg"/>
          <p:cNvPicPr>
            <a:picLocks noChangeAspect="1" noChangeArrowheads="1"/>
          </p:cNvPicPr>
          <p:nvPr/>
        </p:nvPicPr>
        <p:blipFill>
          <a:blip r:embed="rId4" cstate="print"/>
          <a:srcRect/>
          <a:stretch>
            <a:fillRect/>
          </a:stretch>
        </p:blipFill>
        <p:spPr bwMode="auto">
          <a:xfrm>
            <a:off x="5364088" y="3933056"/>
            <a:ext cx="3333750" cy="2733676"/>
          </a:xfrm>
          <a:prstGeom prst="rect">
            <a:avLst/>
          </a:prstGeom>
          <a:noFill/>
        </p:spPr>
      </p:pic>
      <p:pic>
        <p:nvPicPr>
          <p:cNvPr id="4102" name="Picture 6" descr="http://3.bp.blogspot.com/-V_20xrmiRFk/VeLfTcGWSxI/AAAAAAAB2Ck/hca1YR9pWDo/s1600/%25D0%25A1%25D0%25BB%25D0%25B0%25D0%25B9%25D0%25B43.JPG"/>
          <p:cNvPicPr>
            <a:picLocks noChangeAspect="1" noChangeArrowheads="1"/>
          </p:cNvPicPr>
          <p:nvPr/>
        </p:nvPicPr>
        <p:blipFill>
          <a:blip r:embed="rId5" cstate="print"/>
          <a:srcRect/>
          <a:stretch>
            <a:fillRect/>
          </a:stretch>
        </p:blipFill>
        <p:spPr bwMode="auto">
          <a:xfrm>
            <a:off x="1547664" y="5013176"/>
            <a:ext cx="3024336" cy="1701189"/>
          </a:xfrm>
          <a:prstGeom prst="rect">
            <a:avLst/>
          </a:prstGeom>
          <a:noFill/>
        </p:spPr>
      </p:pic>
      <p:sp>
        <p:nvSpPr>
          <p:cNvPr id="4104" name="AutoShape 8" descr="https://img-fotki.yandex.ru/get/6309/19411616.243/0_a246c_bd81d963_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6" name="AutoShape 10" descr="https://img-fotki.yandex.ru/get/6309/19411616.243/0_a246c_bd81d963_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sz="4000" b="1" i="1" dirty="0"/>
              <a:t>Возникновение театра эпохи Средневековья</a:t>
            </a:r>
            <a:r>
              <a:rPr lang="ru-RU" b="1" i="1" dirty="0"/>
              <a:t/>
            </a:r>
            <a:br>
              <a:rPr lang="ru-RU" b="1" i="1" dirty="0"/>
            </a:br>
            <a:endParaRPr lang="ru-RU" i="1" dirty="0"/>
          </a:p>
        </p:txBody>
      </p:sp>
      <p:sp>
        <p:nvSpPr>
          <p:cNvPr id="3" name="Содержимое 2"/>
          <p:cNvSpPr>
            <a:spLocks noGrp="1"/>
          </p:cNvSpPr>
          <p:nvPr>
            <p:ph idx="1"/>
          </p:nvPr>
        </p:nvSpPr>
        <p:spPr>
          <a:xfrm>
            <a:off x="-252536" y="1124744"/>
            <a:ext cx="5148064" cy="4320480"/>
          </a:xfrm>
        </p:spPr>
        <p:txBody>
          <a:bodyPr>
            <a:normAutofit fontScale="70000" lnSpcReduction="20000"/>
          </a:bodyPr>
          <a:lstStyle/>
          <a:p>
            <a:r>
              <a:rPr lang="ru-RU" i="1" dirty="0"/>
              <a:t>Хотя в средневековой Европе театральные представления считались греховными, театральные традиции развивались. Менестрели придумывали и исполняли баллады, на ярмарках выступали кукольники, акробаты и рассказчики. Во время Пасхальной службы священники разыгрывали мистерии – театрализованные истории, позволяющие неграмотным людям понять смысл происходящего.</a:t>
            </a:r>
            <a:br>
              <a:rPr lang="ru-RU" i="1" dirty="0"/>
            </a:br>
            <a:r>
              <a:rPr lang="ru-RU" dirty="0"/>
              <a:t/>
            </a:r>
            <a:br>
              <a:rPr lang="ru-RU" dirty="0"/>
            </a:br>
            <a:endParaRPr lang="ru-RU" dirty="0"/>
          </a:p>
        </p:txBody>
      </p:sp>
      <p:pic>
        <p:nvPicPr>
          <p:cNvPr id="3074" name="Picture 2" descr="http://premudrosti.in/wp-content/uploads/2015/01/image0194.jpg"/>
          <p:cNvPicPr>
            <a:picLocks noChangeAspect="1" noChangeArrowheads="1"/>
          </p:cNvPicPr>
          <p:nvPr/>
        </p:nvPicPr>
        <p:blipFill>
          <a:blip r:embed="rId3" cstate="print"/>
          <a:srcRect/>
          <a:stretch>
            <a:fillRect/>
          </a:stretch>
        </p:blipFill>
        <p:spPr bwMode="auto">
          <a:xfrm>
            <a:off x="5220072" y="3789040"/>
            <a:ext cx="3778919" cy="2376264"/>
          </a:xfrm>
          <a:prstGeom prst="rect">
            <a:avLst/>
          </a:prstGeom>
          <a:noFill/>
        </p:spPr>
      </p:pic>
      <p:pic>
        <p:nvPicPr>
          <p:cNvPr id="3076" name="Picture 4" descr="http://bigbilet.ru/images/photo/large/17/358676.jpg"/>
          <p:cNvPicPr>
            <a:picLocks noChangeAspect="1" noChangeArrowheads="1"/>
          </p:cNvPicPr>
          <p:nvPr/>
        </p:nvPicPr>
        <p:blipFill>
          <a:blip r:embed="rId4" cstate="print"/>
          <a:srcRect/>
          <a:stretch>
            <a:fillRect/>
          </a:stretch>
        </p:blipFill>
        <p:spPr bwMode="auto">
          <a:xfrm>
            <a:off x="5724128" y="1124744"/>
            <a:ext cx="3168352" cy="2312666"/>
          </a:xfrm>
          <a:prstGeom prst="rect">
            <a:avLst/>
          </a:prstGeom>
          <a:noFill/>
        </p:spPr>
      </p:pic>
      <p:pic>
        <p:nvPicPr>
          <p:cNvPr id="3078" name="Picture 6" descr="http://obshe.net/upload/000/u11/7e/8a/69cde23b.jpg"/>
          <p:cNvPicPr>
            <a:picLocks noChangeAspect="1" noChangeArrowheads="1"/>
          </p:cNvPicPr>
          <p:nvPr/>
        </p:nvPicPr>
        <p:blipFill>
          <a:blip r:embed="rId5" cstate="print"/>
          <a:srcRect/>
          <a:stretch>
            <a:fillRect/>
          </a:stretch>
        </p:blipFill>
        <p:spPr bwMode="auto">
          <a:xfrm>
            <a:off x="2627784" y="4797152"/>
            <a:ext cx="2286241" cy="184275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tylishroom.com.ru/freski_fotooboi_panno/texturi/4-1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95536" y="0"/>
            <a:ext cx="8229600" cy="1143000"/>
          </a:xfrm>
        </p:spPr>
        <p:txBody>
          <a:bodyPr>
            <a:noAutofit/>
          </a:bodyPr>
          <a:lstStyle/>
          <a:p>
            <a:r>
              <a:rPr lang="ru-RU" sz="3600" b="1" i="1" dirty="0"/>
              <a:t>Театр эпохи Ренессанса</a:t>
            </a:r>
            <a:br>
              <a:rPr lang="ru-RU" sz="3600" b="1" i="1" dirty="0"/>
            </a:br>
            <a:endParaRPr lang="ru-RU" sz="3600" i="1" dirty="0"/>
          </a:p>
        </p:txBody>
      </p:sp>
      <p:sp>
        <p:nvSpPr>
          <p:cNvPr id="3" name="Содержимое 2"/>
          <p:cNvSpPr>
            <a:spLocks noGrp="1"/>
          </p:cNvSpPr>
          <p:nvPr>
            <p:ph idx="1"/>
          </p:nvPr>
        </p:nvSpPr>
        <p:spPr>
          <a:xfrm>
            <a:off x="2483768" y="692696"/>
            <a:ext cx="3744416" cy="6984776"/>
          </a:xfrm>
        </p:spPr>
        <p:txBody>
          <a:bodyPr>
            <a:noAutofit/>
          </a:bodyPr>
          <a:lstStyle/>
          <a:p>
            <a:r>
              <a:rPr lang="ru-RU" sz="1700" i="1" dirty="0"/>
              <a:t>В эпоху Ренессанса (XIV-XVII века) возник интерес к возрождению классического греческого и римского театра. На стыке традиций античного и средневекового театра возникли светские театральные представления, появилась комедия </a:t>
            </a:r>
            <a:r>
              <a:rPr lang="ru-RU" sz="1700" i="1" dirty="0" err="1"/>
              <a:t>дель</a:t>
            </a:r>
            <a:r>
              <a:rPr lang="ru-RU" sz="1700" i="1" dirty="0"/>
              <a:t> арте – импровизированное зрелище, созданное несколькими актерами в масках. В этих пьесах впервые с древнеримских времен на сцену было разрешено вернуться женщинам. </a:t>
            </a:r>
            <a:r>
              <a:rPr lang="ru-RU" sz="1700" i="1" dirty="0" smtClean="0"/>
              <a:t/>
            </a:r>
            <a:br>
              <a:rPr lang="ru-RU" sz="1700" i="1" dirty="0" smtClean="0"/>
            </a:br>
            <a:r>
              <a:rPr lang="ru-RU" sz="1700" i="1" dirty="0" smtClean="0"/>
              <a:t>В </a:t>
            </a:r>
            <a:r>
              <a:rPr lang="ru-RU" sz="1700" i="1" dirty="0"/>
              <a:t>1576 году в Лондоне было построено первое здание театра, до этого все пьесы играли в гостиницах, на ярмарочных подмостках или посреди залов в замках и вельможных домах. </a:t>
            </a:r>
          </a:p>
        </p:txBody>
      </p:sp>
      <p:pic>
        <p:nvPicPr>
          <p:cNvPr id="2050" name="Picture 2" descr="http://www.znanijamira.ru/img/73/96.jpg"/>
          <p:cNvPicPr>
            <a:picLocks noChangeAspect="1" noChangeArrowheads="1"/>
          </p:cNvPicPr>
          <p:nvPr/>
        </p:nvPicPr>
        <p:blipFill>
          <a:blip r:embed="rId3" cstate="print"/>
          <a:srcRect/>
          <a:stretch>
            <a:fillRect/>
          </a:stretch>
        </p:blipFill>
        <p:spPr bwMode="auto">
          <a:xfrm>
            <a:off x="251520" y="1340768"/>
            <a:ext cx="2376264" cy="1582629"/>
          </a:xfrm>
          <a:prstGeom prst="rect">
            <a:avLst/>
          </a:prstGeom>
          <a:noFill/>
        </p:spPr>
      </p:pic>
      <p:pic>
        <p:nvPicPr>
          <p:cNvPr id="2052" name="Picture 4" descr="http://900igr.net/datai/mkhk/Teatr-Vozrozhdenija/0004-005-Komedija-Del-Arte.jpg"/>
          <p:cNvPicPr>
            <a:picLocks noChangeAspect="1" noChangeArrowheads="1"/>
          </p:cNvPicPr>
          <p:nvPr/>
        </p:nvPicPr>
        <p:blipFill>
          <a:blip r:embed="rId4" cstate="print"/>
          <a:srcRect/>
          <a:stretch>
            <a:fillRect/>
          </a:stretch>
        </p:blipFill>
        <p:spPr bwMode="auto">
          <a:xfrm>
            <a:off x="251520" y="3789040"/>
            <a:ext cx="2491601" cy="1718516"/>
          </a:xfrm>
          <a:prstGeom prst="rect">
            <a:avLst/>
          </a:prstGeom>
          <a:noFill/>
        </p:spPr>
      </p:pic>
      <p:pic>
        <p:nvPicPr>
          <p:cNvPr id="2054" name="Picture 6" descr="http://old.peterhofmuseum.ru/servis/mark.php?img=../files/photoalbum/big/1278338108.jpg"/>
          <p:cNvPicPr>
            <a:picLocks noChangeAspect="1" noChangeArrowheads="1"/>
          </p:cNvPicPr>
          <p:nvPr/>
        </p:nvPicPr>
        <p:blipFill>
          <a:blip r:embed="rId5" cstate="print"/>
          <a:srcRect/>
          <a:stretch>
            <a:fillRect/>
          </a:stretch>
        </p:blipFill>
        <p:spPr bwMode="auto">
          <a:xfrm>
            <a:off x="6156176" y="4148990"/>
            <a:ext cx="2807772" cy="1870679"/>
          </a:xfrm>
          <a:prstGeom prst="rect">
            <a:avLst/>
          </a:prstGeom>
          <a:noFill/>
        </p:spPr>
      </p:pic>
      <p:pic>
        <p:nvPicPr>
          <p:cNvPr id="2056" name="Picture 8" descr="https://content.foto.my.mail.ru/inbox/monsalvat/_blogs/i-35.jpg"/>
          <p:cNvPicPr>
            <a:picLocks noChangeAspect="1" noChangeArrowheads="1"/>
          </p:cNvPicPr>
          <p:nvPr/>
        </p:nvPicPr>
        <p:blipFill>
          <a:blip r:embed="rId6" cstate="print"/>
          <a:srcRect/>
          <a:stretch>
            <a:fillRect/>
          </a:stretch>
        </p:blipFill>
        <p:spPr bwMode="auto">
          <a:xfrm>
            <a:off x="6437414" y="1628800"/>
            <a:ext cx="2527073" cy="178579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1744</Words>
  <Application>Microsoft Office PowerPoint</Application>
  <PresentationFormat>Экран (4:3)</PresentationFormat>
  <Paragraphs>112</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 Театр и физика </vt:lpstr>
      <vt:lpstr>Цель </vt:lpstr>
      <vt:lpstr>Задачи</vt:lpstr>
      <vt:lpstr>Возникновение театра</vt:lpstr>
      <vt:lpstr>Мифы</vt:lpstr>
      <vt:lpstr>Мифы</vt:lpstr>
      <vt:lpstr>Античный театр </vt:lpstr>
      <vt:lpstr>Возникновение театра эпохи Средневековья </vt:lpstr>
      <vt:lpstr>Театр эпохи Ренессанса </vt:lpstr>
      <vt:lpstr>Презентация PowerPoint</vt:lpstr>
      <vt:lpstr>Из  книги американского физика Вуда: “Звуковые волны и их применения”</vt:lpstr>
      <vt:lpstr>Из  книги американского физика Вуда: “Звуковые волны и их применения”</vt:lpstr>
      <vt:lpstr>Из книги американского физика Вуда: “Звуковые волны и их применения”</vt:lpstr>
      <vt:lpstr>Все современные залы по акустическому благоустройству делятся на три группы:</vt:lpstr>
      <vt:lpstr>Хорошие акустические условия могут быть достигнуты в помещениях, где выполнены следующие основные требования: </vt:lpstr>
      <vt:lpstr>Презентация PowerPoint</vt:lpstr>
      <vt:lpstr>Презентация PowerPoint</vt:lpstr>
      <vt:lpstr>Презентация PowerPoint</vt:lpstr>
      <vt:lpstr>Физика в пьесах:</vt:lpstr>
      <vt:lpstr>Презентация PowerPoint</vt:lpstr>
      <vt:lpstr>Эффекты</vt:lpstr>
      <vt:lpstr>Маски греческого театра </vt:lpstr>
      <vt:lpstr>Презентация PowerPoint</vt:lpstr>
      <vt:lpstr>Появление призрака на сцене</vt:lpstr>
      <vt:lpstr>Презентация PowerPoint</vt:lpstr>
      <vt:lpstr>Презентация PowerPoint</vt:lpstr>
      <vt:lpstr>Презентация PowerPoint</vt:lpstr>
      <vt:lpstr>Квантовая теория танца </vt:lpstr>
      <vt:lpstr>Квантовая теория танца </vt:lpstr>
      <vt:lpstr>Квантовая теория танца </vt:lpstr>
      <vt:lpstr>Квантовая теория танца </vt:lpstr>
      <vt:lpstr>Презентация PowerPoint</vt:lpstr>
      <vt:lpstr>Презентация PowerPoint</vt:lpstr>
      <vt:lpstr>Вывод </vt:lpstr>
      <vt:lpstr>Ресурсы </vt:lpstr>
    </vt:vector>
  </TitlesOfParts>
  <Company>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Name</dc:creator>
  <cp:lastModifiedBy>User</cp:lastModifiedBy>
  <cp:revision>49</cp:revision>
  <dcterms:created xsi:type="dcterms:W3CDTF">2018-03-06T14:37:57Z</dcterms:created>
  <dcterms:modified xsi:type="dcterms:W3CDTF">2019-10-07T17:22:58Z</dcterms:modified>
</cp:coreProperties>
</file>