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6" r:id="rId22"/>
    <p:sldId id="287" r:id="rId23"/>
    <p:sldId id="288" r:id="rId24"/>
    <p:sldId id="289" r:id="rId25"/>
    <p:sldId id="290" r:id="rId26"/>
    <p:sldId id="291" r:id="rId27"/>
    <p:sldId id="292" r:id="rId28"/>
    <p:sldId id="293" r:id="rId29"/>
    <p:sldId id="276" r:id="rId30"/>
    <p:sldId id="277" r:id="rId31"/>
    <p:sldId id="278" r:id="rId32"/>
    <p:sldId id="279" r:id="rId33"/>
    <p:sldId id="280" r:id="rId34"/>
    <p:sldId id="281" r:id="rId35"/>
    <p:sldId id="282" r:id="rId36"/>
    <p:sldId id="284" r:id="rId37"/>
    <p:sldId id="285" r:id="rId38"/>
    <p:sldId id="294" r:id="rId39"/>
    <p:sldId id="295" r:id="rId40"/>
    <p:sldId id="296" r:id="rId41"/>
    <p:sldId id="297" r:id="rId42"/>
    <p:sldId id="298"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02.10.2019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a:spLocks noGrp="1"/>
          </p:cNvSpPr>
          <p:nvPr>
            <p:ph type="subTitle" idx="1"/>
          </p:nvPr>
        </p:nvSpPr>
        <p:spPr>
          <a:xfrm>
            <a:off x="107950" y="115888"/>
            <a:ext cx="8928100" cy="662622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ru-RU" sz="2000" dirty="0" smtClean="0"/>
          </a:p>
          <a:p>
            <a:endParaRPr lang="ru-RU" sz="2000" dirty="0"/>
          </a:p>
          <a:p>
            <a:r>
              <a:rPr lang="ru-RU" sz="2800" b="1" dirty="0" smtClean="0"/>
              <a:t>«ГРАНИ НАУКИ»</a:t>
            </a:r>
          </a:p>
          <a:p>
            <a:r>
              <a:rPr lang="ru-RU" sz="2800" b="1" dirty="0" smtClean="0"/>
              <a:t>Неизвестная вселенная</a:t>
            </a:r>
            <a:endParaRPr lang="ru-RU" sz="2400" dirty="0" smtClean="0"/>
          </a:p>
          <a:p>
            <a:endParaRPr lang="ru-RU" sz="2400" dirty="0"/>
          </a:p>
          <a:p>
            <a:pPr algn="r"/>
            <a:endParaRPr lang="ru-RU" sz="1800" dirty="0" smtClean="0">
              <a:ln w="17780" cmpd="sng">
                <a:solidFill>
                  <a:srgbClr val="FFFFFF"/>
                </a:solidFill>
                <a:prstDash val="solid"/>
                <a:miter lim="800000"/>
              </a:ln>
              <a:solidFill>
                <a:schemeClr val="bg1">
                  <a:lumMod val="85000"/>
                </a:schemeClr>
              </a:solidFill>
              <a:latin typeface="Calibri" pitchFamily="34" charset="0"/>
              <a:cs typeface="Calibri" pitchFamily="34" charset="0"/>
            </a:endParaRPr>
          </a:p>
          <a:p>
            <a:pPr algn="r"/>
            <a:endParaRPr lang="ru-RU" sz="1800" dirty="0" smtClean="0">
              <a:ln w="17780" cmpd="sng">
                <a:solidFill>
                  <a:srgbClr val="FFFFFF"/>
                </a:solidFill>
                <a:prstDash val="solid"/>
                <a:miter lim="800000"/>
              </a:ln>
              <a:solidFill>
                <a:schemeClr val="bg1">
                  <a:lumMod val="85000"/>
                </a:schemeClr>
              </a:solidFill>
              <a:latin typeface="Calibri" pitchFamily="34" charset="0"/>
              <a:cs typeface="Calibri" pitchFamily="34" charset="0"/>
            </a:endParaRPr>
          </a:p>
          <a:p>
            <a:pPr algn="r"/>
            <a:r>
              <a:rPr lang="ru-RU" sz="1800" dirty="0" smtClean="0">
                <a:ln w="18415" cmpd="sng">
                  <a:solidFill>
                    <a:srgbClr val="FFFFFF"/>
                  </a:solidFill>
                  <a:prstDash val="solid"/>
                </a:ln>
                <a:solidFill>
                  <a:srgbClr val="FFFFFF"/>
                </a:solidFill>
                <a:latin typeface="Calibri" pitchFamily="34" charset="0"/>
                <a:cs typeface="Calibri" pitchFamily="34" charset="0"/>
              </a:rPr>
              <a:t>Выполнила </a:t>
            </a:r>
            <a:r>
              <a:rPr lang="ru-RU" sz="1800" dirty="0">
                <a:ln w="18415" cmpd="sng">
                  <a:solidFill>
                    <a:srgbClr val="FFFFFF"/>
                  </a:solidFill>
                  <a:prstDash val="solid"/>
                </a:ln>
                <a:solidFill>
                  <a:srgbClr val="FFFFFF"/>
                </a:solidFill>
                <a:latin typeface="Calibri" pitchFamily="34" charset="0"/>
                <a:cs typeface="Calibri" pitchFamily="34" charset="0"/>
              </a:rPr>
              <a:t>:</a:t>
            </a:r>
          </a:p>
          <a:p>
            <a:pPr lvl="0" algn="r"/>
            <a:r>
              <a:rPr lang="ru-RU" sz="1800" dirty="0">
                <a:ln w="18415" cmpd="sng">
                  <a:solidFill>
                    <a:srgbClr val="FFFFFF"/>
                  </a:solidFill>
                  <a:prstDash val="solid"/>
                </a:ln>
                <a:solidFill>
                  <a:srgbClr val="FFFFFF"/>
                </a:solidFill>
                <a:latin typeface="Calibri" pitchFamily="34" charset="0"/>
                <a:cs typeface="Calibri" pitchFamily="34" charset="0"/>
              </a:rPr>
              <a:t>                                                        </a:t>
            </a:r>
            <a:r>
              <a:rPr lang="ru-RU" sz="1800" dirty="0" smtClean="0">
                <a:ln w="18415" cmpd="sng">
                  <a:solidFill>
                    <a:srgbClr val="FFFFFF"/>
                  </a:solidFill>
                  <a:prstDash val="solid"/>
                </a:ln>
                <a:solidFill>
                  <a:srgbClr val="FFFFFF"/>
                </a:solidFill>
                <a:latin typeface="Calibri" pitchFamily="34" charset="0"/>
                <a:cs typeface="Calibri" pitchFamily="34" charset="0"/>
              </a:rPr>
              <a:t>ученик 11 </a:t>
            </a:r>
            <a:r>
              <a:rPr lang="ru-RU" sz="1800" dirty="0">
                <a:ln w="18415" cmpd="sng">
                  <a:solidFill>
                    <a:srgbClr val="FFFFFF"/>
                  </a:solidFill>
                  <a:prstDash val="solid"/>
                </a:ln>
                <a:solidFill>
                  <a:srgbClr val="FFFFFF"/>
                </a:solidFill>
                <a:latin typeface="Calibri" pitchFamily="34" charset="0"/>
                <a:cs typeface="Calibri" pitchFamily="34" charset="0"/>
              </a:rPr>
              <a:t>А класса МБОУ «СОШ №1</a:t>
            </a:r>
          </a:p>
          <a:p>
            <a:pPr lvl="0" algn="r"/>
            <a:r>
              <a:rPr lang="ru-RU" sz="1800" dirty="0">
                <a:ln w="18415" cmpd="sng">
                  <a:solidFill>
                    <a:srgbClr val="FFFFFF"/>
                  </a:solidFill>
                  <a:prstDash val="solid"/>
                </a:ln>
                <a:solidFill>
                  <a:srgbClr val="FFFFFF"/>
                </a:solidFill>
                <a:latin typeface="Calibri" pitchFamily="34" charset="0"/>
                <a:cs typeface="Calibri" pitchFamily="34" charset="0"/>
              </a:rPr>
              <a:t>им. Героя Советского Союза П.И. Чиркина</a:t>
            </a:r>
          </a:p>
          <a:p>
            <a:pPr lvl="0" algn="r"/>
            <a:r>
              <a:rPr lang="ru-RU" sz="1800" dirty="0">
                <a:ln w="18415" cmpd="sng">
                  <a:solidFill>
                    <a:srgbClr val="FFFFFF"/>
                  </a:solidFill>
                  <a:prstDash val="solid"/>
                </a:ln>
                <a:solidFill>
                  <a:srgbClr val="FFFFFF"/>
                </a:solidFill>
                <a:latin typeface="Calibri" pitchFamily="34" charset="0"/>
                <a:cs typeface="Calibri" pitchFamily="34" charset="0"/>
              </a:rPr>
              <a:t>                                                                            г. Калининска Саратовской области»</a:t>
            </a:r>
          </a:p>
          <a:p>
            <a:pPr algn="r"/>
            <a:r>
              <a:rPr lang="ru-RU" sz="1800" dirty="0" err="1" smtClean="0">
                <a:ln w="18415" cmpd="sng">
                  <a:solidFill>
                    <a:srgbClr val="FFFFFF"/>
                  </a:solidFill>
                  <a:prstDash val="solid"/>
                </a:ln>
                <a:solidFill>
                  <a:srgbClr val="FFFFFF"/>
                </a:solidFill>
                <a:latin typeface="Calibri" pitchFamily="34" charset="0"/>
                <a:cs typeface="Calibri" pitchFamily="34" charset="0"/>
              </a:rPr>
              <a:t>Хабибулин</a:t>
            </a:r>
            <a:r>
              <a:rPr lang="ru-RU" sz="1800" dirty="0" smtClean="0">
                <a:ln w="18415" cmpd="sng">
                  <a:solidFill>
                    <a:srgbClr val="FFFFFF"/>
                  </a:solidFill>
                  <a:prstDash val="solid"/>
                </a:ln>
                <a:solidFill>
                  <a:srgbClr val="FFFFFF"/>
                </a:solidFill>
                <a:latin typeface="Calibri" pitchFamily="34" charset="0"/>
                <a:cs typeface="Calibri" pitchFamily="34" charset="0"/>
              </a:rPr>
              <a:t> Валерий, </a:t>
            </a:r>
            <a:endParaRPr lang="ru-RU" sz="1800" dirty="0">
              <a:ln w="18415" cmpd="sng">
                <a:solidFill>
                  <a:srgbClr val="FFFFFF"/>
                </a:solidFill>
                <a:prstDash val="solid"/>
              </a:ln>
              <a:solidFill>
                <a:srgbClr val="FFFFFF"/>
              </a:solidFill>
              <a:latin typeface="Calibri" pitchFamily="34" charset="0"/>
              <a:cs typeface="Calibri" pitchFamily="34" charset="0"/>
            </a:endParaRPr>
          </a:p>
          <a:p>
            <a:pPr algn="r"/>
            <a:r>
              <a:rPr lang="ru-RU" sz="1800" dirty="0">
                <a:ln w="18415" cmpd="sng">
                  <a:solidFill>
                    <a:srgbClr val="FFFFFF"/>
                  </a:solidFill>
                  <a:prstDash val="solid"/>
                </a:ln>
                <a:solidFill>
                  <a:srgbClr val="FFFFFF"/>
                </a:solidFill>
                <a:latin typeface="Calibri" pitchFamily="34" charset="0"/>
                <a:cs typeface="Calibri" pitchFamily="34" charset="0"/>
              </a:rPr>
              <a:t>Руководитель:</a:t>
            </a:r>
          </a:p>
          <a:p>
            <a:pPr algn="r"/>
            <a:r>
              <a:rPr lang="ru-RU" sz="1800" dirty="0">
                <a:ln w="18415" cmpd="sng">
                  <a:solidFill>
                    <a:srgbClr val="FFFFFF"/>
                  </a:solidFill>
                  <a:prstDash val="solid"/>
                </a:ln>
                <a:solidFill>
                  <a:srgbClr val="FFFFFF"/>
                </a:solidFill>
                <a:latin typeface="Calibri" pitchFamily="34" charset="0"/>
                <a:cs typeface="Calibri" pitchFamily="34" charset="0"/>
              </a:rPr>
              <a:t>                                                        </a:t>
            </a:r>
            <a:r>
              <a:rPr lang="ru-RU" sz="1800" dirty="0" err="1">
                <a:ln w="18415" cmpd="sng">
                  <a:solidFill>
                    <a:srgbClr val="FFFFFF"/>
                  </a:solidFill>
                  <a:prstDash val="solid"/>
                </a:ln>
                <a:solidFill>
                  <a:srgbClr val="FFFFFF"/>
                </a:solidFill>
                <a:latin typeface="Calibri" pitchFamily="34" charset="0"/>
                <a:cs typeface="Calibri" pitchFamily="34" charset="0"/>
              </a:rPr>
              <a:t>Коришонкова</a:t>
            </a:r>
            <a:r>
              <a:rPr lang="ru-RU" sz="1800" dirty="0">
                <a:ln w="18415" cmpd="sng">
                  <a:solidFill>
                    <a:srgbClr val="FFFFFF"/>
                  </a:solidFill>
                  <a:prstDash val="solid"/>
                </a:ln>
                <a:solidFill>
                  <a:srgbClr val="FFFFFF"/>
                </a:solidFill>
                <a:latin typeface="Calibri" pitchFamily="34" charset="0"/>
                <a:cs typeface="Calibri" pitchFamily="34" charset="0"/>
              </a:rPr>
              <a:t> Надежда</a:t>
            </a:r>
          </a:p>
          <a:p>
            <a:pPr algn="r"/>
            <a:r>
              <a:rPr lang="ru-RU" sz="1800" dirty="0">
                <a:ln w="18415" cmpd="sng">
                  <a:solidFill>
                    <a:srgbClr val="FFFFFF"/>
                  </a:solidFill>
                  <a:prstDash val="solid"/>
                </a:ln>
                <a:solidFill>
                  <a:srgbClr val="FFFFFF"/>
                </a:solidFill>
                <a:latin typeface="Calibri" pitchFamily="34" charset="0"/>
                <a:cs typeface="Calibri" pitchFamily="34" charset="0"/>
              </a:rPr>
              <a:t>                                                        Александровна,</a:t>
            </a:r>
          </a:p>
          <a:p>
            <a:pPr algn="r"/>
            <a:r>
              <a:rPr lang="ru-RU" sz="1800" dirty="0">
                <a:ln w="18415" cmpd="sng">
                  <a:solidFill>
                    <a:srgbClr val="FFFFFF"/>
                  </a:solidFill>
                  <a:prstDash val="solid"/>
                </a:ln>
                <a:solidFill>
                  <a:srgbClr val="FFFFFF"/>
                </a:solidFill>
                <a:latin typeface="Calibri" pitchFamily="34" charset="0"/>
                <a:cs typeface="Calibri" pitchFamily="34" charset="0"/>
              </a:rPr>
              <a:t>                                                   учитель физики</a:t>
            </a:r>
          </a:p>
          <a:p>
            <a:endParaRPr lang="ru-RU" sz="2400" dirty="0" smtClean="0"/>
          </a:p>
        </p:txBody>
      </p:sp>
    </p:spTree>
    <p:extLst>
      <p:ext uri="{BB962C8B-B14F-4D97-AF65-F5344CB8AC3E}">
        <p14:creationId xmlns="" xmlns:p14="http://schemas.microsoft.com/office/powerpoint/2010/main" val="2599661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870052"/>
            <a:ext cx="9126518" cy="5256111"/>
          </a:xfrm>
        </p:spPr>
      </p:pic>
    </p:spTree>
    <p:extLst>
      <p:ext uri="{BB962C8B-B14F-4D97-AF65-F5344CB8AC3E}">
        <p14:creationId xmlns="" xmlns:p14="http://schemas.microsoft.com/office/powerpoint/2010/main" val="4146045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457200" y="404664"/>
            <a:ext cx="8229600" cy="5721499"/>
          </a:xfrm>
        </p:spPr>
        <p:txBody>
          <a:bodyPr/>
          <a:lstStyle/>
          <a:p>
            <a:pPr algn="ctr"/>
            <a:endParaRPr lang="ru-RU" dirty="0" smtClean="0"/>
          </a:p>
          <a:p>
            <a:pPr algn="ctr"/>
            <a:endParaRPr lang="ru-RU" dirty="0" smtClean="0"/>
          </a:p>
          <a:p>
            <a:pPr algn="ctr"/>
            <a:endParaRPr lang="ru-RU" dirty="0"/>
          </a:p>
          <a:p>
            <a:pPr marL="0" indent="0" algn="ctr">
              <a:buNone/>
            </a:pPr>
            <a:r>
              <a:rPr lang="ru-RU" sz="4000" dirty="0" smtClean="0">
                <a:latin typeface="Comic Sans MS" panose="030F0702030302020204" pitchFamily="66" charset="0"/>
              </a:rPr>
              <a:t>Часть 2</a:t>
            </a:r>
          </a:p>
          <a:p>
            <a:pPr marL="0" indent="0" algn="ctr">
              <a:buNone/>
            </a:pPr>
            <a:endParaRPr lang="ru-RU" dirty="0" smtClean="0">
              <a:latin typeface="Comic Sans MS" panose="030F0702030302020204" pitchFamily="66" charset="0"/>
            </a:endParaRPr>
          </a:p>
          <a:p>
            <a:pPr marL="0" indent="0" algn="ctr">
              <a:buNone/>
            </a:pPr>
            <a:r>
              <a:rPr lang="ru-RU" sz="4400" dirty="0" smtClean="0">
                <a:latin typeface="Comic Sans MS" panose="030F0702030302020204" pitchFamily="66" charset="0"/>
              </a:rPr>
              <a:t>Параллельные вселенные</a:t>
            </a:r>
            <a:endParaRPr lang="ru-RU" sz="4400" dirty="0">
              <a:latin typeface="Comic Sans MS" panose="030F0702030302020204" pitchFamily="66" charset="0"/>
            </a:endParaRPr>
          </a:p>
        </p:txBody>
      </p:sp>
    </p:spTree>
    <p:extLst>
      <p:ext uri="{BB962C8B-B14F-4D97-AF65-F5344CB8AC3E}">
        <p14:creationId xmlns="" xmlns:p14="http://schemas.microsoft.com/office/powerpoint/2010/main" val="403898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620688"/>
            <a:ext cx="8928992" cy="5328592"/>
          </a:xfrm>
        </p:spPr>
        <p:txBody>
          <a:bodyPr>
            <a:normAutofit lnSpcReduction="10000"/>
          </a:bodyPr>
          <a:lstStyle/>
          <a:p>
            <a:pPr marL="0" indent="0">
              <a:buNone/>
            </a:pPr>
            <a:r>
              <a:rPr lang="ru-RU" dirty="0" smtClean="0"/>
              <a:t>Я не просто так начала говорить о том, что человек многое не знает, о темной материи и черных дырах. </a:t>
            </a:r>
          </a:p>
          <a:p>
            <a:pPr marL="0" indent="0">
              <a:buNone/>
            </a:pPr>
            <a:r>
              <a:rPr lang="ru-RU" dirty="0" smtClean="0"/>
              <a:t>Космос – это еще совсем не изученное пространство. Если человек на Земле изучил всего 5% океана, то космос он еще не изучил вовсе. </a:t>
            </a:r>
          </a:p>
          <a:p>
            <a:pPr marL="0" indent="0">
              <a:buNone/>
            </a:pPr>
            <a:r>
              <a:rPr lang="ru-RU" dirty="0" smtClean="0"/>
              <a:t>В этой части своей работы я хочу предоставить теорию о том, чем на самом деле по моему мнению является темная материя и черные дыры.</a:t>
            </a:r>
            <a:endParaRPr lang="ru-RU" dirty="0"/>
          </a:p>
        </p:txBody>
      </p:sp>
    </p:spTree>
    <p:extLst>
      <p:ext uri="{BB962C8B-B14F-4D97-AF65-F5344CB8AC3E}">
        <p14:creationId xmlns="" xmlns:p14="http://schemas.microsoft.com/office/powerpoint/2010/main" val="345580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908720"/>
            <a:ext cx="9144000" cy="5145435"/>
          </a:xfrm>
        </p:spPr>
      </p:pic>
    </p:spTree>
    <p:extLst>
      <p:ext uri="{BB962C8B-B14F-4D97-AF65-F5344CB8AC3E}">
        <p14:creationId xmlns="" xmlns:p14="http://schemas.microsoft.com/office/powerpoint/2010/main" val="1143992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omic Sans MS" panose="030F0702030302020204" pitchFamily="66" charset="0"/>
              </a:rPr>
              <a:t>О черной дыре</a:t>
            </a:r>
            <a:endParaRPr lang="ru-RU" dirty="0">
              <a:latin typeface="Comic Sans MS" panose="030F0702030302020204" pitchFamily="66" charset="0"/>
            </a:endParaRPr>
          </a:p>
        </p:txBody>
      </p:sp>
      <p:sp>
        <p:nvSpPr>
          <p:cNvPr id="3" name="Объект 2"/>
          <p:cNvSpPr>
            <a:spLocks noGrp="1"/>
          </p:cNvSpPr>
          <p:nvPr>
            <p:ph idx="1"/>
          </p:nvPr>
        </p:nvSpPr>
        <p:spPr/>
        <p:txBody>
          <a:bodyPr/>
          <a:lstStyle/>
          <a:p>
            <a:pPr marL="0" indent="0">
              <a:buNone/>
            </a:pPr>
            <a:r>
              <a:rPr lang="ru-RU" dirty="0" smtClean="0"/>
              <a:t>По сути, это огромный пылесос, невероятной мощности. Сила притяжения черной дыры настолько велика, что даже объекты, движущиеся со скоростью света, не в силах избежать ее воздействия. </a:t>
            </a:r>
          </a:p>
          <a:p>
            <a:pPr marL="0" indent="0">
              <a:buNone/>
            </a:pPr>
            <a:r>
              <a:rPr lang="ru-RU" dirty="0" smtClean="0"/>
              <a:t>Ученые выяснили, что при попадании в черную дыру выбраться оттуда невозможно.</a:t>
            </a:r>
            <a:endParaRPr lang="ru-RU" dirty="0"/>
          </a:p>
        </p:txBody>
      </p:sp>
    </p:spTree>
    <p:extLst>
      <p:ext uri="{BB962C8B-B14F-4D97-AF65-F5344CB8AC3E}">
        <p14:creationId xmlns="" xmlns:p14="http://schemas.microsoft.com/office/powerpoint/2010/main" val="130189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omic Sans MS" panose="030F0702030302020204" pitchFamily="66" charset="0"/>
              </a:rPr>
              <a:t>О темной материи</a:t>
            </a:r>
            <a:endParaRPr lang="ru-RU" dirty="0">
              <a:latin typeface="Comic Sans MS" panose="030F0702030302020204" pitchFamily="66" charset="0"/>
            </a:endParaRPr>
          </a:p>
        </p:txBody>
      </p:sp>
      <p:sp>
        <p:nvSpPr>
          <p:cNvPr id="3" name="Объект 2"/>
          <p:cNvSpPr>
            <a:spLocks noGrp="1"/>
          </p:cNvSpPr>
          <p:nvPr>
            <p:ph idx="1"/>
          </p:nvPr>
        </p:nvSpPr>
        <p:spPr>
          <a:xfrm>
            <a:off x="467544" y="1412776"/>
            <a:ext cx="8229600" cy="5141168"/>
          </a:xfrm>
        </p:spPr>
        <p:txBody>
          <a:bodyPr>
            <a:normAutofit lnSpcReduction="10000"/>
          </a:bodyPr>
          <a:lstStyle/>
          <a:p>
            <a:pPr marL="0" indent="0">
              <a:buNone/>
            </a:pPr>
            <a:r>
              <a:rPr lang="ru-RU" dirty="0" smtClean="0"/>
              <a:t>Мне известно, что это гипотетическая форма материи, которая не может наблюдаться напрямую. </a:t>
            </a:r>
          </a:p>
          <a:p>
            <a:pPr marL="0" indent="0">
              <a:buNone/>
            </a:pPr>
            <a:r>
              <a:rPr lang="ru-RU" dirty="0" smtClean="0"/>
              <a:t>Недавно, я изучала один объект в Млечном пути, и в поиске информации о нем я нашла гипотезу и том, что изучение того самого объекта может быть напрямую связано с пониманием и нахождением темной материи.</a:t>
            </a:r>
          </a:p>
          <a:p>
            <a:pPr marL="0" indent="0">
              <a:buNone/>
            </a:pPr>
            <a:r>
              <a:rPr lang="ru-RU" dirty="0" smtClean="0"/>
              <a:t>Ученые полагают, что облако темной материи находится близ центра нашей галактики.</a:t>
            </a:r>
            <a:endParaRPr lang="ru-RU" dirty="0"/>
          </a:p>
        </p:txBody>
      </p:sp>
    </p:spTree>
    <p:extLst>
      <p:ext uri="{BB962C8B-B14F-4D97-AF65-F5344CB8AC3E}">
        <p14:creationId xmlns="" xmlns:p14="http://schemas.microsoft.com/office/powerpoint/2010/main" val="198507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omic Sans MS" panose="030F0702030302020204" pitchFamily="66" charset="0"/>
              </a:rPr>
              <a:t>Теория о портале</a:t>
            </a:r>
            <a:endParaRPr lang="ru-RU" dirty="0">
              <a:latin typeface="Comic Sans MS" panose="030F0702030302020204" pitchFamily="66" charset="0"/>
            </a:endParaRPr>
          </a:p>
        </p:txBody>
      </p:sp>
      <p:sp>
        <p:nvSpPr>
          <p:cNvPr id="3" name="Объект 2"/>
          <p:cNvSpPr>
            <a:spLocks noGrp="1"/>
          </p:cNvSpPr>
          <p:nvPr>
            <p:ph idx="1"/>
          </p:nvPr>
        </p:nvSpPr>
        <p:spPr>
          <a:xfrm>
            <a:off x="179512" y="1268760"/>
            <a:ext cx="8784976" cy="5472608"/>
          </a:xfrm>
        </p:spPr>
        <p:txBody>
          <a:bodyPr>
            <a:normAutofit fontScale="92500" lnSpcReduction="20000"/>
          </a:bodyPr>
          <a:lstStyle/>
          <a:p>
            <a:pPr marL="0" indent="0">
              <a:buNone/>
            </a:pPr>
            <a:r>
              <a:rPr lang="ru-RU" dirty="0" smtClean="0"/>
              <a:t>Черные дыры поглощают навсегда. А темная материя – это невидимое вещество.</a:t>
            </a:r>
          </a:p>
          <a:p>
            <a:pPr marL="0" indent="0">
              <a:buNone/>
            </a:pPr>
            <a:r>
              <a:rPr lang="ru-RU" dirty="0" smtClean="0"/>
              <a:t>Суть моей теории заключается в том, что сама черная дыра – это портал в другие миры, вселенные, а темная материя – это ключ к использованию портала.</a:t>
            </a:r>
          </a:p>
          <a:p>
            <a:pPr marL="0" indent="0">
              <a:buNone/>
            </a:pPr>
            <a:r>
              <a:rPr lang="ru-RU" dirty="0" smtClean="0"/>
              <a:t>Я считаю, что когда человечество найдет и изучит темную материю, оно поймет, что это вещество в черной дыре способно проделать проход в иной мир. Полагаю, что на дне черной дыры должна быть лазейка, при попадании к которую темной материи, она прорвется на какое-то время, то есть портал откроется.</a:t>
            </a:r>
            <a:endParaRPr lang="ru-RU" dirty="0"/>
          </a:p>
        </p:txBody>
      </p:sp>
    </p:spTree>
    <p:extLst>
      <p:ext uri="{BB962C8B-B14F-4D97-AF65-F5344CB8AC3E}">
        <p14:creationId xmlns="" xmlns:p14="http://schemas.microsoft.com/office/powerpoint/2010/main" val="1274209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omic Sans MS" panose="030F0702030302020204" pitchFamily="66" charset="0"/>
              </a:rPr>
              <a:t>Получится нечто похожее</a:t>
            </a:r>
            <a:endParaRPr lang="ru-RU" dirty="0">
              <a:latin typeface="Comic Sans MS" panose="030F0702030302020204" pitchFamily="66" charset="0"/>
            </a:endParaRPr>
          </a:p>
        </p:txBody>
      </p:sp>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59632" y="1578728"/>
            <a:ext cx="6552728" cy="4619673"/>
          </a:xfrm>
        </p:spPr>
      </p:pic>
    </p:spTree>
    <p:extLst>
      <p:ext uri="{BB962C8B-B14F-4D97-AF65-F5344CB8AC3E}">
        <p14:creationId xmlns="" xmlns:p14="http://schemas.microsoft.com/office/powerpoint/2010/main" val="694015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omic Sans MS" panose="030F0702030302020204" pitchFamily="66" charset="0"/>
              </a:rPr>
              <a:t>Какие миры существуют?</a:t>
            </a:r>
            <a:endParaRPr lang="ru-RU" dirty="0">
              <a:latin typeface="Comic Sans MS" panose="030F0702030302020204" pitchFamily="66" charset="0"/>
            </a:endParaRPr>
          </a:p>
        </p:txBody>
      </p:sp>
      <p:sp>
        <p:nvSpPr>
          <p:cNvPr id="3" name="Объект 2"/>
          <p:cNvSpPr>
            <a:spLocks noGrp="1"/>
          </p:cNvSpPr>
          <p:nvPr>
            <p:ph idx="1"/>
          </p:nvPr>
        </p:nvSpPr>
        <p:spPr/>
        <p:txBody>
          <a:bodyPr/>
          <a:lstStyle/>
          <a:p>
            <a:pPr marL="0" indent="0">
              <a:buNone/>
            </a:pPr>
            <a:r>
              <a:rPr lang="ru-RU" dirty="0" smtClean="0"/>
              <a:t>Думаю, что существует бесконечное количество миров, и каждом мире есть наша вариация. Здесь вы среднестатистический человек, работающий на заводе, одетый в синий свитер. </a:t>
            </a:r>
            <a:r>
              <a:rPr lang="ru-RU" dirty="0"/>
              <a:t>В</a:t>
            </a:r>
            <a:r>
              <a:rPr lang="ru-RU" dirty="0" smtClean="0"/>
              <a:t> параллельной вселенной вы тот же человек, но уже вы работаете в крупной фирме, и одеты вы в костюм. Еще в другой вселенной вы вообще можете быть клоуном или зеброй-мутантом.</a:t>
            </a:r>
            <a:endParaRPr lang="ru-RU" dirty="0"/>
          </a:p>
        </p:txBody>
      </p:sp>
    </p:spTree>
    <p:extLst>
      <p:ext uri="{BB962C8B-B14F-4D97-AF65-F5344CB8AC3E}">
        <p14:creationId xmlns="" xmlns:p14="http://schemas.microsoft.com/office/powerpoint/2010/main" val="161170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buNone/>
            </a:pPr>
            <a:r>
              <a:rPr lang="ru-RU" dirty="0" smtClean="0"/>
              <a:t>Какой-то мир целый и процветающий, а какой-то уже покоится в руинах. Все зависит от альтернативы, от нашего выбора. Например в обоих мирах вы купили билет на концерт. В этом мире вы пошли на концерт и вас по пути ограбили, а другом мире вы не пошли на пьесу, а вместо этого сидите и пьете дома горячий чай.</a:t>
            </a:r>
            <a:endParaRPr lang="ru-RU" dirty="0"/>
          </a:p>
        </p:txBody>
      </p:sp>
    </p:spTree>
    <p:extLst>
      <p:ext uri="{BB962C8B-B14F-4D97-AF65-F5344CB8AC3E}">
        <p14:creationId xmlns="" xmlns:p14="http://schemas.microsoft.com/office/powerpoint/2010/main" val="461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Comic Sans MS" panose="030F0702030302020204" pitchFamily="66" charset="0"/>
                <a:cs typeface="Leelawadee" panose="020B0502040204020203" pitchFamily="34" charset="-34"/>
              </a:rPr>
              <a:t>Введение</a:t>
            </a:r>
            <a:r>
              <a:rPr lang="ru-RU" dirty="0" smtClean="0"/>
              <a:t> </a:t>
            </a:r>
            <a:endParaRPr lang="ru-RU" dirty="0"/>
          </a:p>
        </p:txBody>
      </p:sp>
      <p:sp>
        <p:nvSpPr>
          <p:cNvPr id="3" name="Объект 2"/>
          <p:cNvSpPr>
            <a:spLocks noGrp="1"/>
          </p:cNvSpPr>
          <p:nvPr>
            <p:ph idx="1"/>
          </p:nvPr>
        </p:nvSpPr>
        <p:spPr/>
        <p:txBody>
          <a:bodyPr/>
          <a:lstStyle/>
          <a:p>
            <a:pPr marL="0" indent="0">
              <a:buNone/>
            </a:pPr>
            <a:r>
              <a:rPr lang="ru-RU" dirty="0" smtClean="0"/>
              <a:t>Познание истины – не просто слова. В них скрыт глубокий смысл. Человечество многого не знает. Надеюсь, мои теории и мысли откроют вам глаза на тот мир, который может здесь и сейчас существовать.</a:t>
            </a:r>
          </a:p>
          <a:p>
            <a:pPr marL="0" indent="0">
              <a:buNone/>
            </a:pPr>
            <a:r>
              <a:rPr lang="ru-RU" dirty="0" smtClean="0"/>
              <a:t>Основная цель:</a:t>
            </a:r>
          </a:p>
          <a:p>
            <a:pPr marL="0" indent="0">
              <a:buNone/>
            </a:pPr>
            <a:r>
              <a:rPr lang="ru-RU" dirty="0" smtClean="0"/>
              <a:t>Размышление и предположение о фактах нашей вселенной</a:t>
            </a:r>
            <a:endParaRPr lang="ru-RU" dirty="0"/>
          </a:p>
        </p:txBody>
      </p:sp>
    </p:spTree>
    <p:extLst>
      <p:ext uri="{BB962C8B-B14F-4D97-AF65-F5344CB8AC3E}">
        <p14:creationId xmlns="" xmlns:p14="http://schemas.microsoft.com/office/powerpoint/2010/main" val="2108576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116632"/>
            <a:ext cx="9144000" cy="6625829"/>
          </a:xfrm>
        </p:spPr>
      </p:pic>
    </p:spTree>
    <p:extLst>
      <p:ext uri="{BB962C8B-B14F-4D97-AF65-F5344CB8AC3E}">
        <p14:creationId xmlns="" xmlns:p14="http://schemas.microsoft.com/office/powerpoint/2010/main" val="550115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1143000"/>
          </a:xfrm>
        </p:spPr>
        <p:txBody>
          <a:bodyPr>
            <a:normAutofit fontScale="90000"/>
          </a:bodyPr>
          <a:lstStyle/>
          <a:p>
            <a:r>
              <a:rPr lang="ru-RU" dirty="0" smtClean="0">
                <a:latin typeface="Comic Sans MS" panose="030F0702030302020204" pitchFamily="66" charset="0"/>
              </a:rPr>
              <a:t>Теория о времени и пространстве</a:t>
            </a:r>
            <a:endParaRPr lang="ru-RU" dirty="0">
              <a:latin typeface="Comic Sans MS" panose="030F0702030302020204" pitchFamily="66" charset="0"/>
            </a:endParaRPr>
          </a:p>
        </p:txBody>
      </p:sp>
      <p:sp>
        <p:nvSpPr>
          <p:cNvPr id="3" name="Объект 2"/>
          <p:cNvSpPr>
            <a:spLocks noGrp="1"/>
          </p:cNvSpPr>
          <p:nvPr>
            <p:ph idx="1"/>
          </p:nvPr>
        </p:nvSpPr>
        <p:spPr/>
        <p:txBody>
          <a:bodyPr>
            <a:normAutofit fontScale="92500"/>
          </a:bodyPr>
          <a:lstStyle/>
          <a:p>
            <a:pPr marL="0" indent="0">
              <a:buNone/>
            </a:pPr>
            <a:r>
              <a:rPr lang="ru-RU" dirty="0" smtClean="0"/>
              <a:t>Что такое время? Никто не может дать ответ на этот вопрос. оно то бежит сломя голову, то течет медленно, словно и вовсе стоит на месте.</a:t>
            </a:r>
          </a:p>
          <a:p>
            <a:pPr marL="0" indent="0">
              <a:buNone/>
            </a:pPr>
            <a:r>
              <a:rPr lang="ru-RU" dirty="0" smtClean="0"/>
              <a:t>На самом деле в нашем мире понятия о времени нет. Наше развитие еще не доросло до этого уровня понимания. Мы просто существуем. Время было придумано людьми, чтобы было проще жить. Человечество не понимает, какую силу на самом деле имеет это понятие.</a:t>
            </a:r>
            <a:endParaRPr lang="ru-RU" dirty="0"/>
          </a:p>
        </p:txBody>
      </p:sp>
    </p:spTree>
    <p:extLst>
      <p:ext uri="{BB962C8B-B14F-4D97-AF65-F5344CB8AC3E}">
        <p14:creationId xmlns="" xmlns:p14="http://schemas.microsoft.com/office/powerpoint/2010/main" val="3867108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23528" y="1340768"/>
            <a:ext cx="8473624" cy="4769921"/>
          </a:xfrm>
        </p:spPr>
      </p:pic>
    </p:spTree>
    <p:extLst>
      <p:ext uri="{BB962C8B-B14F-4D97-AF65-F5344CB8AC3E}">
        <p14:creationId xmlns="" xmlns:p14="http://schemas.microsoft.com/office/powerpoint/2010/main" val="1804234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smtClean="0"/>
              <a:t>Время можно сравнить с нитью, на которой отмечены даты. В нашей реальности эта нить еще скрыта, для нашей же безопасности. Человек – коварное существо, которое не умеет пользоваться благами. Все, что ни дай, он разрушит или приспособит под себя любимого. </a:t>
            </a:r>
          </a:p>
          <a:p>
            <a:pPr marL="0" indent="0">
              <a:buNone/>
            </a:pPr>
            <a:endParaRPr lang="ru-RU" dirty="0"/>
          </a:p>
        </p:txBody>
      </p:sp>
    </p:spTree>
    <p:extLst>
      <p:ext uri="{BB962C8B-B14F-4D97-AF65-F5344CB8AC3E}">
        <p14:creationId xmlns="" xmlns:p14="http://schemas.microsoft.com/office/powerpoint/2010/main" val="1783858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80728"/>
            <a:ext cx="8229600" cy="5145435"/>
          </a:xfrm>
        </p:spPr>
        <p:txBody>
          <a:bodyPr/>
          <a:lstStyle/>
          <a:p>
            <a:pPr marL="0" indent="0">
              <a:buNone/>
            </a:pPr>
            <a:r>
              <a:rPr lang="ru-RU" dirty="0" smtClean="0"/>
              <a:t>Как я уже сказала, время нам недоступно. Мы думаем, что мы с ним живем, но это не так. </a:t>
            </a:r>
          </a:p>
          <a:p>
            <a:pPr marL="0" indent="0">
              <a:buNone/>
            </a:pPr>
            <a:r>
              <a:rPr lang="ru-RU" dirty="0" smtClean="0"/>
              <a:t>Я полагаю, что время это тоже своеобразная материя, которая составляет четвертую грань нашей реальности. На сегодняшний день человек утверждает, что он живет в трехмерном мире. Так вот, время – четвертая мера.</a:t>
            </a:r>
            <a:endParaRPr lang="ru-RU" dirty="0"/>
          </a:p>
        </p:txBody>
      </p:sp>
    </p:spTree>
    <p:extLst>
      <p:ext uri="{BB962C8B-B14F-4D97-AF65-F5344CB8AC3E}">
        <p14:creationId xmlns="" xmlns:p14="http://schemas.microsoft.com/office/powerpoint/2010/main" val="3916808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331640" y="3573016"/>
            <a:ext cx="6662942" cy="3142494"/>
          </a:xfrm>
        </p:spPr>
      </p:pic>
      <p:sp>
        <p:nvSpPr>
          <p:cNvPr id="5" name="TextBox 4"/>
          <p:cNvSpPr txBox="1"/>
          <p:nvPr/>
        </p:nvSpPr>
        <p:spPr>
          <a:xfrm>
            <a:off x="323528" y="404664"/>
            <a:ext cx="8280920" cy="1569660"/>
          </a:xfrm>
          <a:prstGeom prst="rect">
            <a:avLst/>
          </a:prstGeom>
          <a:noFill/>
        </p:spPr>
        <p:txBody>
          <a:bodyPr wrap="square" rtlCol="0">
            <a:spAutoFit/>
          </a:bodyPr>
          <a:lstStyle/>
          <a:p>
            <a:pPr algn="ctr"/>
            <a:r>
              <a:rPr lang="ru-RU" sz="3200" dirty="0" smtClean="0"/>
              <a:t>Видите эту книгу? Это время. От корки до корки бесконечность. Страницы – определенные даты.</a:t>
            </a:r>
            <a:endParaRPr lang="ru-RU" sz="3200" dirty="0"/>
          </a:p>
        </p:txBody>
      </p:sp>
    </p:spTree>
    <p:extLst>
      <p:ext uri="{BB962C8B-B14F-4D97-AF65-F5344CB8AC3E}">
        <p14:creationId xmlns="" xmlns:p14="http://schemas.microsoft.com/office/powerpoint/2010/main" val="1892121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274638"/>
            <a:ext cx="9001000" cy="1143000"/>
          </a:xfrm>
        </p:spPr>
        <p:txBody>
          <a:bodyPr>
            <a:normAutofit fontScale="90000"/>
          </a:bodyPr>
          <a:lstStyle/>
          <a:p>
            <a:r>
              <a:rPr lang="ru-RU" dirty="0" smtClean="0">
                <a:latin typeface="Comic Sans MS" panose="030F0702030302020204" pitchFamily="66" charset="0"/>
              </a:rPr>
              <a:t>Как время и пространство связаны?</a:t>
            </a:r>
            <a:endParaRPr lang="ru-RU" dirty="0">
              <a:latin typeface="Comic Sans MS" panose="030F0702030302020204" pitchFamily="66" charset="0"/>
            </a:endParaRPr>
          </a:p>
        </p:txBody>
      </p:sp>
      <p:sp>
        <p:nvSpPr>
          <p:cNvPr id="3" name="Объект 2"/>
          <p:cNvSpPr>
            <a:spLocks noGrp="1"/>
          </p:cNvSpPr>
          <p:nvPr>
            <p:ph idx="1"/>
          </p:nvPr>
        </p:nvSpPr>
        <p:spPr/>
        <p:txBody>
          <a:bodyPr/>
          <a:lstStyle/>
          <a:p>
            <a:pPr marL="0" indent="0">
              <a:buNone/>
            </a:pPr>
            <a:r>
              <a:rPr lang="ru-RU" dirty="0" smtClean="0"/>
              <a:t>Вспомните, сколько нужно лететь до Луны, а до Юпитера, а за границу солнечной системы? Это огромное количество времени!</a:t>
            </a:r>
          </a:p>
          <a:p>
            <a:pPr marL="0" indent="0">
              <a:buNone/>
            </a:pPr>
            <a:r>
              <a:rPr lang="ru-RU" dirty="0" smtClean="0"/>
              <a:t>А теперь представьте ту самую развернутую книгу. Вы на странице под названием Земля. Вам нужно оказаться на странице какой-нибудь звезды. Захлопните книгу и откройте нужную страницу. Вы уже здесь.</a:t>
            </a:r>
            <a:endParaRPr lang="ru-RU" dirty="0"/>
          </a:p>
        </p:txBody>
      </p:sp>
    </p:spTree>
    <p:extLst>
      <p:ext uri="{BB962C8B-B14F-4D97-AF65-F5344CB8AC3E}">
        <p14:creationId xmlns="" xmlns:p14="http://schemas.microsoft.com/office/powerpoint/2010/main" val="2249536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это работает?</a:t>
            </a:r>
            <a:endParaRPr lang="ru-RU" dirty="0"/>
          </a:p>
        </p:txBody>
      </p:sp>
      <p:sp>
        <p:nvSpPr>
          <p:cNvPr id="3" name="Объект 2"/>
          <p:cNvSpPr>
            <a:spLocks noGrp="1"/>
          </p:cNvSpPr>
          <p:nvPr>
            <p:ph idx="1"/>
          </p:nvPr>
        </p:nvSpPr>
        <p:spPr>
          <a:xfrm>
            <a:off x="457200" y="2276872"/>
            <a:ext cx="8229600" cy="3849291"/>
          </a:xfrm>
        </p:spPr>
        <p:txBody>
          <a:bodyPr/>
          <a:lstStyle/>
          <a:p>
            <a:pPr marL="0" indent="0">
              <a:buNone/>
            </a:pPr>
            <a:r>
              <a:rPr lang="ru-RU" dirty="0" smtClean="0"/>
              <a:t>Искажение пространства и времени создает тоннель, через который вы мгновенно сможете оказать в том или ином месте вашей вселенной или вашей реальности.</a:t>
            </a:r>
            <a:endParaRPr lang="ru-RU" dirty="0"/>
          </a:p>
        </p:txBody>
      </p:sp>
    </p:spTree>
    <p:extLst>
      <p:ext uri="{BB962C8B-B14F-4D97-AF65-F5344CB8AC3E}">
        <p14:creationId xmlns="" xmlns:p14="http://schemas.microsoft.com/office/powerpoint/2010/main" val="4263884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 y="1124744"/>
            <a:ext cx="9174983" cy="4968552"/>
          </a:xfrm>
        </p:spPr>
      </p:pic>
    </p:spTree>
    <p:extLst>
      <p:ext uri="{BB962C8B-B14F-4D97-AF65-F5344CB8AC3E}">
        <p14:creationId xmlns="" xmlns:p14="http://schemas.microsoft.com/office/powerpoint/2010/main" val="75663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457200" y="404664"/>
            <a:ext cx="8229600" cy="5721499"/>
          </a:xfrm>
        </p:spPr>
        <p:txBody>
          <a:bodyPr/>
          <a:lstStyle/>
          <a:p>
            <a:pPr algn="ctr"/>
            <a:endParaRPr lang="ru-RU" dirty="0" smtClean="0"/>
          </a:p>
          <a:p>
            <a:pPr algn="ctr"/>
            <a:endParaRPr lang="ru-RU" dirty="0" smtClean="0"/>
          </a:p>
          <a:p>
            <a:pPr algn="ctr"/>
            <a:endParaRPr lang="ru-RU" dirty="0"/>
          </a:p>
          <a:p>
            <a:pPr marL="0" indent="0" algn="ctr">
              <a:buNone/>
            </a:pPr>
            <a:r>
              <a:rPr lang="ru-RU" sz="4000" dirty="0" smtClean="0">
                <a:latin typeface="Comic Sans MS" panose="030F0702030302020204" pitchFamily="66" charset="0"/>
              </a:rPr>
              <a:t>Часть 3</a:t>
            </a:r>
          </a:p>
          <a:p>
            <a:pPr marL="0" indent="0" algn="ctr">
              <a:buNone/>
            </a:pPr>
            <a:endParaRPr lang="ru-RU" dirty="0" smtClean="0">
              <a:latin typeface="Comic Sans MS" panose="030F0702030302020204" pitchFamily="66" charset="0"/>
            </a:endParaRPr>
          </a:p>
          <a:p>
            <a:pPr marL="0" indent="0" algn="ctr">
              <a:buNone/>
            </a:pPr>
            <a:r>
              <a:rPr lang="ru-RU" sz="4400" dirty="0" smtClean="0">
                <a:latin typeface="Comic Sans MS" panose="030F0702030302020204" pitchFamily="66" charset="0"/>
              </a:rPr>
              <a:t>Кто такие пришельцы?</a:t>
            </a:r>
            <a:endParaRPr lang="ru-RU" sz="4400" dirty="0">
              <a:latin typeface="Comic Sans MS" panose="030F0702030302020204" pitchFamily="66" charset="0"/>
            </a:endParaRPr>
          </a:p>
        </p:txBody>
      </p:sp>
    </p:spTree>
    <p:extLst>
      <p:ext uri="{BB962C8B-B14F-4D97-AF65-F5344CB8AC3E}">
        <p14:creationId xmlns="" xmlns:p14="http://schemas.microsoft.com/office/powerpoint/2010/main" val="410911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pPr algn="ctr"/>
            <a:endParaRPr lang="ru-RU" dirty="0" smtClean="0"/>
          </a:p>
          <a:p>
            <a:pPr algn="ctr"/>
            <a:endParaRPr lang="ru-RU" dirty="0" smtClean="0"/>
          </a:p>
          <a:p>
            <a:pPr algn="ctr"/>
            <a:endParaRPr lang="ru-RU" dirty="0"/>
          </a:p>
          <a:p>
            <a:pPr marL="0" indent="0" algn="ctr">
              <a:buNone/>
            </a:pPr>
            <a:r>
              <a:rPr lang="ru-RU" sz="4000" dirty="0" smtClean="0">
                <a:latin typeface="Comic Sans MS" panose="030F0702030302020204" pitchFamily="66" charset="0"/>
              </a:rPr>
              <a:t>Часть 1</a:t>
            </a:r>
          </a:p>
          <a:p>
            <a:pPr marL="0" indent="0" algn="ctr">
              <a:buNone/>
            </a:pPr>
            <a:endParaRPr lang="ru-RU" dirty="0" smtClean="0">
              <a:latin typeface="Comic Sans MS" panose="030F0702030302020204" pitchFamily="66" charset="0"/>
            </a:endParaRPr>
          </a:p>
          <a:p>
            <a:pPr marL="0" indent="0" algn="ctr">
              <a:buNone/>
            </a:pPr>
            <a:r>
              <a:rPr lang="ru-RU" sz="4400" dirty="0" smtClean="0">
                <a:latin typeface="Comic Sans MS" panose="030F0702030302020204" pitchFamily="66" charset="0"/>
              </a:rPr>
              <a:t>Наш мир</a:t>
            </a:r>
            <a:endParaRPr lang="ru-RU" sz="4400" dirty="0">
              <a:latin typeface="Comic Sans MS" panose="030F0702030302020204" pitchFamily="66" charset="0"/>
            </a:endParaRPr>
          </a:p>
        </p:txBody>
      </p:sp>
    </p:spTree>
    <p:extLst>
      <p:ext uri="{BB962C8B-B14F-4D97-AF65-F5344CB8AC3E}">
        <p14:creationId xmlns="" xmlns:p14="http://schemas.microsoft.com/office/powerpoint/2010/main" val="2641322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smtClean="0"/>
              <a:t>Множество людей вам с уверенностью скажут, что пришельцы существуют. </a:t>
            </a:r>
            <a:r>
              <a:rPr lang="ru-RU" dirty="0"/>
              <a:t>К</a:t>
            </a:r>
            <a:r>
              <a:rPr lang="ru-RU" dirty="0" smtClean="0"/>
              <a:t>то-то даже скажет, что лично их видел. А есть и та группа людей, которая считает себя ими. Еще они называют себя детьми неба.</a:t>
            </a:r>
            <a:endParaRPr lang="ru-RU" dirty="0"/>
          </a:p>
        </p:txBody>
      </p:sp>
    </p:spTree>
    <p:extLst>
      <p:ext uri="{BB962C8B-B14F-4D97-AF65-F5344CB8AC3E}">
        <p14:creationId xmlns="" xmlns:p14="http://schemas.microsoft.com/office/powerpoint/2010/main" val="447585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1612776"/>
          </a:xfrm>
        </p:spPr>
        <p:txBody>
          <a:bodyPr>
            <a:normAutofit fontScale="85000" lnSpcReduction="10000"/>
          </a:bodyPr>
          <a:lstStyle/>
          <a:p>
            <a:pPr marL="0" indent="0">
              <a:buNone/>
            </a:pPr>
            <a:r>
              <a:rPr lang="ru-RU" dirty="0" smtClean="0"/>
              <a:t>Человечество как правило утверждает, что пришельцы это зеленые или серые человечки с огромными черными глазами. Они появляются на Земле, чтобы изучить ее и уничтожить нас всех.</a:t>
            </a:r>
            <a:endParaRPr lang="ru-RU"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95536" y="2276872"/>
            <a:ext cx="4286250" cy="3105150"/>
          </a:xfrm>
          <a:prstGeom prst="rect">
            <a:avLst/>
          </a:prstGeom>
        </p:spPr>
      </p:pic>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220072" y="1844824"/>
            <a:ext cx="3187127" cy="4469221"/>
          </a:xfrm>
          <a:prstGeom prst="rect">
            <a:avLst/>
          </a:prstGeom>
        </p:spPr>
      </p:pic>
    </p:spTree>
    <p:extLst>
      <p:ext uri="{BB962C8B-B14F-4D97-AF65-F5344CB8AC3E}">
        <p14:creationId xmlns="" xmlns:p14="http://schemas.microsoft.com/office/powerpoint/2010/main" val="2451118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80720"/>
          </a:xfrm>
        </p:spPr>
        <p:txBody>
          <a:bodyPr>
            <a:normAutofit lnSpcReduction="10000"/>
          </a:bodyPr>
          <a:lstStyle/>
          <a:p>
            <a:pPr marL="0" indent="0">
              <a:buNone/>
            </a:pPr>
            <a:r>
              <a:rPr lang="ru-RU" dirty="0" smtClean="0"/>
              <a:t>Как считаю я. Я ни в коем случае не отбрасываю версию о том, что это гости с другой планеты.</a:t>
            </a:r>
          </a:p>
          <a:p>
            <a:pPr marL="0" indent="0">
              <a:buNone/>
            </a:pPr>
            <a:r>
              <a:rPr lang="ru-RU" dirty="0" smtClean="0"/>
              <a:t>Но я придерживаюсь немного другого мнения.</a:t>
            </a:r>
          </a:p>
          <a:p>
            <a:pPr marL="0" indent="0">
              <a:buNone/>
            </a:pPr>
            <a:r>
              <a:rPr lang="ru-RU" dirty="0" smtClean="0"/>
              <a:t>Пришельцы – это </a:t>
            </a:r>
            <a:r>
              <a:rPr lang="ru-RU" dirty="0" err="1" smtClean="0"/>
              <a:t>мутировшие</a:t>
            </a:r>
            <a:r>
              <a:rPr lang="ru-RU" dirty="0" smtClean="0"/>
              <a:t> люди будущего (мутация произошла из-за ошибки ученых или очередной войны) с невероятно высоким интеллектом. Я схожа с тем мнением, что они прилетают сюда, чтобы изучать нас, но не за тем, чтобы уничтожить. В качестве туристов. Они изучают наш мир до катастрофы, какие мы были, что мы знали уже на тот момент. А их корабль – это телепортатор.</a:t>
            </a:r>
            <a:endParaRPr lang="ru-RU" dirty="0"/>
          </a:p>
        </p:txBody>
      </p:sp>
    </p:spTree>
    <p:extLst>
      <p:ext uri="{BB962C8B-B14F-4D97-AF65-F5344CB8AC3E}">
        <p14:creationId xmlns="" xmlns:p14="http://schemas.microsoft.com/office/powerpoint/2010/main" val="1405833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340768"/>
            <a:ext cx="8229600" cy="4525963"/>
          </a:xfrm>
        </p:spPr>
        <p:txBody>
          <a:bodyPr>
            <a:normAutofit fontScale="92500" lnSpcReduction="10000"/>
          </a:bodyPr>
          <a:lstStyle/>
          <a:p>
            <a:pPr marL="0" indent="0">
              <a:buNone/>
            </a:pPr>
            <a:r>
              <a:rPr lang="ru-RU" dirty="0" smtClean="0"/>
              <a:t>Я считаю, что они не в праве вмешиваться в нашу историю, помогать нам или предостерегать нас, так как это очень сильно отразится на них не в лучшую сторону. А то, что наши камеры их периодически ловят, это их ошибка. Сбой в системе или новички за пультом. </a:t>
            </a:r>
          </a:p>
          <a:p>
            <a:pPr marL="0" indent="0">
              <a:buNone/>
            </a:pPr>
            <a:r>
              <a:rPr lang="ru-RU" dirty="0" smtClean="0"/>
              <a:t>И еще. Да, они появляются среди нас. Не могу ручаться за то, что они тут живут, потому что это не их среда обитания, но частенько сталкиваются с нами на улицах.</a:t>
            </a:r>
            <a:endParaRPr lang="ru-RU" dirty="0"/>
          </a:p>
        </p:txBody>
      </p:sp>
    </p:spTree>
    <p:extLst>
      <p:ext uri="{BB962C8B-B14F-4D97-AF65-F5344CB8AC3E}">
        <p14:creationId xmlns="" xmlns:p14="http://schemas.microsoft.com/office/powerpoint/2010/main" val="2068989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827584" y="692696"/>
            <a:ext cx="7488832" cy="5624944"/>
          </a:xfrm>
        </p:spPr>
      </p:pic>
    </p:spTree>
    <p:extLst>
      <p:ext uri="{BB962C8B-B14F-4D97-AF65-F5344CB8AC3E}">
        <p14:creationId xmlns="" xmlns:p14="http://schemas.microsoft.com/office/powerpoint/2010/main" val="689956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457200" y="404664"/>
            <a:ext cx="8229600" cy="5721499"/>
          </a:xfrm>
        </p:spPr>
        <p:txBody>
          <a:bodyPr/>
          <a:lstStyle/>
          <a:p>
            <a:pPr algn="ctr"/>
            <a:endParaRPr lang="ru-RU" dirty="0" smtClean="0"/>
          </a:p>
          <a:p>
            <a:pPr algn="ctr"/>
            <a:endParaRPr lang="ru-RU" dirty="0" smtClean="0"/>
          </a:p>
          <a:p>
            <a:pPr algn="ctr"/>
            <a:endParaRPr lang="ru-RU" dirty="0"/>
          </a:p>
          <a:p>
            <a:pPr marL="0" indent="0" algn="ctr">
              <a:buNone/>
            </a:pPr>
            <a:r>
              <a:rPr lang="ru-RU" sz="4000" dirty="0" smtClean="0">
                <a:latin typeface="Comic Sans MS" panose="030F0702030302020204" pitchFamily="66" charset="0"/>
              </a:rPr>
              <a:t>Часть 5</a:t>
            </a:r>
          </a:p>
          <a:p>
            <a:pPr marL="0" indent="0" algn="ctr">
              <a:buNone/>
            </a:pPr>
            <a:endParaRPr lang="ru-RU" dirty="0" smtClean="0">
              <a:latin typeface="Comic Sans MS" panose="030F0702030302020204" pitchFamily="66" charset="0"/>
            </a:endParaRPr>
          </a:p>
          <a:p>
            <a:pPr marL="0" indent="0" algn="ctr">
              <a:buNone/>
            </a:pPr>
            <a:r>
              <a:rPr lang="ru-RU" sz="4400" dirty="0" smtClean="0">
                <a:latin typeface="Comic Sans MS" panose="030F0702030302020204" pitchFamily="66" charset="0"/>
              </a:rPr>
              <a:t>Кто мы на самом деле?</a:t>
            </a:r>
          </a:p>
        </p:txBody>
      </p:sp>
    </p:spTree>
    <p:extLst>
      <p:ext uri="{BB962C8B-B14F-4D97-AF65-F5344CB8AC3E}">
        <p14:creationId xmlns="" xmlns:p14="http://schemas.microsoft.com/office/powerpoint/2010/main" val="1448112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smtClean="0"/>
              <a:t>Наверняка каждый человек хоть раз в жизни задумывался, откуда он взялся и кто создал все вокруг.</a:t>
            </a:r>
          </a:p>
          <a:p>
            <a:pPr marL="0" indent="0">
              <a:buNone/>
            </a:pPr>
            <a:r>
              <a:rPr lang="ru-RU" dirty="0" smtClean="0"/>
              <a:t>я тоже об этом размышляла. Было множество версий, но одна из них выделяется больше всех.</a:t>
            </a:r>
            <a:endParaRPr lang="ru-RU" dirty="0"/>
          </a:p>
        </p:txBody>
      </p:sp>
    </p:spTree>
    <p:extLst>
      <p:ext uri="{BB962C8B-B14F-4D97-AF65-F5344CB8AC3E}">
        <p14:creationId xmlns="" xmlns:p14="http://schemas.microsoft.com/office/powerpoint/2010/main" val="2506530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Откуда мы взялись?</a:t>
            </a:r>
            <a:endParaRPr lang="ru-RU" dirty="0"/>
          </a:p>
        </p:txBody>
      </p:sp>
      <p:sp>
        <p:nvSpPr>
          <p:cNvPr id="3" name="Объект 2"/>
          <p:cNvSpPr>
            <a:spLocks noGrp="1"/>
          </p:cNvSpPr>
          <p:nvPr>
            <p:ph idx="1"/>
          </p:nvPr>
        </p:nvSpPr>
        <p:spPr/>
        <p:txBody>
          <a:bodyPr/>
          <a:lstStyle/>
          <a:p>
            <a:pPr marL="0" indent="0">
              <a:buNone/>
            </a:pPr>
            <a:r>
              <a:rPr lang="ru-RU" dirty="0" smtClean="0"/>
              <a:t>Многие люди, наверняка, считают, что всех нас создал Господь. Так же многие считают, что мы произошли от обезьян. Возможно, что и те и другие правы. Но на этот счет у меня своя версия.</a:t>
            </a:r>
          </a:p>
          <a:p>
            <a:pPr marL="0" indent="0">
              <a:buNone/>
            </a:pPr>
            <a:r>
              <a:rPr lang="ru-RU" dirty="0" smtClean="0"/>
              <a:t>Мы уже не первое поколение человечества. За нами пристально наблюдают свыше, как мы можем наблюдать за тараканами в банке.</a:t>
            </a:r>
            <a:endParaRPr lang="ru-RU" dirty="0"/>
          </a:p>
        </p:txBody>
      </p:sp>
    </p:spTree>
    <p:extLst>
      <p:ext uri="{BB962C8B-B14F-4D97-AF65-F5344CB8AC3E}">
        <p14:creationId xmlns="" xmlns:p14="http://schemas.microsoft.com/office/powerpoint/2010/main" val="2531837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568952" cy="6480720"/>
          </a:xfrm>
        </p:spPr>
        <p:txBody>
          <a:bodyPr/>
          <a:lstStyle/>
          <a:p>
            <a:pPr marL="0" indent="0">
              <a:buNone/>
            </a:pPr>
            <a:r>
              <a:rPr lang="ru-RU" dirty="0" smtClean="0"/>
              <a:t>Наш видимый мир, якобы бесконечный, это огромная банка. В банке множество галактик и миров. Мы на самом деле не живем, а существуем. Почему я сказала, что за нами наблюдают? Да потому что человечество – это чей-то эксперимент. Мы уже не первые, кто живут на Земле. </a:t>
            </a:r>
          </a:p>
          <a:p>
            <a:pPr marL="0" indent="0">
              <a:buNone/>
            </a:pPr>
            <a:r>
              <a:rPr lang="ru-RU" dirty="0" smtClean="0"/>
              <a:t>Ученые считают, будто мы погибнем от метеорита, или болезней, или еще какого катаклизма. Да нет же. Мы погибнем тогда, когда тот, кто следит за нами, захочет этого.</a:t>
            </a:r>
            <a:endParaRPr lang="ru-RU" dirty="0"/>
          </a:p>
        </p:txBody>
      </p:sp>
    </p:spTree>
    <p:extLst>
      <p:ext uri="{BB962C8B-B14F-4D97-AF65-F5344CB8AC3E}">
        <p14:creationId xmlns="" xmlns:p14="http://schemas.microsoft.com/office/powerpoint/2010/main" val="18218514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80720"/>
          </a:xfrm>
        </p:spPr>
        <p:txBody>
          <a:bodyPr>
            <a:normAutofit/>
          </a:bodyPr>
          <a:lstStyle/>
          <a:p>
            <a:pPr marL="0" indent="0">
              <a:buNone/>
            </a:pPr>
            <a:r>
              <a:rPr lang="ru-RU" sz="2800" dirty="0" smtClean="0"/>
              <a:t>Наблюдатели следят за тем, как каждое новое поколение человечества развивается, ищет пути выхода из свей вселенной. Ищут ответы. </a:t>
            </a:r>
          </a:p>
          <a:p>
            <a:pPr marL="0" indent="0">
              <a:buNone/>
            </a:pPr>
            <a:r>
              <a:rPr lang="ru-RU" sz="2800" dirty="0" smtClean="0"/>
              <a:t>Вот почему у людей есть фантазия и мышления? А вы не задумывались над тем, что это воспоминания? Что мысли возникают не из ниоткуда, а из глубин разума?</a:t>
            </a:r>
            <a:endParaRPr lang="ru-RU" sz="2800"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23728" y="3347610"/>
            <a:ext cx="4680520" cy="3510390"/>
          </a:xfrm>
          <a:prstGeom prst="rect">
            <a:avLst/>
          </a:prstGeom>
        </p:spPr>
      </p:pic>
    </p:spTree>
    <p:extLst>
      <p:ext uri="{BB962C8B-B14F-4D97-AF65-F5344CB8AC3E}">
        <p14:creationId xmlns="" xmlns:p14="http://schemas.microsoft.com/office/powerpoint/2010/main" val="253774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88891" y="0"/>
            <a:ext cx="8518798" cy="6813375"/>
          </a:xfrm>
          <a:prstGeom prst="rect">
            <a:avLst/>
          </a:prstGeom>
        </p:spPr>
      </p:pic>
    </p:spTree>
    <p:extLst>
      <p:ext uri="{BB962C8B-B14F-4D97-AF65-F5344CB8AC3E}">
        <p14:creationId xmlns="" xmlns:p14="http://schemas.microsoft.com/office/powerpoint/2010/main" val="41676825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928992" cy="6552728"/>
          </a:xfrm>
        </p:spPr>
        <p:txBody>
          <a:bodyPr/>
          <a:lstStyle/>
          <a:p>
            <a:pPr marL="0" indent="0">
              <a:buNone/>
            </a:pPr>
            <a:r>
              <a:rPr lang="ru-RU" dirty="0" smtClean="0"/>
              <a:t>Ведь не зря у людей мозг работает на 10%. А это может значить то, что каждому поколению человечества добавляют минимум процента, чтобы понять, насколько быстрее пойдет развитие.</a:t>
            </a:r>
          </a:p>
          <a:p>
            <a:pPr marL="0" indent="0">
              <a:buNone/>
            </a:pPr>
            <a:r>
              <a:rPr lang="ru-RU" dirty="0" smtClean="0"/>
              <a:t>Давно было доказано, что человек всесилен. Он способен читать мысли, владеет телекинезом и подобными вещами. Но мозг блокирует сигналы, ибо развитие не позволяет. Мы спим внутри.</a:t>
            </a:r>
            <a:endParaRPr lang="ru-RU" dirty="0"/>
          </a:p>
        </p:txBody>
      </p:sp>
    </p:spTree>
    <p:extLst>
      <p:ext uri="{BB962C8B-B14F-4D97-AF65-F5344CB8AC3E}">
        <p14:creationId xmlns="" xmlns:p14="http://schemas.microsoft.com/office/powerpoint/2010/main" val="2783079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115616" y="0"/>
            <a:ext cx="6858000" cy="6858000"/>
          </a:xfrm>
        </p:spPr>
      </p:pic>
    </p:spTree>
    <p:extLst>
      <p:ext uri="{BB962C8B-B14F-4D97-AF65-F5344CB8AC3E}">
        <p14:creationId xmlns="" xmlns:p14="http://schemas.microsoft.com/office/powerpoint/2010/main" val="1067413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Итоги</a:t>
            </a:r>
            <a:endParaRPr lang="ru-RU" dirty="0"/>
          </a:p>
        </p:txBody>
      </p:sp>
      <p:sp>
        <p:nvSpPr>
          <p:cNvPr id="3" name="Объект 2"/>
          <p:cNvSpPr>
            <a:spLocks noGrp="1"/>
          </p:cNvSpPr>
          <p:nvPr>
            <p:ph idx="1"/>
          </p:nvPr>
        </p:nvSpPr>
        <p:spPr/>
        <p:txBody>
          <a:bodyPr>
            <a:normAutofit fontScale="92500" lnSpcReduction="10000"/>
          </a:bodyPr>
          <a:lstStyle/>
          <a:p>
            <a:pPr>
              <a:buNone/>
            </a:pPr>
            <a:r>
              <a:rPr lang="ru-RU" b="1" dirty="0" smtClean="0">
                <a:solidFill>
                  <a:schemeClr val="accent1">
                    <a:lumMod val="50000"/>
                  </a:schemeClr>
                </a:solidFill>
                <a:latin typeface="Times New Roman" pitchFamily="18" charset="0"/>
                <a:cs typeface="Times New Roman" pitchFamily="18" charset="0"/>
              </a:rPr>
              <a:t>Таким образом благодаря своей работе я смог</a:t>
            </a:r>
          </a:p>
          <a:p>
            <a:pPr lvl="1"/>
            <a:r>
              <a:rPr lang="ru-RU" sz="3200" b="1" dirty="0" smtClean="0">
                <a:solidFill>
                  <a:schemeClr val="accent1">
                    <a:lumMod val="50000"/>
                  </a:schemeClr>
                </a:solidFill>
                <a:latin typeface="Times New Roman" pitchFamily="18" charset="0"/>
                <a:cs typeface="Times New Roman" pitchFamily="18" charset="0"/>
              </a:rPr>
              <a:t> Повысить свой  интерес и мотивацию к изучению </a:t>
            </a:r>
            <a:r>
              <a:rPr lang="ru-RU" sz="3200" b="1" dirty="0" smtClean="0">
                <a:solidFill>
                  <a:schemeClr val="accent1">
                    <a:lumMod val="50000"/>
                  </a:schemeClr>
                </a:solidFill>
                <a:latin typeface="Times New Roman" pitchFamily="18" charset="0"/>
                <a:cs typeface="Times New Roman" pitchFamily="18" charset="0"/>
              </a:rPr>
              <a:t>астрономии </a:t>
            </a:r>
            <a:r>
              <a:rPr lang="ru-RU" sz="3200" b="1" dirty="0" smtClean="0">
                <a:solidFill>
                  <a:schemeClr val="accent1">
                    <a:lumMod val="50000"/>
                  </a:schemeClr>
                </a:solidFill>
                <a:latin typeface="Times New Roman" pitchFamily="18" charset="0"/>
                <a:cs typeface="Times New Roman" pitchFamily="18" charset="0"/>
              </a:rPr>
              <a:t>и физики  .</a:t>
            </a:r>
          </a:p>
          <a:p>
            <a:pPr lvl="1"/>
            <a:r>
              <a:rPr lang="ru-RU" sz="3200" b="1" dirty="0" smtClean="0">
                <a:solidFill>
                  <a:schemeClr val="accent1">
                    <a:lumMod val="50000"/>
                  </a:schemeClr>
                </a:solidFill>
                <a:latin typeface="Times New Roman" pitchFamily="18" charset="0"/>
                <a:cs typeface="Times New Roman" pitchFamily="18" charset="0"/>
              </a:rPr>
              <a:t>Развивать визуальное мышление </a:t>
            </a:r>
          </a:p>
          <a:p>
            <a:pPr lvl="1"/>
            <a:r>
              <a:rPr lang="ru-RU" sz="3200" b="1" dirty="0" smtClean="0">
                <a:solidFill>
                  <a:schemeClr val="accent1">
                    <a:lumMod val="50000"/>
                  </a:schemeClr>
                </a:solidFill>
                <a:latin typeface="Times New Roman" pitchFamily="18" charset="0"/>
                <a:cs typeface="Times New Roman" pitchFamily="18" charset="0"/>
              </a:rPr>
              <a:t>В процессе создания проекта я еще больше увлекся изучением </a:t>
            </a:r>
            <a:r>
              <a:rPr lang="ru-RU" sz="3200" b="1" dirty="0" smtClean="0">
                <a:solidFill>
                  <a:schemeClr val="accent1">
                    <a:lumMod val="50000"/>
                  </a:schemeClr>
                </a:solidFill>
                <a:latin typeface="Times New Roman" pitchFamily="18" charset="0"/>
                <a:cs typeface="Times New Roman" pitchFamily="18" charset="0"/>
              </a:rPr>
              <a:t>астрономии </a:t>
            </a:r>
            <a:r>
              <a:rPr lang="ru-RU" sz="3200" b="1" dirty="0" smtClean="0">
                <a:solidFill>
                  <a:schemeClr val="accent1">
                    <a:lumMod val="50000"/>
                  </a:schemeClr>
                </a:solidFill>
                <a:latin typeface="Times New Roman" pitchFamily="18" charset="0"/>
                <a:cs typeface="Times New Roman" pitchFamily="18" charset="0"/>
              </a:rPr>
              <a:t>и физики.</a:t>
            </a:r>
          </a:p>
          <a:p>
            <a:pPr lvl="1"/>
            <a:r>
              <a:rPr lang="ru-RU" sz="3200" b="1" dirty="0" smtClean="0">
                <a:solidFill>
                  <a:schemeClr val="accent1">
                    <a:lumMod val="50000"/>
                  </a:schemeClr>
                </a:solidFill>
                <a:latin typeface="Times New Roman" pitchFamily="18" charset="0"/>
                <a:cs typeface="Times New Roman" pitchFamily="18" charset="0"/>
              </a:rPr>
              <a:t>Изучение нашего мира и вселенной тоже  своего рода наука и ее следует </a:t>
            </a:r>
            <a:r>
              <a:rPr lang="ru-RU" sz="3200" b="1" dirty="0" smtClean="0">
                <a:solidFill>
                  <a:schemeClr val="accent1">
                    <a:lumMod val="50000"/>
                  </a:schemeClr>
                </a:solidFill>
                <a:latin typeface="Times New Roman" pitchFamily="18" charset="0"/>
                <a:cs typeface="Times New Roman" pitchFamily="18" charset="0"/>
              </a:rPr>
              <a:t>познавать</a:t>
            </a:r>
            <a:endParaRPr lang="ru-RU" sz="3200" b="1"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87456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smtClean="0"/>
              <a:t>Люди существуют на Земле довольно давно. Множество поколений ходило по земле и каждое из них думало и мечтало о своем. У каждого из них была разная информация о мире. С каждым новым столетием человек все больше узнавал о месте, где он живет. Так же он все больше узнавал о себе.</a:t>
            </a:r>
            <a:endParaRPr lang="ru-RU" dirty="0"/>
          </a:p>
        </p:txBody>
      </p:sp>
    </p:spTree>
    <p:extLst>
      <p:ext uri="{BB962C8B-B14F-4D97-AF65-F5344CB8AC3E}">
        <p14:creationId xmlns="" xmlns:p14="http://schemas.microsoft.com/office/powerpoint/2010/main" val="72351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ru-RU" dirty="0" smtClean="0"/>
              <a:t>Изначально человек не знал, где он находится. Он ходил по земле и не догадывался о том, что на самом деле это не простое место.</a:t>
            </a:r>
          </a:p>
          <a:p>
            <a:pPr marL="0" indent="0">
              <a:buNone/>
            </a:pPr>
            <a:r>
              <a:rPr lang="ru-RU" dirty="0" smtClean="0"/>
              <a:t>Со временем он задумался об этом. А как известно, то, что человек не знает, он додумывает. Так появилось представление о Земле.</a:t>
            </a:r>
            <a:endParaRPr lang="ru-RU" dirty="0"/>
          </a:p>
        </p:txBody>
      </p:sp>
    </p:spTree>
    <p:extLst>
      <p:ext uri="{BB962C8B-B14F-4D97-AF65-F5344CB8AC3E}">
        <p14:creationId xmlns="" xmlns:p14="http://schemas.microsoft.com/office/powerpoint/2010/main" val="218361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79512" y="476672"/>
            <a:ext cx="8732130" cy="5894188"/>
          </a:xfrm>
        </p:spPr>
      </p:pic>
    </p:spTree>
    <p:extLst>
      <p:ext uri="{BB962C8B-B14F-4D97-AF65-F5344CB8AC3E}">
        <p14:creationId xmlns="" xmlns:p14="http://schemas.microsoft.com/office/powerpoint/2010/main" val="47127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1"/>
            <a:ext cx="8229600" cy="2664296"/>
          </a:xfrm>
        </p:spPr>
        <p:txBody>
          <a:bodyPr/>
          <a:lstStyle/>
          <a:p>
            <a:pPr marL="0" indent="0" algn="ctr">
              <a:buNone/>
            </a:pPr>
            <a:r>
              <a:rPr lang="ru-RU" dirty="0" smtClean="0"/>
              <a:t>Современный мир, конечно, опроверг эту гипотезу. Мы узнали, что живем на шарообразной планете, которая находится в солнечной системе, которая в свою очередь находится в галактике, а та во Вселенной.</a:t>
            </a:r>
            <a:endParaRPr lang="ru-RU"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763688" y="2708920"/>
            <a:ext cx="5904656" cy="3940581"/>
          </a:xfrm>
          <a:prstGeom prst="rect">
            <a:avLst/>
          </a:prstGeom>
        </p:spPr>
      </p:pic>
    </p:spTree>
    <p:extLst>
      <p:ext uri="{BB962C8B-B14F-4D97-AF65-F5344CB8AC3E}">
        <p14:creationId xmlns="" xmlns:p14="http://schemas.microsoft.com/office/powerpoint/2010/main" val="146888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764704"/>
            <a:ext cx="8229600" cy="5472608"/>
          </a:xfrm>
        </p:spPr>
        <p:txBody>
          <a:bodyPr/>
          <a:lstStyle/>
          <a:p>
            <a:pPr marL="0" indent="0">
              <a:buNone/>
            </a:pPr>
            <a:r>
              <a:rPr lang="ru-RU" dirty="0" smtClean="0"/>
              <a:t>Человечество все больше и больше изучает все вокруг себя. Особенно интересная тема для исследования – космос. Люди уже не первый год ищут жизнь на Луне, на Марсе. Выстраивают разные гипотезы, проводят эксперименты. Что-то уже удавалось найти, но оно тут же терялось. К примеру, черные дыры и темная материя. Некоторое время эти объекты исследуются, но как мне известно, особых результатов на их счет нет.</a:t>
            </a:r>
            <a:endParaRPr lang="ru-RU" dirty="0"/>
          </a:p>
        </p:txBody>
      </p:sp>
    </p:spTree>
    <p:extLst>
      <p:ext uri="{BB962C8B-B14F-4D97-AF65-F5344CB8AC3E}">
        <p14:creationId xmlns="" xmlns:p14="http://schemas.microsoft.com/office/powerpoint/2010/main" val="4122164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1660</Words>
  <Application>Microsoft Office PowerPoint</Application>
  <PresentationFormat>Экран (4:3)</PresentationFormat>
  <Paragraphs>103</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Слайд 1</vt:lpstr>
      <vt:lpstr>Введение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О черной дыре</vt:lpstr>
      <vt:lpstr>О темной материи</vt:lpstr>
      <vt:lpstr>Теория о портале</vt:lpstr>
      <vt:lpstr>Получится нечто похожее</vt:lpstr>
      <vt:lpstr>Какие миры существуют?</vt:lpstr>
      <vt:lpstr>Слайд 19</vt:lpstr>
      <vt:lpstr>Слайд 20</vt:lpstr>
      <vt:lpstr>Теория о времени и пространстве</vt:lpstr>
      <vt:lpstr>Слайд 22</vt:lpstr>
      <vt:lpstr>Слайд 23</vt:lpstr>
      <vt:lpstr>Слайд 24</vt:lpstr>
      <vt:lpstr>Слайд 25</vt:lpstr>
      <vt:lpstr>Как время и пространство связаны?</vt:lpstr>
      <vt:lpstr>Как это работает?</vt:lpstr>
      <vt:lpstr>Слайд 28</vt:lpstr>
      <vt:lpstr>Слайд 29</vt:lpstr>
      <vt:lpstr>Слайд 30</vt:lpstr>
      <vt:lpstr>Слайд 31</vt:lpstr>
      <vt:lpstr>Слайд 32</vt:lpstr>
      <vt:lpstr>Слайд 33</vt:lpstr>
      <vt:lpstr>Слайд 34</vt:lpstr>
      <vt:lpstr>Слайд 35</vt:lpstr>
      <vt:lpstr>Слайд 36</vt:lpstr>
      <vt:lpstr>Откуда мы взялись?</vt:lpstr>
      <vt:lpstr>Слайд 38</vt:lpstr>
      <vt:lpstr>Слайд 39</vt:lpstr>
      <vt:lpstr>Слайд 40</vt:lpstr>
      <vt:lpstr>Слайд 41</vt:lpstr>
      <vt:lpstr>Итоги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гыук</dc:creator>
  <cp:lastModifiedBy>Admin</cp:lastModifiedBy>
  <cp:revision>22</cp:revision>
  <dcterms:created xsi:type="dcterms:W3CDTF">2016-02-24T17:52:01Z</dcterms:created>
  <dcterms:modified xsi:type="dcterms:W3CDTF">2019-10-02T16:23:07Z</dcterms:modified>
</cp:coreProperties>
</file>