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64" r:id="rId5"/>
    <p:sldId id="258" r:id="rId6"/>
    <p:sldId id="259" r:id="rId7"/>
    <p:sldId id="265" r:id="rId8"/>
    <p:sldId id="260" r:id="rId9"/>
    <p:sldId id="273" r:id="rId10"/>
    <p:sldId id="267" r:id="rId11"/>
    <p:sldId id="269" r:id="rId12"/>
    <p:sldId id="262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3084" y="-11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2F24-A3A0-49BE-86FB-963E7FC300A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B8B9-FD31-4461-88CE-B87ECD048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2F24-A3A0-49BE-86FB-963E7FC300A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B8B9-FD31-4461-88CE-B87ECD048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2F24-A3A0-49BE-86FB-963E7FC300A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B8B9-FD31-4461-88CE-B87ECD048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2F24-A3A0-49BE-86FB-963E7FC300A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B8B9-FD31-4461-88CE-B87ECD048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2F24-A3A0-49BE-86FB-963E7FC300A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B8B9-FD31-4461-88CE-B87ECD048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2F24-A3A0-49BE-86FB-963E7FC300A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B8B9-FD31-4461-88CE-B87ECD048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2F24-A3A0-49BE-86FB-963E7FC300A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B8B9-FD31-4461-88CE-B87ECD048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2F24-A3A0-49BE-86FB-963E7FC300A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B8B9-FD31-4461-88CE-B87ECD048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2F24-A3A0-49BE-86FB-963E7FC300A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B8B9-FD31-4461-88CE-B87ECD048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2F24-A3A0-49BE-86FB-963E7FC300A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B8B9-FD31-4461-88CE-B87ECD048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72F24-A3A0-49BE-86FB-963E7FC300A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CB8B9-FD31-4461-88CE-B87ECD048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72F24-A3A0-49BE-86FB-963E7FC300AD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CB8B9-FD31-4461-88CE-B87ECD048E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2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Исследовательский проект</a:t>
            </a:r>
            <a:r>
              <a:rPr lang="ru-RU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ГРАНИ НАУКИ</a:t>
            </a:r>
            <a:br>
              <a:rPr lang="ru-RU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2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Что такое интеллект- карты </a:t>
            </a:r>
            <a:br>
              <a:rPr lang="ru-RU" sz="22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2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и  как их использовать?</a:t>
            </a:r>
            <a:r>
              <a:rPr lang="ru-RU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789040"/>
            <a:ext cx="5112568" cy="2736304"/>
          </a:xfrm>
        </p:spPr>
        <p:txBody>
          <a:bodyPr>
            <a:normAutofit fontScale="25000" lnSpcReduction="20000"/>
          </a:bodyPr>
          <a:lstStyle/>
          <a:p>
            <a:pPr algn="l">
              <a:spcBef>
                <a:spcPts val="300"/>
              </a:spcBef>
            </a:pPr>
            <a:r>
              <a:rPr lang="ru-RU" sz="7600" b="1" dirty="0" smtClean="0">
                <a:solidFill>
                  <a:schemeClr val="accent1">
                    <a:lumMod val="50000"/>
                  </a:schemeClr>
                </a:solidFill>
              </a:rPr>
              <a:t>Автор работы:</a:t>
            </a:r>
          </a:p>
          <a:p>
            <a:pPr algn="l">
              <a:spcBef>
                <a:spcPts val="300"/>
              </a:spcBef>
            </a:pPr>
            <a:r>
              <a:rPr lang="ru-RU" sz="7600" b="1" dirty="0" err="1" smtClean="0">
                <a:solidFill>
                  <a:schemeClr val="accent1">
                    <a:lumMod val="50000"/>
                  </a:schemeClr>
                </a:solidFill>
              </a:rPr>
              <a:t>Сагалаев</a:t>
            </a:r>
            <a:r>
              <a:rPr lang="ru-RU" sz="7600" b="1" dirty="0" smtClean="0">
                <a:solidFill>
                  <a:schemeClr val="accent1">
                    <a:lumMod val="50000"/>
                  </a:schemeClr>
                </a:solidFill>
              </a:rPr>
              <a:t> Данил Дмитриевич</a:t>
            </a:r>
          </a:p>
          <a:p>
            <a:pPr algn="l">
              <a:spcBef>
                <a:spcPts val="300"/>
              </a:spcBef>
            </a:pPr>
            <a:r>
              <a:rPr lang="ru-RU" sz="7600" b="1" dirty="0" smtClean="0">
                <a:solidFill>
                  <a:schemeClr val="accent1">
                    <a:lumMod val="50000"/>
                  </a:schemeClr>
                </a:solidFill>
              </a:rPr>
              <a:t>обучающийся 11а класса</a:t>
            </a:r>
          </a:p>
          <a:p>
            <a:pPr algn="l">
              <a:spcBef>
                <a:spcPts val="300"/>
              </a:spcBef>
            </a:pPr>
            <a:r>
              <a:rPr lang="ru-RU" sz="7600" b="1" dirty="0" smtClean="0">
                <a:solidFill>
                  <a:schemeClr val="accent1">
                    <a:lumMod val="50000"/>
                  </a:schemeClr>
                </a:solidFill>
              </a:rPr>
              <a:t>МБОУ «СОШ№1</a:t>
            </a:r>
          </a:p>
          <a:p>
            <a:pPr algn="l">
              <a:spcBef>
                <a:spcPts val="300"/>
              </a:spcBef>
            </a:pPr>
            <a:r>
              <a:rPr lang="ru-RU" sz="7600" b="1" dirty="0" smtClean="0">
                <a:solidFill>
                  <a:schemeClr val="accent1">
                    <a:lumMod val="50000"/>
                  </a:schemeClr>
                </a:solidFill>
              </a:rPr>
              <a:t> им. Героя Советского Союза П.И Чиркина </a:t>
            </a:r>
          </a:p>
          <a:p>
            <a:pPr algn="l">
              <a:spcBef>
                <a:spcPts val="300"/>
              </a:spcBef>
            </a:pPr>
            <a:r>
              <a:rPr lang="ru-RU" sz="7600" b="1" dirty="0" smtClean="0">
                <a:solidFill>
                  <a:schemeClr val="accent1">
                    <a:lumMod val="50000"/>
                  </a:schemeClr>
                </a:solidFill>
              </a:rPr>
              <a:t>г. Калининска Саратовской области»</a:t>
            </a:r>
          </a:p>
          <a:p>
            <a:pPr algn="l">
              <a:spcBef>
                <a:spcPts val="300"/>
              </a:spcBef>
            </a:pPr>
            <a:r>
              <a:rPr lang="ru-RU" sz="7600" b="1" dirty="0" smtClean="0">
                <a:solidFill>
                  <a:schemeClr val="accent1">
                    <a:lumMod val="50000"/>
                  </a:schemeClr>
                </a:solidFill>
              </a:rPr>
              <a:t>Руководители:</a:t>
            </a:r>
          </a:p>
          <a:p>
            <a:pPr algn="l">
              <a:spcBef>
                <a:spcPts val="300"/>
              </a:spcBef>
            </a:pPr>
            <a:r>
              <a:rPr lang="ru-RU" sz="7600" b="1" dirty="0" smtClean="0">
                <a:solidFill>
                  <a:schemeClr val="accent1">
                    <a:lumMod val="50000"/>
                  </a:schemeClr>
                </a:solidFill>
              </a:rPr>
              <a:t>учитель информатики </a:t>
            </a:r>
            <a:r>
              <a:rPr lang="ru-RU" sz="7600" b="1" dirty="0" err="1" smtClean="0">
                <a:solidFill>
                  <a:schemeClr val="accent1">
                    <a:lumMod val="50000"/>
                  </a:schemeClr>
                </a:solidFill>
              </a:rPr>
              <a:t>Подлесная</a:t>
            </a:r>
            <a:r>
              <a:rPr lang="ru-RU" sz="7600" b="1" dirty="0" smtClean="0">
                <a:solidFill>
                  <a:schemeClr val="accent1">
                    <a:lumMod val="50000"/>
                  </a:schemeClr>
                </a:solidFill>
              </a:rPr>
              <a:t> И.Ю.</a:t>
            </a:r>
          </a:p>
          <a:p>
            <a:pPr algn="l"/>
            <a:endParaRPr lang="ru-RU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214482"/>
            <a:ext cx="89644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ГАУ ДПО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Саратовский областной институт развития образования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Направление: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Физико-математические науки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00392" y="6165304"/>
            <a:ext cx="7617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2019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ownloads\17-04-2019_14-25-39\H72Kfmi8Vx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523875"/>
            <a:ext cx="8572500" cy="581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ownloads\17-04-2019_14-25-39\Risunok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" y="92075"/>
            <a:ext cx="8863013" cy="6673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89248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Таким образом благодаря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своей работе я смог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Повысить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свой  интерес и мотивацию к изучению предметов.</a:t>
            </a:r>
          </a:p>
          <a:p>
            <a:pPr lvl="1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навыки самостоятельной деятельности.</a:t>
            </a:r>
          </a:p>
          <a:p>
            <a:pPr lvl="1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визуальное мышление 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Пытаться делать все сам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помощи посторонних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процессе создания проекта я еще больше увлекся изучением информатики и физики.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65968" y="332656"/>
            <a:ext cx="16639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Итоги</a:t>
            </a:r>
            <a:endParaRPr lang="ru-RU" sz="40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2708920"/>
            <a:ext cx="916391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8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нформац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8280920" cy="4968552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683568" y="260648"/>
            <a:ext cx="44622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Интеллект-карты</a:t>
            </a:r>
            <a:endParaRPr lang="ru-RU" sz="40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607330" cy="626469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/>
              <a:t>Название проекта: </a:t>
            </a:r>
            <a:r>
              <a:rPr lang="ru-RU" sz="2400" dirty="0" smtClean="0"/>
              <a:t>«ГРАНИ НАУКИ»</a:t>
            </a:r>
          </a:p>
          <a:p>
            <a:pPr>
              <a:buNone/>
            </a:pPr>
            <a:r>
              <a:rPr lang="ru-RU" sz="2400" b="1" dirty="0" smtClean="0"/>
              <a:t>Тип проекта : </a:t>
            </a:r>
            <a:r>
              <a:rPr lang="ru-RU" sz="2400" dirty="0" err="1" smtClean="0"/>
              <a:t>метапредметный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Проблема:</a:t>
            </a:r>
          </a:p>
          <a:p>
            <a:pPr>
              <a:buNone/>
            </a:pPr>
            <a:r>
              <a:rPr lang="ru-RU" sz="2400" dirty="0" smtClean="0"/>
              <a:t>Повысить интерес к изучению математических предметов</a:t>
            </a:r>
          </a:p>
          <a:p>
            <a:pPr>
              <a:buNone/>
            </a:pPr>
            <a:r>
              <a:rPr lang="ru-RU" sz="2400" b="1" dirty="0" smtClean="0"/>
              <a:t>Цель проекта: </a:t>
            </a:r>
            <a:r>
              <a:rPr lang="ru-RU" sz="2400" dirty="0" smtClean="0">
                <a:ea typeface="Batang" pitchFamily="18" charset="-127"/>
              </a:rPr>
              <a:t>выяснить, помогают ли </a:t>
            </a:r>
            <a:r>
              <a:rPr lang="ru-RU" sz="2400" dirty="0" err="1" smtClean="0">
                <a:ea typeface="Batang" pitchFamily="18" charset="-127"/>
              </a:rPr>
              <a:t>интеллект-карты</a:t>
            </a:r>
            <a:r>
              <a:rPr lang="ru-RU" sz="2400" dirty="0" smtClean="0">
                <a:ea typeface="Batang" pitchFamily="18" charset="-127"/>
              </a:rPr>
              <a:t> в усвоении информации</a:t>
            </a:r>
            <a:r>
              <a:rPr lang="en-US" sz="2400" dirty="0" smtClean="0">
                <a:ea typeface="Batang" pitchFamily="18" charset="-127"/>
              </a:rPr>
              <a:t>,</a:t>
            </a:r>
            <a:r>
              <a:rPr lang="ru-RU" sz="2400" dirty="0" smtClean="0">
                <a:ea typeface="Batang" pitchFamily="18" charset="-127"/>
              </a:rPr>
              <a:t>а также привлечь к изучению предметов</a:t>
            </a:r>
          </a:p>
          <a:p>
            <a:pPr>
              <a:buNone/>
            </a:pPr>
            <a:r>
              <a:rPr lang="ru-RU" sz="2400" b="1" dirty="0" smtClean="0">
                <a:ea typeface="Batang" pitchFamily="18" charset="-127"/>
              </a:rPr>
              <a:t>Задачи:</a:t>
            </a: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ru-RU" sz="2400" dirty="0" smtClean="0">
                <a:ea typeface="Batang" pitchFamily="18" charset="-127"/>
              </a:rPr>
              <a:t>Рассмотреть современные и эффективные способы, запоминая информации </a:t>
            </a: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ru-RU" sz="2400" dirty="0" smtClean="0">
                <a:ea typeface="Batang" pitchFamily="18" charset="-127"/>
              </a:rPr>
              <a:t>Изучить материал об </a:t>
            </a:r>
            <a:r>
              <a:rPr lang="ru-RU" sz="2400" dirty="0" err="1" smtClean="0">
                <a:ea typeface="Batang" pitchFamily="18" charset="-127"/>
              </a:rPr>
              <a:t>интеллект-картах</a:t>
            </a:r>
            <a:r>
              <a:rPr lang="ru-RU" sz="2400" dirty="0" smtClean="0">
                <a:ea typeface="Batang" pitchFamily="18" charset="-127"/>
              </a:rPr>
              <a:t>. </a:t>
            </a:r>
          </a:p>
          <a:p>
            <a:pPr>
              <a:lnSpc>
                <a:spcPct val="110000"/>
              </a:lnSpc>
              <a:spcBef>
                <a:spcPts val="500"/>
              </a:spcBef>
            </a:pPr>
            <a:r>
              <a:rPr lang="ru-RU" sz="2400" dirty="0" smtClean="0">
                <a:ea typeface="Batang" pitchFamily="18" charset="-127"/>
              </a:rPr>
              <a:t>Создать несколько </a:t>
            </a:r>
            <a:r>
              <a:rPr lang="ru-RU" sz="2400" dirty="0" err="1" smtClean="0">
                <a:ea typeface="Batang" pitchFamily="18" charset="-127"/>
              </a:rPr>
              <a:t>интеллект-карт</a:t>
            </a:r>
            <a:r>
              <a:rPr lang="ru-RU" sz="2400" dirty="0" smtClean="0">
                <a:ea typeface="Batang" pitchFamily="18" charset="-127"/>
              </a:rPr>
              <a:t> по физике</a:t>
            </a:r>
          </a:p>
          <a:p>
            <a:pPr>
              <a:lnSpc>
                <a:spcPct val="110000"/>
              </a:lnSpc>
              <a:spcBef>
                <a:spcPts val="300"/>
              </a:spcBef>
              <a:buNone/>
            </a:pPr>
            <a:r>
              <a:rPr lang="ru-RU" sz="2400" b="1" dirty="0" smtClean="0">
                <a:ea typeface="Batang" pitchFamily="18" charset="-127"/>
              </a:rPr>
              <a:t>Гипотеза: </a:t>
            </a:r>
            <a:r>
              <a:rPr lang="ru-RU" sz="2400" dirty="0" smtClean="0">
                <a:ea typeface="Batang" pitchFamily="18" charset="-127"/>
              </a:rPr>
              <a:t>усваивание информации при помощи </a:t>
            </a:r>
          </a:p>
          <a:p>
            <a:pPr>
              <a:lnSpc>
                <a:spcPct val="110000"/>
              </a:lnSpc>
              <a:spcBef>
                <a:spcPts val="300"/>
              </a:spcBef>
              <a:buNone/>
            </a:pPr>
            <a:r>
              <a:rPr lang="ru-RU" sz="2400" dirty="0" err="1" smtClean="0">
                <a:ea typeface="Batang" pitchFamily="18" charset="-127"/>
              </a:rPr>
              <a:t>интеллект-карт</a:t>
            </a:r>
            <a:r>
              <a:rPr lang="ru-RU" sz="2400" dirty="0" smtClean="0">
                <a:ea typeface="Batang" pitchFamily="18" charset="-127"/>
              </a:rPr>
              <a:t> является наиболее быстрым, простым и качественным.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 </a:t>
            </a:r>
            <a:endParaRPr lang="ru-RU" sz="2400" b="1" dirty="0" smtClean="0">
              <a:ea typeface="Batang" pitchFamily="18" charset="-127"/>
            </a:endParaRPr>
          </a:p>
          <a:p>
            <a:pPr>
              <a:lnSpc>
                <a:spcPct val="110000"/>
              </a:lnSpc>
              <a:spcBef>
                <a:spcPts val="500"/>
              </a:spcBef>
              <a:buNone/>
            </a:pPr>
            <a:endParaRPr lang="ru-RU" sz="3000" b="1" dirty="0" smtClean="0">
              <a:ea typeface="Batang" pitchFamily="18" charset="-127"/>
            </a:endParaRPr>
          </a:p>
          <a:p>
            <a:pPr>
              <a:lnSpc>
                <a:spcPct val="110000"/>
              </a:lnSpc>
              <a:spcBef>
                <a:spcPts val="500"/>
              </a:spcBef>
              <a:buNone/>
            </a:pPr>
            <a:endParaRPr lang="ru-RU" sz="3000" b="1" dirty="0" smtClean="0">
              <a:ea typeface="Batang" pitchFamily="18" charset="-127"/>
            </a:endParaRP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900igr.net/up/datai/225563/0003-007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57562"/>
            <a:ext cx="5270894" cy="3142917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14000" y="332656"/>
            <a:ext cx="6801206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8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Что такое интеллект карты</a:t>
            </a:r>
            <a:endParaRPr lang="ru-RU" sz="38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304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Интеллект</a:t>
            </a:r>
            <a:r>
              <a:rPr lang="ru-RU" dirty="0" smtClean="0"/>
              <a:t>-</a:t>
            </a:r>
            <a:r>
              <a:rPr lang="ru-RU" b="1" dirty="0" smtClean="0"/>
              <a:t>карта</a:t>
            </a:r>
            <a:r>
              <a:rPr lang="ru-RU" dirty="0" smtClean="0"/>
              <a:t> — </a:t>
            </a:r>
            <a:r>
              <a:rPr lang="ru-RU" b="1" dirty="0" smtClean="0"/>
              <a:t>это</a:t>
            </a:r>
            <a:r>
              <a:rPr lang="ru-RU" dirty="0" smtClean="0"/>
              <a:t> особый вид записи материалов в виде </a:t>
            </a:r>
            <a:r>
              <a:rPr lang="ru-RU" dirty="0" err="1" smtClean="0"/>
              <a:t>радиантной</a:t>
            </a:r>
            <a:r>
              <a:rPr lang="ru-RU" dirty="0" smtClean="0"/>
              <a:t> структуры, то есть структуры, исходящей от центра к краям, постепенно разветвляющейся на более мелкие части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2816"/>
            <a:ext cx="5076056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Автором-изобретателем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интеллект-карт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является Тони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Бьюзен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известный деятель в области психологии обучения и развитии интеллекта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 descr="https://www.bestar.kz/wp-content/uploads/2017/10/buzan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AFEFE">
                  <a:alpha val="2745"/>
                </a:srgbClr>
              </a:clrFrom>
              <a:clrTo>
                <a:srgbClr val="DA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908720"/>
            <a:ext cx="5400600" cy="50231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39948" y="260648"/>
            <a:ext cx="34005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Тони </a:t>
            </a:r>
            <a:r>
              <a:rPr lang="ru-RU" sz="4000" b="1" cap="all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Бьюзен</a:t>
            </a:r>
            <a:endParaRPr lang="ru-RU" sz="40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352928" cy="485313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3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отвечает реальным запросам учеников и соответствует возрастному уровню их развития;</a:t>
            </a:r>
          </a:p>
          <a:p>
            <a:pPr lvl="0"/>
            <a:r>
              <a:rPr lang="ru-RU" sz="3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позволяет в интерактивном режиме вести работу по подготовке к ГИА и ЕГЭ в системе, используя крупноблочный метод закрепления знаний, сэкономить время;</a:t>
            </a:r>
          </a:p>
          <a:p>
            <a:pPr lvl="0"/>
            <a:r>
              <a:rPr lang="ru-RU" sz="3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приобретённые знания </a:t>
            </a:r>
            <a:r>
              <a:rPr lang="ru-RU" sz="3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сохраняются </a:t>
            </a:r>
            <a:r>
              <a:rPr lang="ru-RU" sz="3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памяти значительно дольше, а доля усвоенного материала значительно выше.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5755" y="332656"/>
            <a:ext cx="82767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Эффективность </a:t>
            </a:r>
            <a:r>
              <a:rPr lang="ru-RU" sz="40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метода использования </a:t>
            </a:r>
            <a:r>
              <a:rPr lang="ru-RU" sz="4000" b="1" cap="all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интеллект-карт</a:t>
            </a:r>
            <a:endParaRPr lang="ru-RU" sz="40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50000"/>
                </a:schemeClr>
              </a:buClr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экономия 50 % времени на конспект;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концентрация информации на важных моментах;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визуально четкие ассоциации; 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улучшение запоминания.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717" y="260648"/>
            <a:ext cx="61346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Times New Roman" pitchFamily="18" charset="0"/>
              </a:rPr>
              <a:t>Эффективность метода</a:t>
            </a:r>
            <a:endParaRPr lang="ru-RU" sz="40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Свойства метод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77976"/>
            <a:ext cx="8654960" cy="5931344"/>
          </a:xfrm>
          <a:ln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Интеллект карты</a:t>
            </a:r>
            <a:r>
              <a:rPr lang="en-US" dirty="0" smtClean="0"/>
              <a:t>,</a:t>
            </a:r>
            <a:r>
              <a:rPr lang="ru-RU" dirty="0" smtClean="0"/>
              <a:t>которые составил сам</a:t>
            </a:r>
            <a:endParaRPr lang="ru-RU" dirty="0"/>
          </a:p>
        </p:txBody>
      </p:sp>
      <p:pic>
        <p:nvPicPr>
          <p:cNvPr id="4" name="Содержимое 3" descr="ЭЛЕКТРОДИНАМИКА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44824"/>
            <a:ext cx="8363272" cy="3529829"/>
          </a:xfrm>
        </p:spPr>
      </p:pic>
      <p:pic>
        <p:nvPicPr>
          <p:cNvPr id="5" name="Рисунок 4" descr="ЭЛЕКТРОДИНАМИ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00808"/>
            <a:ext cx="9144000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420</TotalTime>
  <Words>184</Words>
  <Application>Microsoft Office PowerPoint</Application>
  <PresentationFormat>Экран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Исследовательский проект ГРАНИ НАУКИ Что такое интеллект- карты  и  как их использовать?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Интеллект карты,которые составил сам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21</cp:revision>
  <dcterms:created xsi:type="dcterms:W3CDTF">2019-03-11T19:16:49Z</dcterms:created>
  <dcterms:modified xsi:type="dcterms:W3CDTF">2019-09-26T14:13:20Z</dcterms:modified>
</cp:coreProperties>
</file>