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9" r:id="rId3"/>
    <p:sldId id="257" r:id="rId4"/>
    <p:sldId id="258" r:id="rId5"/>
    <p:sldId id="260" r:id="rId6"/>
    <p:sldId id="261" r:id="rId7"/>
    <p:sldId id="262" r:id="rId8"/>
    <p:sldId id="263" r:id="rId9"/>
    <p:sldId id="266" r:id="rId10"/>
    <p:sldId id="268" r:id="rId11"/>
    <p:sldId id="269" r:id="rId12"/>
    <p:sldId id="270" r:id="rId13"/>
    <p:sldId id="271" r:id="rId14"/>
    <p:sldId id="272" r:id="rId15"/>
    <p:sldId id="273" r:id="rId16"/>
    <p:sldId id="274" r:id="rId17"/>
    <p:sldId id="276"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DB7D0-CCFE-4E97-A655-F4C10E1CFA34}" type="datetimeFigureOut">
              <a:rPr lang="ru-RU" smtClean="0"/>
              <a:t>19.06.2017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09829-FF1C-46B7-BB14-E501C9EDE1E8}" type="slidenum">
              <a:rPr lang="ru-RU" smtClean="0"/>
              <a:t>‹#›</a:t>
            </a:fld>
            <a:endParaRPr lang="ru-RU"/>
          </a:p>
        </p:txBody>
      </p:sp>
    </p:spTree>
    <p:extLst>
      <p:ext uri="{BB962C8B-B14F-4D97-AF65-F5344CB8AC3E}">
        <p14:creationId xmlns:p14="http://schemas.microsoft.com/office/powerpoint/2010/main" val="298820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A09829-FF1C-46B7-BB14-E501C9EDE1E8}" type="slidenum">
              <a:rPr lang="ru-RU" smtClean="0"/>
              <a:t>7</a:t>
            </a:fld>
            <a:endParaRPr lang="ru-RU"/>
          </a:p>
        </p:txBody>
      </p:sp>
    </p:spTree>
    <p:extLst>
      <p:ext uri="{BB962C8B-B14F-4D97-AF65-F5344CB8AC3E}">
        <p14:creationId xmlns:p14="http://schemas.microsoft.com/office/powerpoint/2010/main" val="387002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19.06.2017</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19.06.2017</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19.06.2017</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19.06.2017</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509120"/>
            <a:ext cx="6696744" cy="720080"/>
          </a:xfrm>
        </p:spPr>
        <p:txBody>
          <a:bodyPr>
            <a:noAutofit/>
          </a:bodyPr>
          <a:lstStyle/>
          <a:p>
            <a:r>
              <a:rPr lang="en-US" sz="900" dirty="0" smtClean="0"/>
              <a:t> </a:t>
            </a:r>
            <a:r>
              <a:rPr lang="ru-RU" sz="900" dirty="0" smtClean="0"/>
              <a:t>методическая разработка</a:t>
            </a:r>
          </a:p>
          <a:p>
            <a:r>
              <a:rPr lang="ru-RU" sz="900" dirty="0" smtClean="0"/>
              <a:t> урока немецкого языка в 6 классе (УМК «Горизонты»)</a:t>
            </a:r>
          </a:p>
          <a:p>
            <a:r>
              <a:rPr lang="ru-RU" sz="900" dirty="0" smtClean="0"/>
              <a:t>Учитель Садыкова </a:t>
            </a:r>
            <a:r>
              <a:rPr lang="ru-RU" sz="900" dirty="0" err="1" smtClean="0"/>
              <a:t>Кадрия</a:t>
            </a:r>
            <a:r>
              <a:rPr lang="ru-RU" sz="900" dirty="0" smtClean="0"/>
              <a:t> </a:t>
            </a:r>
            <a:r>
              <a:rPr lang="ru-RU" sz="900" dirty="0" err="1" smtClean="0"/>
              <a:t>Гайсиновна</a:t>
            </a:r>
            <a:r>
              <a:rPr lang="ru-RU" sz="900" dirty="0"/>
              <a:t>,</a:t>
            </a:r>
            <a:r>
              <a:rPr lang="ru-RU" sz="900" dirty="0" smtClean="0"/>
              <a:t> </a:t>
            </a:r>
          </a:p>
          <a:p>
            <a:r>
              <a:rPr lang="ru-RU" sz="900" dirty="0" smtClean="0"/>
              <a:t>МБОУ «</a:t>
            </a:r>
            <a:r>
              <a:rPr lang="ru-RU" sz="900" dirty="0" smtClean="0"/>
              <a:t>гимназия </a:t>
            </a:r>
            <a:r>
              <a:rPr lang="ru-RU" sz="900" dirty="0" smtClean="0"/>
              <a:t>№ </a:t>
            </a:r>
            <a:r>
              <a:rPr lang="ru-RU" sz="900" dirty="0" smtClean="0"/>
              <a:t>39</a:t>
            </a:r>
            <a:r>
              <a:rPr lang="ru-RU" sz="900" dirty="0" smtClean="0"/>
              <a:t>»</a:t>
            </a:r>
            <a:r>
              <a:rPr lang="ru-RU" sz="900" dirty="0" smtClean="0"/>
              <a:t>г</a:t>
            </a:r>
            <a:r>
              <a:rPr lang="ru-RU" sz="900" dirty="0" smtClean="0"/>
              <a:t>. Уфы</a:t>
            </a:r>
          </a:p>
          <a:p>
            <a:r>
              <a:rPr lang="ru-RU" sz="900" dirty="0" smtClean="0"/>
              <a:t> </a:t>
            </a:r>
            <a:endParaRPr lang="ru-RU" sz="900" dirty="0"/>
          </a:p>
        </p:txBody>
      </p:sp>
      <p:sp>
        <p:nvSpPr>
          <p:cNvPr id="2" name="Заголовок 1"/>
          <p:cNvSpPr>
            <a:spLocks noGrp="1"/>
          </p:cNvSpPr>
          <p:nvPr>
            <p:ph type="ctrTitle"/>
          </p:nvPr>
        </p:nvSpPr>
        <p:spPr/>
        <p:txBody>
          <a:bodyPr/>
          <a:lstStyle/>
          <a:p>
            <a:r>
              <a:rPr lang="en-US" dirty="0" smtClean="0"/>
              <a:t>Das </a:t>
            </a:r>
            <a:r>
              <a:rPr lang="en-US" dirty="0" err="1"/>
              <a:t>Thema</a:t>
            </a:r>
            <a:r>
              <a:rPr lang="en-US" dirty="0"/>
              <a:t>: «</a:t>
            </a:r>
            <a:r>
              <a:rPr lang="en-US" dirty="0" err="1"/>
              <a:t>Partys</a:t>
            </a:r>
            <a:r>
              <a:rPr lang="en-US" dirty="0"/>
              <a:t>»</a:t>
            </a:r>
            <a:endParaRPr lang="ru-RU" dirty="0"/>
          </a:p>
        </p:txBody>
      </p:sp>
    </p:spTree>
    <p:extLst>
      <p:ext uri="{BB962C8B-B14F-4D97-AF65-F5344CB8AC3E}">
        <p14:creationId xmlns:p14="http://schemas.microsoft.com/office/powerpoint/2010/main" val="319092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136" y="260649"/>
            <a:ext cx="7818280" cy="576064"/>
          </a:xfrm>
        </p:spPr>
        <p:txBody>
          <a:bodyPr>
            <a:normAutofit fontScale="90000"/>
          </a:bodyPr>
          <a:lstStyle/>
          <a:p>
            <a:r>
              <a:rPr lang="de-DE" dirty="0" smtClean="0"/>
              <a:t>Die </a:t>
            </a:r>
            <a:r>
              <a:rPr lang="de-DE" dirty="0" err="1" smtClean="0"/>
              <a:t>arbeit</a:t>
            </a:r>
            <a:r>
              <a:rPr lang="de-DE" dirty="0" smtClean="0"/>
              <a:t> am </a:t>
            </a:r>
            <a:r>
              <a:rPr lang="de-DE" dirty="0" err="1" smtClean="0"/>
              <a:t>lied</a:t>
            </a:r>
            <a:r>
              <a:rPr lang="de-DE" dirty="0" smtClean="0"/>
              <a:t> „die </a:t>
            </a:r>
            <a:r>
              <a:rPr lang="de-DE" dirty="0" err="1" smtClean="0"/>
              <a:t>party</a:t>
            </a:r>
            <a:r>
              <a:rPr lang="de-DE" dirty="0" smtClean="0"/>
              <a:t>“</a:t>
            </a:r>
            <a:endParaRPr lang="ru-RU"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2748889333"/>
              </p:ext>
            </p:extLst>
          </p:nvPr>
        </p:nvGraphicFramePr>
        <p:xfrm>
          <a:off x="4283967" y="1509711"/>
          <a:ext cx="4746111" cy="1775273"/>
        </p:xfrm>
        <a:graphic>
          <a:graphicData uri="http://schemas.openxmlformats.org/drawingml/2006/table">
            <a:tbl>
              <a:tblPr firstRow="1" firstCol="1" bandRow="1"/>
              <a:tblGrid>
                <a:gridCol w="3089927"/>
                <a:gridCol w="1656184"/>
              </a:tblGrid>
              <a:tr h="278740">
                <a:tc>
                  <a:txBody>
                    <a:bodyPr/>
                    <a:lstStyle/>
                    <a:p>
                      <a:pPr marL="15240" algn="l">
                        <a:lnSpc>
                          <a:spcPct val="107000"/>
                        </a:lnSpc>
                        <a:spcAft>
                          <a:spcPts val="0"/>
                        </a:spcAft>
                      </a:pPr>
                      <a:r>
                        <a:rPr lang="ru-RU" sz="1800" b="1" kern="1200" dirty="0" err="1" smtClean="0">
                          <a:solidFill>
                            <a:schemeClr val="tx1"/>
                          </a:solidFill>
                          <a:latin typeface="+mn-lt"/>
                          <a:ea typeface="+mn-ea"/>
                          <a:cs typeface="+mn-cs"/>
                        </a:rPr>
                        <a:t>Kann</a:t>
                      </a:r>
                      <a:r>
                        <a:rPr lang="ru-RU" sz="1800" b="1" kern="1200" dirty="0" smtClean="0">
                          <a:solidFill>
                            <a:schemeClr val="tx1"/>
                          </a:solidFill>
                          <a:latin typeface="+mn-lt"/>
                          <a:ea typeface="+mn-ea"/>
                          <a:cs typeface="+mn-cs"/>
                        </a:rPr>
                        <a:t> </a:t>
                      </a:r>
                      <a:r>
                        <a:rPr lang="ru-RU" sz="1800" b="1" kern="1200" dirty="0" err="1" smtClean="0">
                          <a:solidFill>
                            <a:schemeClr val="tx1"/>
                          </a:solidFill>
                          <a:latin typeface="+mn-lt"/>
                          <a:ea typeface="+mn-ea"/>
                          <a:cs typeface="+mn-cs"/>
                        </a:rPr>
                        <a:t>ich</a:t>
                      </a:r>
                      <a:r>
                        <a:rPr lang="ru-RU" sz="1800" b="1" kern="1200" dirty="0" smtClean="0">
                          <a:solidFill>
                            <a:schemeClr val="tx1"/>
                          </a:solidFill>
                          <a:latin typeface="+mn-lt"/>
                          <a:ea typeface="+mn-ea"/>
                          <a:cs typeface="+mn-cs"/>
                        </a:rPr>
                        <a:t> </a:t>
                      </a:r>
                      <a:endParaRPr lang="ru-RU" sz="1800" b="1" kern="1200" dirty="0">
                        <a:solidFill>
                          <a:schemeClr val="tx1"/>
                        </a:solidFill>
                        <a:latin typeface="+mn-lt"/>
                        <a:ea typeface="+mn-ea"/>
                        <a:cs typeface="+mn-cs"/>
                      </a:endParaRPr>
                    </a:p>
                  </a:txBody>
                  <a:tcPr marL="0" marR="0" marT="0" marB="0">
                    <a:lnL>
                      <a:noFill/>
                    </a:lnL>
                    <a:lnR>
                      <a:noFill/>
                    </a:lnR>
                    <a:lnT>
                      <a:noFill/>
                    </a:lnT>
                    <a:lnB>
                      <a:noFill/>
                    </a:lnB>
                  </a:tcPr>
                </a:tc>
                <a:tc>
                  <a:txBody>
                    <a:bodyPr/>
                    <a:lstStyle/>
                    <a:p>
                      <a:pPr marL="8890" algn="l">
                        <a:lnSpc>
                          <a:spcPct val="107000"/>
                        </a:lnSpc>
                        <a:spcAft>
                          <a:spcPts val="0"/>
                        </a:spcAft>
                      </a:pPr>
                      <a:r>
                        <a:rPr lang="ru-RU" sz="1800" b="1" kern="1200" dirty="0" err="1" smtClean="0">
                          <a:solidFill>
                            <a:schemeClr val="tx1"/>
                          </a:solidFill>
                          <a:latin typeface="+mn-lt"/>
                          <a:ea typeface="+mn-ea"/>
                          <a:cs typeface="+mn-cs"/>
                        </a:rPr>
                        <a:t>nachsehen</a:t>
                      </a:r>
                      <a:endParaRPr lang="ru-RU" sz="1800" b="1" kern="1200" dirty="0">
                        <a:solidFill>
                          <a:schemeClr val="tx1"/>
                        </a:solidFill>
                        <a:latin typeface="+mn-lt"/>
                        <a:ea typeface="+mn-ea"/>
                        <a:cs typeface="+mn-cs"/>
                      </a:endParaRPr>
                    </a:p>
                  </a:txBody>
                  <a:tcPr marL="0" marR="0" marT="0" marB="0">
                    <a:lnL>
                      <a:noFill/>
                    </a:lnL>
                    <a:lnR>
                      <a:noFill/>
                    </a:lnR>
                    <a:lnT>
                      <a:noFill/>
                    </a:lnT>
                    <a:lnB>
                      <a:noFill/>
                    </a:lnB>
                  </a:tcPr>
                </a:tc>
              </a:tr>
              <a:tr h="288032">
                <a:tc>
                  <a:txBody>
                    <a:bodyPr/>
                    <a:lstStyle/>
                    <a:p>
                      <a:pPr marL="12065" algn="l">
                        <a:lnSpc>
                          <a:spcPct val="107000"/>
                        </a:lnSpc>
                        <a:spcAft>
                          <a:spcPts val="0"/>
                        </a:spcAft>
                      </a:pPr>
                      <a:r>
                        <a:rPr lang="ru-RU" sz="1800" b="1" kern="1200" dirty="0" err="1">
                          <a:solidFill>
                            <a:schemeClr val="tx1"/>
                          </a:solidFill>
                          <a:latin typeface="+mn-lt"/>
                          <a:ea typeface="+mn-ea"/>
                          <a:cs typeface="+mn-cs"/>
                        </a:rPr>
                        <a:t>Ich</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gebe</a:t>
                      </a:r>
                      <a:r>
                        <a:rPr lang="ru-RU" sz="1800" b="1" kern="1200" dirty="0">
                          <a:solidFill>
                            <a:schemeClr val="tx1"/>
                          </a:solidFill>
                          <a:latin typeface="+mn-lt"/>
                          <a:ea typeface="+mn-ea"/>
                          <a:cs typeface="+mn-cs"/>
                        </a:rPr>
                        <a:t> </a:t>
                      </a:r>
                    </a:p>
                  </a:txBody>
                  <a:tcPr marL="0" marR="0" marT="0" marB="0">
                    <a:lnL>
                      <a:noFill/>
                    </a:lnL>
                    <a:lnR>
                      <a:noFill/>
                    </a:lnR>
                    <a:lnT>
                      <a:noFill/>
                    </a:lnT>
                    <a:lnB>
                      <a:noFill/>
                    </a:lnB>
                  </a:tcPr>
                </a:tc>
                <a:tc>
                  <a:txBody>
                    <a:bodyPr/>
                    <a:lstStyle/>
                    <a:p>
                      <a:pPr marL="8890" algn="l">
                        <a:lnSpc>
                          <a:spcPct val="107000"/>
                        </a:lnSpc>
                        <a:spcAft>
                          <a:spcPts val="0"/>
                        </a:spcAft>
                      </a:pPr>
                      <a:r>
                        <a:rPr lang="ru-RU" sz="1800" b="1" kern="1200" dirty="0" err="1">
                          <a:solidFill>
                            <a:schemeClr val="tx1"/>
                          </a:solidFill>
                          <a:latin typeface="+mn-lt"/>
                          <a:ea typeface="+mn-ea"/>
                          <a:cs typeface="+mn-cs"/>
                        </a:rPr>
                        <a:t>kommen</a:t>
                      </a:r>
                      <a:endParaRPr lang="ru-RU" sz="1800" b="1" kern="1200" dirty="0">
                        <a:solidFill>
                          <a:schemeClr val="tx1"/>
                        </a:solidFill>
                        <a:latin typeface="+mn-lt"/>
                        <a:ea typeface="+mn-ea"/>
                        <a:cs typeface="+mn-cs"/>
                      </a:endParaRPr>
                    </a:p>
                  </a:txBody>
                  <a:tcPr marL="0" marR="0" marT="0" marB="0">
                    <a:lnL>
                      <a:noFill/>
                    </a:lnL>
                    <a:lnR>
                      <a:noFill/>
                    </a:lnR>
                    <a:lnT>
                      <a:noFill/>
                    </a:lnT>
                    <a:lnB>
                      <a:noFill/>
                    </a:lnB>
                  </a:tcPr>
                </a:tc>
              </a:tr>
              <a:tr h="0">
                <a:tc>
                  <a:txBody>
                    <a:bodyPr/>
                    <a:lstStyle/>
                    <a:p>
                      <a:pPr marL="3175" algn="l">
                        <a:lnSpc>
                          <a:spcPct val="107000"/>
                        </a:lnSpc>
                        <a:spcAft>
                          <a:spcPts val="0"/>
                        </a:spcAft>
                      </a:pPr>
                      <a:r>
                        <a:rPr lang="ru-RU" sz="1800" b="1" kern="1200" dirty="0" err="1">
                          <a:solidFill>
                            <a:schemeClr val="tx1"/>
                          </a:solidFill>
                          <a:latin typeface="+mn-lt"/>
                          <a:ea typeface="+mn-ea"/>
                          <a:cs typeface="+mn-cs"/>
                        </a:rPr>
                        <a:t>Am</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Sonntag</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also</a:t>
                      </a:r>
                      <a:r>
                        <a:rPr lang="ru-RU" sz="1800" b="1" kern="1200" dirty="0">
                          <a:solidFill>
                            <a:schemeClr val="tx1"/>
                          </a:solidFill>
                          <a:latin typeface="+mn-lt"/>
                          <a:ea typeface="+mn-ea"/>
                          <a:cs typeface="+mn-cs"/>
                        </a:rPr>
                        <a:t> </a:t>
                      </a:r>
                    </a:p>
                  </a:txBody>
                  <a:tcPr marL="0" marR="0" marT="0" marB="0">
                    <a:lnL>
                      <a:noFill/>
                    </a:lnL>
                    <a:lnR>
                      <a:noFill/>
                    </a:lnR>
                    <a:lnT>
                      <a:noFill/>
                    </a:lnT>
                    <a:lnB>
                      <a:noFill/>
                    </a:lnB>
                  </a:tcPr>
                </a:tc>
                <a:tc>
                  <a:txBody>
                    <a:bodyPr/>
                    <a:lstStyle/>
                    <a:p>
                      <a:pPr marL="3175" algn="just">
                        <a:lnSpc>
                          <a:spcPct val="107000"/>
                        </a:lnSpc>
                        <a:spcAft>
                          <a:spcPts val="0"/>
                        </a:spcAft>
                      </a:pPr>
                      <a:r>
                        <a:rPr lang="ru-RU" sz="1800" b="1" kern="1200" dirty="0" err="1">
                          <a:solidFill>
                            <a:schemeClr val="tx1"/>
                          </a:solidFill>
                          <a:latin typeface="+mn-lt"/>
                          <a:ea typeface="+mn-ea"/>
                          <a:cs typeface="+mn-cs"/>
                        </a:rPr>
                        <a:t>dann</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bei</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mir</a:t>
                      </a:r>
                      <a:endParaRPr lang="ru-RU" sz="1800" b="1" kern="1200" dirty="0">
                        <a:solidFill>
                          <a:schemeClr val="tx1"/>
                        </a:solidFill>
                        <a:latin typeface="+mn-lt"/>
                        <a:ea typeface="+mn-ea"/>
                        <a:cs typeface="+mn-cs"/>
                      </a:endParaRPr>
                    </a:p>
                  </a:txBody>
                  <a:tcPr marL="0" marR="0" marT="0" marB="0">
                    <a:lnL>
                      <a:noFill/>
                    </a:lnL>
                    <a:lnR>
                      <a:noFill/>
                    </a:lnR>
                    <a:lnT>
                      <a:noFill/>
                    </a:lnT>
                    <a:lnB>
                      <a:noFill/>
                    </a:lnB>
                  </a:tcPr>
                </a:tc>
              </a:tr>
              <a:tr h="197236">
                <a:tc>
                  <a:txBody>
                    <a:bodyPr/>
                    <a:lstStyle/>
                    <a:p>
                      <a:pPr marL="8890" algn="l">
                        <a:lnSpc>
                          <a:spcPct val="107000"/>
                        </a:lnSpc>
                        <a:spcAft>
                          <a:spcPts val="0"/>
                        </a:spcAft>
                      </a:pPr>
                      <a:r>
                        <a:rPr lang="ru-RU" sz="1800" b="1" kern="1200" dirty="0" err="1">
                          <a:solidFill>
                            <a:schemeClr val="tx1"/>
                          </a:solidFill>
                          <a:latin typeface="+mn-lt"/>
                          <a:ea typeface="+mn-ea"/>
                          <a:cs typeface="+mn-cs"/>
                        </a:rPr>
                        <a:t>Kannst</a:t>
                      </a:r>
                      <a:r>
                        <a:rPr lang="ru-RU" sz="1800" b="1" kern="1200" dirty="0">
                          <a:solidFill>
                            <a:schemeClr val="tx1"/>
                          </a:solidFill>
                          <a:latin typeface="+mn-lt"/>
                          <a:ea typeface="+mn-ea"/>
                          <a:cs typeface="+mn-cs"/>
                        </a:rPr>
                        <a:t> </a:t>
                      </a:r>
                      <a:r>
                        <a:rPr lang="de-DE" sz="1800" b="1" kern="1200" dirty="0" smtClean="0">
                          <a:solidFill>
                            <a:schemeClr val="tx1"/>
                          </a:solidFill>
                          <a:latin typeface="+mn-lt"/>
                          <a:ea typeface="+mn-ea"/>
                          <a:cs typeface="+mn-cs"/>
                        </a:rPr>
                        <a:t>du</a:t>
                      </a:r>
                      <a:endParaRPr lang="ru-RU" sz="1800" b="1" kern="1200" dirty="0">
                        <a:solidFill>
                          <a:schemeClr val="tx1"/>
                        </a:solidFill>
                        <a:latin typeface="+mn-lt"/>
                        <a:ea typeface="+mn-ea"/>
                        <a:cs typeface="+mn-cs"/>
                      </a:endParaRPr>
                    </a:p>
                  </a:txBody>
                  <a:tcPr marL="0" marR="0" marT="0" marB="0">
                    <a:lnL>
                      <a:noFill/>
                    </a:lnL>
                    <a:lnR>
                      <a:noFill/>
                    </a:lnR>
                    <a:lnT>
                      <a:noFill/>
                    </a:lnT>
                    <a:lnB>
                      <a:noFill/>
                    </a:lnB>
                  </a:tcPr>
                </a:tc>
                <a:tc>
                  <a:txBody>
                    <a:bodyPr/>
                    <a:lstStyle/>
                    <a:p>
                      <a:pPr algn="l">
                        <a:lnSpc>
                          <a:spcPct val="107000"/>
                        </a:lnSpc>
                        <a:spcAft>
                          <a:spcPts val="0"/>
                        </a:spcAft>
                      </a:pPr>
                      <a:r>
                        <a:rPr lang="en-US" sz="1800" b="1" kern="1200" dirty="0" smtClean="0">
                          <a:solidFill>
                            <a:schemeClr val="tx1"/>
                          </a:solidFill>
                          <a:latin typeface="+mn-lt"/>
                          <a:ea typeface="+mn-ea"/>
                          <a:cs typeface="+mn-cs"/>
                        </a:rPr>
                        <a:t>w</a:t>
                      </a:r>
                      <a:r>
                        <a:rPr lang="ru-RU" sz="1800" b="1" kern="1200" dirty="0" err="1" smtClean="0">
                          <a:solidFill>
                            <a:schemeClr val="tx1"/>
                          </a:solidFill>
                          <a:latin typeface="+mn-lt"/>
                          <a:ea typeface="+mn-ea"/>
                          <a:cs typeface="+mn-cs"/>
                        </a:rPr>
                        <a:t>as</a:t>
                      </a:r>
                      <a:r>
                        <a:rPr lang="de-DE" sz="1800" b="1" kern="1200" dirty="0" smtClean="0">
                          <a:solidFill>
                            <a:schemeClr val="tx1"/>
                          </a:solidFill>
                          <a:latin typeface="+mn-lt"/>
                          <a:ea typeface="+mn-ea"/>
                          <a:cs typeface="+mn-cs"/>
                        </a:rPr>
                        <a:t> bringen</a:t>
                      </a:r>
                      <a:endParaRPr lang="ru-RU" sz="1800" b="1" kern="1200" dirty="0">
                        <a:solidFill>
                          <a:schemeClr val="tx1"/>
                        </a:solidFill>
                        <a:latin typeface="+mn-lt"/>
                        <a:ea typeface="+mn-ea"/>
                        <a:cs typeface="+mn-cs"/>
                      </a:endParaRPr>
                    </a:p>
                  </a:txBody>
                  <a:tcPr marL="0" marR="0" marT="0" marB="0">
                    <a:lnL>
                      <a:noFill/>
                    </a:lnL>
                    <a:lnR>
                      <a:noFill/>
                    </a:lnR>
                    <a:lnT>
                      <a:noFill/>
                    </a:lnT>
                    <a:lnB>
                      <a:noFill/>
                    </a:lnB>
                  </a:tcPr>
                </a:tc>
              </a:tr>
              <a:tr h="307788">
                <a:tc>
                  <a:txBody>
                    <a:bodyPr/>
                    <a:lstStyle/>
                    <a:p>
                      <a:pPr marL="8890" algn="l">
                        <a:lnSpc>
                          <a:spcPct val="107000"/>
                        </a:lnSpc>
                        <a:spcAft>
                          <a:spcPts val="0"/>
                        </a:spcAft>
                      </a:pPr>
                      <a:r>
                        <a:rPr lang="ru-RU" sz="1800" b="1" kern="1200" dirty="0" err="1">
                          <a:solidFill>
                            <a:schemeClr val="tx1"/>
                          </a:solidFill>
                          <a:latin typeface="+mn-lt"/>
                          <a:ea typeface="+mn-ea"/>
                          <a:cs typeface="+mn-cs"/>
                        </a:rPr>
                        <a:t>Ich</a:t>
                      </a:r>
                      <a:r>
                        <a:rPr lang="ru-RU" sz="1800" b="1" kern="1200" dirty="0">
                          <a:solidFill>
                            <a:schemeClr val="tx1"/>
                          </a:solidFill>
                          <a:latin typeface="+mn-lt"/>
                          <a:ea typeface="+mn-ea"/>
                          <a:cs typeface="+mn-cs"/>
                        </a:rPr>
                        <a:t> </a:t>
                      </a:r>
                      <a:r>
                        <a:rPr lang="ru-RU" sz="1800" b="1" kern="1200" dirty="0" smtClean="0">
                          <a:solidFill>
                            <a:schemeClr val="tx1"/>
                          </a:solidFill>
                          <a:latin typeface="+mn-lt"/>
                          <a:ea typeface="+mn-ea"/>
                          <a:cs typeface="+mn-cs"/>
                        </a:rPr>
                        <a:t>m</a:t>
                      </a:r>
                      <a:r>
                        <a:rPr lang="de-DE" sz="1800" b="1" kern="1200" dirty="0" err="1" smtClean="0">
                          <a:solidFill>
                            <a:schemeClr val="tx1"/>
                          </a:solidFill>
                          <a:latin typeface="+mn-lt"/>
                          <a:ea typeface="+mn-ea"/>
                          <a:cs typeface="+mn-cs"/>
                        </a:rPr>
                        <a:t>uss</a:t>
                      </a:r>
                      <a:r>
                        <a:rPr lang="ru-RU" sz="1800" b="1" kern="1200" dirty="0" smtClean="0">
                          <a:solidFill>
                            <a:schemeClr val="tx1"/>
                          </a:solidFill>
                          <a:latin typeface="+mn-lt"/>
                          <a:ea typeface="+mn-ea"/>
                          <a:cs typeface="+mn-cs"/>
                        </a:rPr>
                        <a:t> </a:t>
                      </a:r>
                      <a:r>
                        <a:rPr lang="ru-RU" sz="1800" b="1" kern="1200" dirty="0" err="1">
                          <a:solidFill>
                            <a:schemeClr val="tx1"/>
                          </a:solidFill>
                          <a:latin typeface="+mn-lt"/>
                          <a:ea typeface="+mn-ea"/>
                          <a:cs typeface="+mn-cs"/>
                        </a:rPr>
                        <a:t>mal</a:t>
                      </a:r>
                      <a:r>
                        <a:rPr lang="ru-RU" sz="1800" b="1" kern="1200" dirty="0">
                          <a:solidFill>
                            <a:schemeClr val="tx1"/>
                          </a:solidFill>
                          <a:latin typeface="+mn-lt"/>
                          <a:ea typeface="+mn-ea"/>
                          <a:cs typeface="+mn-cs"/>
                        </a:rPr>
                        <a:t> </a:t>
                      </a:r>
                    </a:p>
                  </a:txBody>
                  <a:tcPr marL="0" marR="0" marT="0" marB="0">
                    <a:lnL>
                      <a:noFill/>
                    </a:lnL>
                    <a:lnR>
                      <a:noFill/>
                    </a:lnR>
                    <a:lnT>
                      <a:noFill/>
                    </a:lnT>
                    <a:lnB>
                      <a:noFill/>
                    </a:lnB>
                  </a:tcPr>
                </a:tc>
                <a:tc>
                  <a:txBody>
                    <a:bodyPr/>
                    <a:lstStyle/>
                    <a:p>
                      <a:pPr marL="6350" algn="just">
                        <a:lnSpc>
                          <a:spcPct val="107000"/>
                        </a:lnSpc>
                        <a:spcAft>
                          <a:spcPts val="0"/>
                        </a:spcAft>
                      </a:pPr>
                      <a:r>
                        <a:rPr lang="de-DE" sz="1800" b="1" kern="1200" dirty="0" smtClean="0">
                          <a:solidFill>
                            <a:schemeClr val="tx1"/>
                          </a:solidFill>
                          <a:latin typeface="+mn-lt"/>
                          <a:ea typeface="+mn-ea"/>
                          <a:cs typeface="+mn-cs"/>
                        </a:rPr>
                        <a:t>u</a:t>
                      </a:r>
                      <a:r>
                        <a:rPr lang="ru-RU" sz="1800" b="1" kern="1200" dirty="0" smtClean="0">
                          <a:solidFill>
                            <a:schemeClr val="tx1"/>
                          </a:solidFill>
                          <a:latin typeface="+mn-lt"/>
                          <a:ea typeface="+mn-ea"/>
                          <a:cs typeface="+mn-cs"/>
                        </a:rPr>
                        <a:t>m </a:t>
                      </a:r>
                      <a:r>
                        <a:rPr lang="ru-RU" sz="1800" b="1" kern="1200" dirty="0" err="1">
                          <a:solidFill>
                            <a:schemeClr val="tx1"/>
                          </a:solidFill>
                          <a:latin typeface="+mn-lt"/>
                          <a:ea typeface="+mn-ea"/>
                          <a:cs typeface="+mn-cs"/>
                        </a:rPr>
                        <a:t>halb</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vier</a:t>
                      </a:r>
                      <a:endParaRPr lang="ru-RU" sz="1800" b="1" kern="1200" dirty="0">
                        <a:solidFill>
                          <a:schemeClr val="tx1"/>
                        </a:solidFill>
                        <a:latin typeface="+mn-lt"/>
                        <a:ea typeface="+mn-ea"/>
                        <a:cs typeface="+mn-cs"/>
                      </a:endParaRPr>
                    </a:p>
                  </a:txBody>
                  <a:tcPr marL="0" marR="0" marT="0" marB="0">
                    <a:lnL>
                      <a:noFill/>
                    </a:lnL>
                    <a:lnR>
                      <a:noFill/>
                    </a:lnR>
                    <a:lnT>
                      <a:noFill/>
                    </a:lnT>
                    <a:lnB>
                      <a:noFill/>
                    </a:lnB>
                  </a:tcPr>
                </a:tc>
              </a:tr>
              <a:tr h="170772">
                <a:tc>
                  <a:txBody>
                    <a:bodyPr/>
                    <a:lstStyle/>
                    <a:p>
                      <a:pPr algn="l">
                        <a:lnSpc>
                          <a:spcPct val="107000"/>
                        </a:lnSpc>
                        <a:spcAft>
                          <a:spcPts val="0"/>
                        </a:spcAft>
                      </a:pPr>
                      <a:r>
                        <a:rPr lang="ru-RU" sz="1800" b="1" kern="1200" dirty="0" err="1">
                          <a:solidFill>
                            <a:schemeClr val="tx1"/>
                          </a:solidFill>
                          <a:latin typeface="+mn-lt"/>
                          <a:ea typeface="+mn-ea"/>
                          <a:cs typeface="+mn-cs"/>
                        </a:rPr>
                        <a:t>Wir</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sehen</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uns</a:t>
                      </a:r>
                      <a:r>
                        <a:rPr lang="ru-RU" sz="1800" b="1" kern="1200" dirty="0">
                          <a:solidFill>
                            <a:schemeClr val="tx1"/>
                          </a:solidFill>
                          <a:latin typeface="+mn-lt"/>
                          <a:ea typeface="+mn-ea"/>
                          <a:cs typeface="+mn-cs"/>
                        </a:rPr>
                        <a:t> </a:t>
                      </a:r>
                    </a:p>
                  </a:txBody>
                  <a:tcPr marL="0" marR="0" marT="0" marB="0">
                    <a:lnL>
                      <a:noFill/>
                    </a:lnL>
                    <a:lnR>
                      <a:noFill/>
                    </a:lnR>
                    <a:lnT>
                      <a:noFill/>
                    </a:lnT>
                    <a:lnB>
                      <a:noFill/>
                    </a:lnB>
                  </a:tcPr>
                </a:tc>
                <a:tc>
                  <a:txBody>
                    <a:bodyPr/>
                    <a:lstStyle/>
                    <a:p>
                      <a:pPr algn="l">
                        <a:lnSpc>
                          <a:spcPct val="107000"/>
                        </a:lnSpc>
                        <a:spcAft>
                          <a:spcPts val="0"/>
                        </a:spcAft>
                      </a:pPr>
                      <a:r>
                        <a:rPr lang="ru-RU" sz="1800" b="1" kern="1200" dirty="0" err="1">
                          <a:solidFill>
                            <a:schemeClr val="tx1"/>
                          </a:solidFill>
                          <a:latin typeface="+mn-lt"/>
                          <a:ea typeface="+mn-ea"/>
                          <a:cs typeface="+mn-cs"/>
                        </a:rPr>
                        <a:t>eine</a:t>
                      </a:r>
                      <a:r>
                        <a:rPr lang="ru-RU" sz="1800" b="1" kern="1200" dirty="0">
                          <a:solidFill>
                            <a:schemeClr val="tx1"/>
                          </a:solidFill>
                          <a:latin typeface="+mn-lt"/>
                          <a:ea typeface="+mn-ea"/>
                          <a:cs typeface="+mn-cs"/>
                        </a:rPr>
                        <a:t> </a:t>
                      </a:r>
                      <a:r>
                        <a:rPr lang="ru-RU" sz="1800" b="1" kern="1200" dirty="0" err="1">
                          <a:solidFill>
                            <a:schemeClr val="tx1"/>
                          </a:solidFill>
                          <a:latin typeface="+mn-lt"/>
                          <a:ea typeface="+mn-ea"/>
                          <a:cs typeface="+mn-cs"/>
                        </a:rPr>
                        <a:t>Party</a:t>
                      </a:r>
                      <a:endParaRPr lang="ru-RU" sz="1800" b="1" kern="1200" dirty="0">
                        <a:solidFill>
                          <a:schemeClr val="tx1"/>
                        </a:solidFill>
                        <a:latin typeface="+mn-lt"/>
                        <a:ea typeface="+mn-ea"/>
                        <a:cs typeface="+mn-cs"/>
                      </a:endParaRPr>
                    </a:p>
                  </a:txBody>
                  <a:tcPr marL="0" marR="0" marT="0" marB="0">
                    <a:lnL>
                      <a:noFill/>
                    </a:lnL>
                    <a:lnR>
                      <a:noFill/>
                    </a:lnR>
                    <a:lnT>
                      <a:noFill/>
                    </a:lnT>
                    <a:lnB>
                      <a:noFill/>
                    </a:lnB>
                  </a:tcPr>
                </a:tc>
              </a:tr>
            </a:tbl>
          </a:graphicData>
        </a:graphic>
      </p:graphicFrame>
      <p:pic>
        <p:nvPicPr>
          <p:cNvPr id="5122" name="Picture 2" descr="C:\Users\Kadriya\Desktop\20170319_185656.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8"/>
            <a:ext cx="3809231" cy="55446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237924" y="980728"/>
            <a:ext cx="4222508" cy="369332"/>
          </a:xfrm>
          <a:prstGeom prst="rect">
            <a:avLst/>
          </a:prstGeom>
        </p:spPr>
        <p:txBody>
          <a:bodyPr wrap="square">
            <a:spAutoFit/>
          </a:bodyPr>
          <a:lstStyle/>
          <a:p>
            <a:r>
              <a:rPr lang="de-DE" dirty="0" smtClean="0"/>
              <a:t>1.Satzanfang   sucht    Satzende!</a:t>
            </a:r>
            <a:endParaRPr lang="ru-RU" dirty="0"/>
          </a:p>
        </p:txBody>
      </p:sp>
      <p:sp>
        <p:nvSpPr>
          <p:cNvPr id="35" name="Прямоугольник 34"/>
          <p:cNvSpPr/>
          <p:nvPr/>
        </p:nvSpPr>
        <p:spPr>
          <a:xfrm>
            <a:off x="4237923" y="3284984"/>
            <a:ext cx="4425145" cy="3416320"/>
          </a:xfrm>
          <a:prstGeom prst="rect">
            <a:avLst/>
          </a:prstGeom>
        </p:spPr>
        <p:txBody>
          <a:bodyPr wrap="square">
            <a:spAutoFit/>
          </a:bodyPr>
          <a:lstStyle/>
          <a:p>
            <a:r>
              <a:rPr lang="de-DE" dirty="0"/>
              <a:t>2. Schreibe den ganzen Dialog!</a:t>
            </a:r>
          </a:p>
          <a:p>
            <a:r>
              <a:rPr lang="de-DE" b="1" dirty="0" smtClean="0"/>
              <a:t>A:Hallo</a:t>
            </a:r>
            <a:r>
              <a:rPr lang="de-DE" b="1" dirty="0"/>
              <a:t>, hier </a:t>
            </a:r>
            <a:r>
              <a:rPr lang="de-DE" b="1" dirty="0" smtClean="0"/>
              <a:t>spricht… </a:t>
            </a:r>
            <a:r>
              <a:rPr lang="de-DE" b="1" dirty="0"/>
              <a:t>Ich gebe eine Party. Kannst </a:t>
            </a:r>
            <a:r>
              <a:rPr lang="de-DE" b="1" dirty="0" smtClean="0"/>
              <a:t>du </a:t>
            </a:r>
            <a:r>
              <a:rPr lang="de-DE" b="1" dirty="0"/>
              <a:t>kommen ? </a:t>
            </a:r>
            <a:endParaRPr lang="de-DE" b="1" dirty="0" smtClean="0"/>
          </a:p>
          <a:p>
            <a:r>
              <a:rPr lang="de-DE" b="1" dirty="0" smtClean="0"/>
              <a:t>B</a:t>
            </a:r>
            <a:r>
              <a:rPr lang="de-DE" b="1" dirty="0"/>
              <a:t>: </a:t>
            </a:r>
            <a:r>
              <a:rPr lang="de-DE" b="1" dirty="0" smtClean="0"/>
              <a:t>_______________________</a:t>
            </a:r>
          </a:p>
          <a:p>
            <a:r>
              <a:rPr lang="de-DE" b="1" dirty="0" smtClean="0"/>
              <a:t>A:</a:t>
            </a:r>
            <a:r>
              <a:rPr lang="de-DE" b="1" dirty="0">
                <a:solidFill>
                  <a:prstClr val="black"/>
                </a:solidFill>
              </a:rPr>
              <a:t> Bei mir. </a:t>
            </a:r>
            <a:endParaRPr lang="de-DE" b="1" dirty="0" smtClean="0"/>
          </a:p>
          <a:p>
            <a:r>
              <a:rPr lang="de-DE" b="1" dirty="0" smtClean="0"/>
              <a:t>B:________________________</a:t>
            </a:r>
            <a:endParaRPr lang="de-DE" b="1" dirty="0"/>
          </a:p>
          <a:p>
            <a:r>
              <a:rPr lang="de-DE" b="1" dirty="0" smtClean="0"/>
              <a:t>A:Am </a:t>
            </a:r>
            <a:r>
              <a:rPr lang="de-DE" b="1" dirty="0"/>
              <a:t>Sonntag </a:t>
            </a:r>
            <a:r>
              <a:rPr lang="de-DE" b="1" dirty="0" smtClean="0"/>
              <a:t>um </a:t>
            </a:r>
            <a:r>
              <a:rPr lang="de-DE" b="1" dirty="0"/>
              <a:t>halb vier</a:t>
            </a:r>
            <a:r>
              <a:rPr lang="de-DE" b="1" dirty="0" smtClean="0"/>
              <a:t>.</a:t>
            </a:r>
          </a:p>
          <a:p>
            <a:r>
              <a:rPr lang="de-DE" b="1" dirty="0">
                <a:solidFill>
                  <a:prstClr val="black"/>
                </a:solidFill>
              </a:rPr>
              <a:t>B</a:t>
            </a:r>
            <a:r>
              <a:rPr lang="de-DE" b="1" dirty="0" smtClean="0">
                <a:solidFill>
                  <a:prstClr val="black"/>
                </a:solidFill>
              </a:rPr>
              <a:t>:________________________</a:t>
            </a:r>
            <a:endParaRPr lang="de-DE" b="1" dirty="0"/>
          </a:p>
          <a:p>
            <a:r>
              <a:rPr lang="de-DE" b="1" dirty="0" smtClean="0"/>
              <a:t>A:Nicht </a:t>
            </a:r>
            <a:r>
              <a:rPr lang="de-DE" b="1" dirty="0"/>
              <a:t>nötig, du. </a:t>
            </a:r>
            <a:endParaRPr lang="de-DE" b="1" dirty="0" smtClean="0"/>
          </a:p>
          <a:p>
            <a:r>
              <a:rPr lang="de-DE" b="1" dirty="0" smtClean="0"/>
              <a:t>B:_________________________</a:t>
            </a:r>
            <a:endParaRPr lang="de-DE" b="1" dirty="0"/>
          </a:p>
          <a:p>
            <a:r>
              <a:rPr lang="de-DE" b="1" dirty="0" smtClean="0"/>
              <a:t>A:Klar </a:t>
            </a:r>
            <a:r>
              <a:rPr lang="de-DE" b="1" dirty="0"/>
              <a:t>bring den LOU. Am Sonntag also um halb vier.</a:t>
            </a:r>
            <a:endParaRPr lang="ru-RU" b="1" dirty="0"/>
          </a:p>
        </p:txBody>
      </p:sp>
    </p:spTree>
    <p:extLst>
      <p:ext uri="{BB962C8B-B14F-4D97-AF65-F5344CB8AC3E}">
        <p14:creationId xmlns:p14="http://schemas.microsoft.com/office/powerpoint/2010/main" val="2936584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Glückwunschkarten</a:t>
            </a:r>
            <a:endParaRPr lang="ru-RU" dirty="0"/>
          </a:p>
        </p:txBody>
      </p:sp>
      <p:sp>
        <p:nvSpPr>
          <p:cNvPr id="3" name="Объект 2"/>
          <p:cNvSpPr>
            <a:spLocks noGrp="1"/>
          </p:cNvSpPr>
          <p:nvPr>
            <p:ph idx="1"/>
          </p:nvPr>
        </p:nvSpPr>
        <p:spPr/>
        <p:txBody>
          <a:bodyPr/>
          <a:lstStyle/>
          <a:p>
            <a:pPr marL="114300" indent="0">
              <a:lnSpc>
                <a:spcPct val="115000"/>
              </a:lnSpc>
              <a:spcAft>
                <a:spcPts val="1000"/>
              </a:spcAft>
              <a:buNone/>
            </a:pPr>
            <a:r>
              <a:rPr lang="de-DE" b="1" dirty="0">
                <a:latin typeface="Calibri"/>
                <a:ea typeface="Calibri"/>
                <a:cs typeface="Times New Roman"/>
              </a:rPr>
              <a:t>8. –Jetzt fangen wir die Party an! </a:t>
            </a:r>
            <a:endParaRPr lang="ru-RU" sz="1800" dirty="0">
              <a:latin typeface="Calibri"/>
              <a:ea typeface="Calibri"/>
              <a:cs typeface="Times New Roman"/>
            </a:endParaRPr>
          </a:p>
          <a:p>
            <a:pPr>
              <a:lnSpc>
                <a:spcPct val="115000"/>
              </a:lnSpc>
              <a:spcAft>
                <a:spcPts val="1000"/>
              </a:spcAft>
            </a:pPr>
            <a:r>
              <a:rPr lang="de-DE" b="1" dirty="0">
                <a:latin typeface="Calibri"/>
                <a:ea typeface="Calibri"/>
                <a:cs typeface="Times New Roman"/>
              </a:rPr>
              <a:t>1) Und was machen wir in erster Linie in der Party?                                  </a:t>
            </a:r>
            <a:r>
              <a:rPr lang="de-DE" b="1" dirty="0" smtClean="0">
                <a:latin typeface="Calibri"/>
                <a:ea typeface="Calibri"/>
                <a:cs typeface="Times New Roman"/>
              </a:rPr>
              <a:t> </a:t>
            </a:r>
            <a:endParaRPr lang="ru-RU" sz="1800" dirty="0">
              <a:latin typeface="Calibri"/>
              <a:ea typeface="Calibri"/>
              <a:cs typeface="Times New Roman"/>
            </a:endParaRPr>
          </a:p>
          <a:p>
            <a:pPr>
              <a:lnSpc>
                <a:spcPct val="115000"/>
              </a:lnSpc>
              <a:spcAft>
                <a:spcPts val="1000"/>
              </a:spcAft>
            </a:pPr>
            <a:r>
              <a:rPr lang="de-DE" b="1" dirty="0">
                <a:latin typeface="Calibri"/>
                <a:ea typeface="Calibri"/>
                <a:cs typeface="Times New Roman"/>
              </a:rPr>
              <a:t>-Natürlich gratulieren wir zuerst unserem Geburtstagskind! Ihr habt schon zu Hause eure Glückwunschkarten vorbereitet. </a:t>
            </a:r>
            <a:endParaRPr lang="de-DE" b="1" dirty="0" smtClean="0">
              <a:latin typeface="Calibri"/>
              <a:ea typeface="Calibri"/>
              <a:cs typeface="Times New Roman"/>
            </a:endParaRPr>
          </a:p>
          <a:p>
            <a:pPr>
              <a:lnSpc>
                <a:spcPct val="115000"/>
              </a:lnSpc>
              <a:spcAft>
                <a:spcPts val="1000"/>
              </a:spcAft>
            </a:pPr>
            <a:r>
              <a:rPr lang="de-DE" b="1" dirty="0">
                <a:latin typeface="Calibri"/>
                <a:ea typeface="Calibri"/>
                <a:cs typeface="Times New Roman"/>
              </a:rPr>
              <a:t>-Wer liest seine  Glückwunschkarte vor? </a:t>
            </a:r>
          </a:p>
          <a:p>
            <a:pPr>
              <a:lnSpc>
                <a:spcPct val="115000"/>
              </a:lnSpc>
              <a:spcAft>
                <a:spcPts val="1000"/>
              </a:spcAft>
            </a:pPr>
            <a:endParaRPr lang="ru-RU" sz="1800" dirty="0">
              <a:latin typeface="Calibri"/>
              <a:ea typeface="Calibri"/>
              <a:cs typeface="Times New Roman"/>
            </a:endParaRPr>
          </a:p>
          <a:p>
            <a:endParaRPr lang="ru-RU" dirty="0"/>
          </a:p>
        </p:txBody>
      </p:sp>
    </p:spTree>
    <p:extLst>
      <p:ext uri="{BB962C8B-B14F-4D97-AF65-F5344CB8AC3E}">
        <p14:creationId xmlns:p14="http://schemas.microsoft.com/office/powerpoint/2010/main" val="2240527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932395"/>
          </a:xfrm>
        </p:spPr>
        <p:txBody>
          <a:bodyPr/>
          <a:lstStyle/>
          <a:p>
            <a:r>
              <a:rPr lang="en-US" dirty="0" err="1"/>
              <a:t>Buchstabensalat</a:t>
            </a:r>
            <a:endParaRPr lang="ru-RU" dirty="0"/>
          </a:p>
        </p:txBody>
      </p:sp>
      <p:sp>
        <p:nvSpPr>
          <p:cNvPr id="3" name="Объект 2"/>
          <p:cNvSpPr>
            <a:spLocks noGrp="1"/>
          </p:cNvSpPr>
          <p:nvPr>
            <p:ph idx="1"/>
          </p:nvPr>
        </p:nvSpPr>
        <p:spPr>
          <a:xfrm>
            <a:off x="467544" y="1844824"/>
            <a:ext cx="8229600" cy="4373563"/>
          </a:xfrm>
        </p:spPr>
        <p:txBody>
          <a:bodyPr>
            <a:normAutofit/>
          </a:bodyPr>
          <a:lstStyle/>
          <a:p>
            <a:r>
              <a:rPr lang="de-DE" b="1" dirty="0"/>
              <a:t>2) Und nun spielen wir! Und das machen wir in Gruppen! </a:t>
            </a:r>
          </a:p>
          <a:p>
            <a:r>
              <a:rPr lang="de-DE" b="1" dirty="0" smtClean="0"/>
              <a:t>Das </a:t>
            </a:r>
            <a:r>
              <a:rPr lang="de-DE" b="1" dirty="0"/>
              <a:t>erste Spiel ist Buchstabensalat</a:t>
            </a:r>
            <a:r>
              <a:rPr lang="de-DE" b="1" dirty="0" smtClean="0"/>
              <a:t>!</a:t>
            </a:r>
          </a:p>
          <a:p>
            <a:r>
              <a:rPr lang="de-DE" b="1" dirty="0" smtClean="0"/>
              <a:t> </a:t>
            </a:r>
            <a:r>
              <a:rPr lang="de-DE" b="1" dirty="0"/>
              <a:t>Hier sind </a:t>
            </a:r>
            <a:r>
              <a:rPr lang="de-DE" b="1" dirty="0" smtClean="0"/>
              <a:t>12 </a:t>
            </a:r>
            <a:r>
              <a:rPr lang="de-DE" b="1" dirty="0"/>
              <a:t>Wörter zum Thema Party versteckt</a:t>
            </a:r>
            <a:r>
              <a:rPr lang="de-DE" b="1" dirty="0" smtClean="0"/>
              <a:t>!</a:t>
            </a:r>
          </a:p>
          <a:p>
            <a:r>
              <a:rPr lang="de-DE" b="1" dirty="0" smtClean="0"/>
              <a:t> </a:t>
            </a:r>
            <a:r>
              <a:rPr lang="de-DE" b="1" dirty="0"/>
              <a:t>Sucht diese Wörter bitte! </a:t>
            </a:r>
            <a:endParaRPr lang="de-DE" b="1" dirty="0" smtClean="0"/>
          </a:p>
          <a:p>
            <a:pPr lvl="0">
              <a:buClr>
                <a:srgbClr val="93A299"/>
              </a:buClr>
            </a:pPr>
            <a:r>
              <a:rPr lang="de-DE" b="1" dirty="0"/>
              <a:t> </a:t>
            </a:r>
            <a:r>
              <a:rPr lang="de-DE" b="1" dirty="0" smtClean="0"/>
              <a:t>Beachtet:       </a:t>
            </a:r>
            <a:r>
              <a:rPr lang="de-DE" b="1" dirty="0" err="1" smtClean="0"/>
              <a:t>oe</a:t>
            </a:r>
            <a:r>
              <a:rPr lang="de-DE" b="1" dirty="0" smtClean="0"/>
              <a:t>=ö    </a:t>
            </a:r>
            <a:r>
              <a:rPr lang="de-DE" b="1" dirty="0" err="1"/>
              <a:t>ae</a:t>
            </a:r>
            <a:r>
              <a:rPr lang="de-DE" b="1" dirty="0"/>
              <a:t>=ä  </a:t>
            </a:r>
            <a:r>
              <a:rPr lang="de-DE" b="1" dirty="0" smtClean="0"/>
              <a:t>  </a:t>
            </a:r>
            <a:r>
              <a:rPr lang="de-DE" b="1" dirty="0" err="1" smtClean="0">
                <a:solidFill>
                  <a:srgbClr val="564B3C"/>
                </a:solidFill>
              </a:rPr>
              <a:t>ue</a:t>
            </a:r>
            <a:r>
              <a:rPr lang="de-DE" b="1" dirty="0" smtClean="0">
                <a:solidFill>
                  <a:srgbClr val="564B3C"/>
                </a:solidFill>
              </a:rPr>
              <a:t>=ü </a:t>
            </a:r>
            <a:endParaRPr lang="ru-RU" dirty="0">
              <a:solidFill>
                <a:srgbClr val="564B3C"/>
              </a:solidFill>
            </a:endParaRPr>
          </a:p>
          <a:p>
            <a:endParaRPr lang="de-DE" b="1" dirty="0" smtClean="0"/>
          </a:p>
          <a:p>
            <a:pPr marL="114300" indent="0">
              <a:buNone/>
            </a:pPr>
            <a:r>
              <a:rPr lang="de-DE" b="1" dirty="0" smtClean="0"/>
              <a:t>      </a:t>
            </a:r>
            <a:endParaRPr lang="de-DE" b="1" dirty="0"/>
          </a:p>
          <a:p>
            <a:pPr marL="114300" indent="0">
              <a:buNone/>
            </a:pPr>
            <a:r>
              <a:rPr lang="de-DE" b="1" dirty="0" smtClean="0"/>
              <a:t> </a:t>
            </a:r>
            <a:endParaRPr lang="ru-RU" dirty="0"/>
          </a:p>
        </p:txBody>
      </p:sp>
    </p:spTree>
    <p:extLst>
      <p:ext uri="{BB962C8B-B14F-4D97-AF65-F5344CB8AC3E}">
        <p14:creationId xmlns:p14="http://schemas.microsoft.com/office/powerpoint/2010/main" val="3178094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572356"/>
          </a:xfrm>
        </p:spPr>
        <p:txBody>
          <a:bodyPr>
            <a:normAutofit fontScale="90000"/>
          </a:bodyPr>
          <a:lstStyle/>
          <a:p>
            <a:r>
              <a:rPr lang="en-US" dirty="0" err="1"/>
              <a:t>Buchstabensalat</a:t>
            </a:r>
            <a:endParaRPr lang="ru-RU" dirty="0"/>
          </a:p>
        </p:txBody>
      </p:sp>
      <p:pic>
        <p:nvPicPr>
          <p:cNvPr id="4" name="Picture 2" descr="C:\Users\Kadriya\Desktop\20170319_00095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8568951"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4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788380"/>
          </a:xfrm>
        </p:spPr>
        <p:txBody>
          <a:bodyPr/>
          <a:lstStyle/>
          <a:p>
            <a:r>
              <a:rPr lang="de-DE" dirty="0" smtClean="0"/>
              <a:t>Welche </a:t>
            </a:r>
            <a:r>
              <a:rPr lang="de-DE" dirty="0" err="1" smtClean="0"/>
              <a:t>wörter</a:t>
            </a:r>
            <a:r>
              <a:rPr lang="de-DE" dirty="0" smtClean="0"/>
              <a:t> sind das?</a:t>
            </a:r>
            <a:endParaRPr lang="ru-RU" dirty="0"/>
          </a:p>
        </p:txBody>
      </p:sp>
      <p:sp>
        <p:nvSpPr>
          <p:cNvPr id="3" name="Объект 2"/>
          <p:cNvSpPr>
            <a:spLocks noGrp="1"/>
          </p:cNvSpPr>
          <p:nvPr>
            <p:ph idx="1"/>
          </p:nvPr>
        </p:nvSpPr>
        <p:spPr>
          <a:xfrm>
            <a:off x="457200" y="1556792"/>
            <a:ext cx="8229600" cy="4569371"/>
          </a:xfrm>
        </p:spPr>
        <p:txBody>
          <a:bodyPr/>
          <a:lstStyle/>
          <a:p>
            <a:r>
              <a:rPr lang="de-DE" dirty="0"/>
              <a:t>3) </a:t>
            </a:r>
            <a:r>
              <a:rPr lang="de-DE" dirty="0" smtClean="0"/>
              <a:t>Das </a:t>
            </a:r>
            <a:r>
              <a:rPr lang="de-DE" dirty="0"/>
              <a:t>nächste Spiel: </a:t>
            </a:r>
            <a:endParaRPr lang="de-DE" dirty="0" smtClean="0"/>
          </a:p>
          <a:p>
            <a:r>
              <a:rPr lang="de-DE" dirty="0" smtClean="0"/>
              <a:t>- </a:t>
            </a:r>
            <a:r>
              <a:rPr lang="de-DE" dirty="0"/>
              <a:t>Ordnet die Buchstaben und nennt die Wörter! Beachtet den Artikel bei den Substantiven!   </a:t>
            </a:r>
            <a:endParaRPr lang="de-DE" dirty="0" smtClean="0"/>
          </a:p>
          <a:p>
            <a:pPr marL="114300" indent="0">
              <a:buNone/>
            </a:pPr>
            <a:r>
              <a:rPr lang="de-DE" b="1" dirty="0" smtClean="0"/>
              <a:t>                                                                  </a:t>
            </a:r>
            <a:endParaRPr lang="ru-RU" dirty="0"/>
          </a:p>
          <a:p>
            <a:r>
              <a:rPr lang="de-DE" b="1" i="1" u="sng" dirty="0"/>
              <a:t>0 - </a:t>
            </a:r>
            <a:r>
              <a:rPr lang="de-DE" b="1" i="1" u="sng" dirty="0" err="1"/>
              <a:t>bgtsrGueat</a:t>
            </a:r>
            <a:r>
              <a:rPr lang="de-DE" b="1" i="1" u="sng" dirty="0"/>
              <a:t> 	- der Geburtstag</a:t>
            </a:r>
            <a:endParaRPr lang="ru-RU" dirty="0"/>
          </a:p>
          <a:p>
            <a:r>
              <a:rPr lang="de-DE" b="1" i="1" u="sng" dirty="0"/>
              <a:t>1 – </a:t>
            </a:r>
            <a:r>
              <a:rPr lang="de-DE" b="1" i="1" u="sng" dirty="0" err="1"/>
              <a:t>inbmtrenig</a:t>
            </a:r>
            <a:r>
              <a:rPr lang="de-DE" b="1" i="1" u="sng" dirty="0"/>
              <a:t>    </a:t>
            </a:r>
            <a:r>
              <a:rPr lang="de-DE" b="1" i="1" u="sng" dirty="0" smtClean="0"/>
              <a:t>   </a:t>
            </a:r>
            <a:r>
              <a:rPr lang="de-DE" b="1" i="1" u="sng" dirty="0"/>
              <a:t>-</a:t>
            </a:r>
            <a:endParaRPr lang="ru-RU" dirty="0"/>
          </a:p>
          <a:p>
            <a:r>
              <a:rPr lang="de-DE" b="1" i="1" u="sng" dirty="0"/>
              <a:t>2 – </a:t>
            </a:r>
            <a:r>
              <a:rPr lang="de-DE" b="1" i="1" u="sng" dirty="0" err="1"/>
              <a:t>lehzichr</a:t>
            </a:r>
            <a:r>
              <a:rPr lang="de-DE" b="1" i="1" u="sng" dirty="0"/>
              <a:t>           </a:t>
            </a:r>
            <a:r>
              <a:rPr lang="de-DE" b="1" i="1" u="sng" dirty="0" smtClean="0"/>
              <a:t> -     </a:t>
            </a:r>
            <a:endParaRPr lang="ru-RU" dirty="0"/>
          </a:p>
          <a:p>
            <a:r>
              <a:rPr lang="de-DE" b="1" i="1" u="sng" dirty="0"/>
              <a:t>3 –</a:t>
            </a:r>
            <a:r>
              <a:rPr lang="de-DE" b="1" i="1" u="sng" dirty="0" err="1"/>
              <a:t>ckülGcnshu</a:t>
            </a:r>
            <a:r>
              <a:rPr lang="de-DE" b="1" i="1" u="sng" dirty="0"/>
              <a:t>    </a:t>
            </a:r>
            <a:r>
              <a:rPr lang="de-DE" b="1" i="1" u="sng" dirty="0" smtClean="0"/>
              <a:t>  </a:t>
            </a:r>
            <a:r>
              <a:rPr lang="de-DE" b="1" i="1" u="sng" dirty="0"/>
              <a:t>-</a:t>
            </a:r>
            <a:endParaRPr lang="ru-RU" dirty="0"/>
          </a:p>
          <a:p>
            <a:r>
              <a:rPr lang="de-DE" b="1" i="1" u="sng" dirty="0"/>
              <a:t>4 –</a:t>
            </a:r>
            <a:r>
              <a:rPr lang="de-DE" i="1" u="sng" dirty="0"/>
              <a:t> </a:t>
            </a:r>
            <a:r>
              <a:rPr lang="de-DE" b="1" i="1" u="sng" dirty="0" err="1"/>
              <a:t>nsceeGkh</a:t>
            </a:r>
            <a:r>
              <a:rPr lang="de-DE" b="1" i="1" u="sng" dirty="0"/>
              <a:t>       -</a:t>
            </a:r>
            <a:endParaRPr lang="ru-RU" dirty="0"/>
          </a:p>
          <a:p>
            <a:r>
              <a:rPr lang="de-DE" b="1" i="1" u="sng" dirty="0"/>
              <a:t>5 –</a:t>
            </a:r>
            <a:r>
              <a:rPr lang="de-DE" b="1" i="1" u="sng" dirty="0" err="1"/>
              <a:t>udEnlagni</a:t>
            </a:r>
            <a:r>
              <a:rPr lang="de-DE" b="1" i="1" u="sng" dirty="0"/>
              <a:t>      </a:t>
            </a:r>
            <a:r>
              <a:rPr lang="de-DE" b="1" i="1" u="sng" dirty="0" smtClean="0"/>
              <a:t>   -</a:t>
            </a:r>
            <a:endParaRPr lang="ru-RU" dirty="0"/>
          </a:p>
        </p:txBody>
      </p:sp>
    </p:spTree>
    <p:extLst>
      <p:ext uri="{BB962C8B-B14F-4D97-AF65-F5344CB8AC3E}">
        <p14:creationId xmlns:p14="http://schemas.microsoft.com/office/powerpoint/2010/main" val="3053630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wie</a:t>
            </a:r>
            <a:r>
              <a:rPr lang="en-US" dirty="0"/>
              <a:t> </a:t>
            </a:r>
            <a:r>
              <a:rPr lang="en-US" dirty="0" err="1" smtClean="0"/>
              <a:t>heißt</a:t>
            </a:r>
            <a:r>
              <a:rPr lang="en-US" dirty="0" smtClean="0"/>
              <a:t> der </a:t>
            </a:r>
            <a:r>
              <a:rPr lang="en-US" dirty="0" err="1" smtClean="0"/>
              <a:t>Oberbegriff</a:t>
            </a:r>
            <a:r>
              <a:rPr lang="en-US" dirty="0" smtClean="0"/>
              <a:t>?</a:t>
            </a:r>
            <a:endParaRPr lang="ru-RU" dirty="0"/>
          </a:p>
        </p:txBody>
      </p:sp>
      <p:sp>
        <p:nvSpPr>
          <p:cNvPr id="3" name="Объект 2"/>
          <p:cNvSpPr>
            <a:spLocks noGrp="1"/>
          </p:cNvSpPr>
          <p:nvPr>
            <p:ph idx="1"/>
          </p:nvPr>
        </p:nvSpPr>
        <p:spPr/>
        <p:txBody>
          <a:bodyPr>
            <a:normAutofit/>
          </a:bodyPr>
          <a:lstStyle/>
          <a:p>
            <a:pPr marL="114300" indent="0">
              <a:lnSpc>
                <a:spcPct val="115000"/>
              </a:lnSpc>
              <a:spcAft>
                <a:spcPts val="1000"/>
              </a:spcAft>
              <a:buNone/>
            </a:pPr>
            <a:r>
              <a:rPr lang="de-DE" dirty="0">
                <a:latin typeface="Calibri"/>
                <a:ea typeface="Calibri"/>
                <a:cs typeface="Times New Roman"/>
              </a:rPr>
              <a:t>4) – Und jetzt sagt, wie der Oberbegriff heißt!                                                 </a:t>
            </a:r>
            <a:r>
              <a:rPr lang="de-DE" dirty="0" smtClean="0">
                <a:latin typeface="Calibri"/>
                <a:ea typeface="Calibri"/>
                <a:cs typeface="Times New Roman"/>
              </a:rPr>
              <a:t> </a:t>
            </a:r>
            <a:endParaRPr lang="ru-RU" sz="1800" dirty="0">
              <a:latin typeface="Calibri"/>
              <a:ea typeface="Calibri"/>
              <a:cs typeface="Times New Roman"/>
            </a:endParaRPr>
          </a:p>
          <a:p>
            <a:pPr marL="114300" indent="0">
              <a:lnSpc>
                <a:spcPct val="115000"/>
              </a:lnSpc>
              <a:spcAft>
                <a:spcPts val="1000"/>
              </a:spcAft>
              <a:buNone/>
            </a:pPr>
            <a:r>
              <a:rPr lang="de-DE" b="1" i="1" u="sng" dirty="0" smtClean="0">
                <a:latin typeface="Calibri"/>
                <a:ea typeface="Calibri"/>
                <a:cs typeface="Times New Roman"/>
              </a:rPr>
              <a:t>0.  </a:t>
            </a:r>
            <a:r>
              <a:rPr lang="de-DE" b="1" i="1" u="sng" dirty="0">
                <a:latin typeface="Calibri"/>
                <a:ea typeface="Calibri"/>
                <a:cs typeface="Times New Roman"/>
              </a:rPr>
              <a:t>der Apfelsaft, der Orangensaft, der Bananensaft — der Saft</a:t>
            </a:r>
            <a:endParaRPr lang="ru-RU" sz="1800" dirty="0">
              <a:latin typeface="Calibri"/>
              <a:ea typeface="Calibri"/>
              <a:cs typeface="Times New Roman"/>
            </a:endParaRPr>
          </a:p>
          <a:p>
            <a:pPr marL="0" lvl="0" indent="0">
              <a:lnSpc>
                <a:spcPct val="115000"/>
              </a:lnSpc>
              <a:buNone/>
            </a:pPr>
            <a:r>
              <a:rPr lang="de-DE" b="1" i="1" u="sng" dirty="0" smtClean="0">
                <a:latin typeface="Calibri"/>
                <a:ea typeface="Calibri"/>
                <a:cs typeface="Times New Roman"/>
              </a:rPr>
              <a:t>  1.    der </a:t>
            </a:r>
            <a:r>
              <a:rPr lang="de-DE" b="1" i="1" u="sng" dirty="0">
                <a:latin typeface="Calibri"/>
                <a:ea typeface="Calibri"/>
                <a:cs typeface="Times New Roman"/>
              </a:rPr>
              <a:t>Löffel, die Gabel, das Messer — </a:t>
            </a:r>
            <a:endParaRPr lang="ru-RU" sz="1800" dirty="0">
              <a:latin typeface="Calibri"/>
              <a:ea typeface="Calibri"/>
              <a:cs typeface="Times New Roman"/>
            </a:endParaRPr>
          </a:p>
          <a:p>
            <a:pPr marL="0" lvl="0" indent="0">
              <a:lnSpc>
                <a:spcPct val="115000"/>
              </a:lnSpc>
              <a:spcAft>
                <a:spcPts val="1000"/>
              </a:spcAft>
              <a:buNone/>
            </a:pPr>
            <a:r>
              <a:rPr lang="de-DE" b="1" i="1" u="sng" dirty="0" smtClean="0">
                <a:latin typeface="Calibri"/>
                <a:ea typeface="Calibri"/>
                <a:cs typeface="Times New Roman"/>
              </a:rPr>
              <a:t>  2.  der </a:t>
            </a:r>
            <a:r>
              <a:rPr lang="de-DE" b="1" i="1" u="sng" dirty="0">
                <a:latin typeface="Calibri"/>
                <a:ea typeface="Calibri"/>
                <a:cs typeface="Times New Roman"/>
              </a:rPr>
              <a:t>Kartoffelsalat, der Nudelsalat, der Fleischsalat  </a:t>
            </a:r>
            <a:r>
              <a:rPr lang="de-DE" b="1" i="1" u="sng" dirty="0" smtClean="0">
                <a:latin typeface="Calibri"/>
                <a:ea typeface="Calibri"/>
                <a:cs typeface="Times New Roman"/>
              </a:rPr>
              <a:t>-- </a:t>
            </a:r>
          </a:p>
          <a:p>
            <a:pPr marL="0" lvl="0" indent="0">
              <a:lnSpc>
                <a:spcPct val="115000"/>
              </a:lnSpc>
              <a:spcAft>
                <a:spcPts val="1000"/>
              </a:spcAft>
              <a:buNone/>
            </a:pPr>
            <a:r>
              <a:rPr lang="de-DE" b="1" i="1" u="sng" dirty="0">
                <a:latin typeface="Calibri"/>
                <a:ea typeface="Calibri"/>
                <a:cs typeface="Times New Roman"/>
              </a:rPr>
              <a:t> </a:t>
            </a:r>
            <a:r>
              <a:rPr lang="de-DE" b="1" i="1" u="sng" dirty="0" smtClean="0">
                <a:latin typeface="Calibri"/>
                <a:ea typeface="Calibri"/>
                <a:cs typeface="Times New Roman"/>
              </a:rPr>
              <a:t> 3 . der </a:t>
            </a:r>
            <a:r>
              <a:rPr lang="de-DE" b="1" i="1" u="sng" dirty="0">
                <a:latin typeface="Calibri"/>
                <a:ea typeface="Calibri"/>
                <a:cs typeface="Times New Roman"/>
              </a:rPr>
              <a:t>Geburtstag, Weihnachten, Ostern  --</a:t>
            </a:r>
            <a:endParaRPr lang="ru-RU" sz="1800" dirty="0">
              <a:latin typeface="Calibri"/>
              <a:ea typeface="Calibri"/>
              <a:cs typeface="Times New Roman"/>
            </a:endParaRPr>
          </a:p>
          <a:p>
            <a:pPr marL="114300" indent="0">
              <a:lnSpc>
                <a:spcPct val="115000"/>
              </a:lnSpc>
              <a:spcAft>
                <a:spcPts val="1000"/>
              </a:spcAft>
              <a:buNone/>
            </a:pPr>
            <a:r>
              <a:rPr lang="de-DE" b="1" i="1" u="sng" dirty="0" smtClean="0">
                <a:latin typeface="Calibri"/>
                <a:ea typeface="Calibri"/>
                <a:cs typeface="Times New Roman"/>
              </a:rPr>
              <a:t>4 . die </a:t>
            </a:r>
            <a:r>
              <a:rPr lang="de-DE" b="1" i="1" u="sng" dirty="0">
                <a:latin typeface="Calibri"/>
                <a:ea typeface="Calibri"/>
                <a:cs typeface="Times New Roman"/>
              </a:rPr>
              <a:t>Geschwister, die Mutter, der Opa, die Tante   --</a:t>
            </a:r>
            <a:endParaRPr lang="ru-RU" sz="1800" dirty="0">
              <a:latin typeface="Calibri"/>
              <a:ea typeface="Calibri"/>
              <a:cs typeface="Times New Roman"/>
            </a:endParaRPr>
          </a:p>
          <a:p>
            <a:endParaRPr lang="ru-RU" dirty="0"/>
          </a:p>
        </p:txBody>
      </p:sp>
    </p:spTree>
    <p:extLst>
      <p:ext uri="{BB962C8B-B14F-4D97-AF65-F5344CB8AC3E}">
        <p14:creationId xmlns:p14="http://schemas.microsoft.com/office/powerpoint/2010/main" val="538802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260648"/>
            <a:ext cx="8260672" cy="1224136"/>
          </a:xfrm>
        </p:spPr>
        <p:txBody>
          <a:bodyPr>
            <a:normAutofit fontScale="90000"/>
          </a:bodyPr>
          <a:lstStyle/>
          <a:p>
            <a:r>
              <a:rPr lang="de-DE" dirty="0" smtClean="0"/>
              <a:t>Wir tanzen und </a:t>
            </a:r>
            <a:r>
              <a:rPr lang="de-DE" dirty="0"/>
              <a:t>singen! </a:t>
            </a:r>
            <a:r>
              <a:rPr lang="de-DE" dirty="0" smtClean="0"/>
              <a:t>„Brüderchen</a:t>
            </a:r>
            <a:r>
              <a:rPr lang="de-DE" dirty="0"/>
              <a:t>, komm tanz mit </a:t>
            </a:r>
            <a:r>
              <a:rPr lang="de-DE" dirty="0" smtClean="0"/>
              <a:t>mir!“</a:t>
            </a:r>
            <a:endParaRPr lang="ru-RU" dirty="0"/>
          </a:p>
        </p:txBody>
      </p:sp>
      <p:sp>
        <p:nvSpPr>
          <p:cNvPr id="3" name="Объект 2"/>
          <p:cNvSpPr>
            <a:spLocks noGrp="1"/>
          </p:cNvSpPr>
          <p:nvPr>
            <p:ph idx="1"/>
          </p:nvPr>
        </p:nvSpPr>
        <p:spPr>
          <a:xfrm>
            <a:off x="467544" y="1268760"/>
            <a:ext cx="8435280" cy="5184576"/>
          </a:xfrm>
        </p:spPr>
        <p:txBody>
          <a:bodyPr numCol="2">
            <a:normAutofit fontScale="92500" lnSpcReduction="10000"/>
          </a:bodyPr>
          <a:lstStyle/>
          <a:p>
            <a:pPr marL="411480" lvl="1" indent="0">
              <a:buNone/>
            </a:pPr>
            <a:r>
              <a:rPr lang="de-DE" b="1" dirty="0" smtClean="0"/>
              <a:t> </a:t>
            </a:r>
            <a:endParaRPr lang="de-DE" dirty="0"/>
          </a:p>
          <a:p>
            <a:pPr>
              <a:buFontTx/>
              <a:buChar char="-"/>
            </a:pPr>
            <a:r>
              <a:rPr lang="de-DE" sz="2000" dirty="0" smtClean="0"/>
              <a:t>In der Party tanzen wir unbedingt, deshalb lade ich alle zum Tanzen ein!</a:t>
            </a:r>
          </a:p>
          <a:p>
            <a:pPr>
              <a:buFontTx/>
              <a:buChar char="-"/>
            </a:pPr>
            <a:endParaRPr lang="de-DE" sz="2000" dirty="0" smtClean="0"/>
          </a:p>
          <a:p>
            <a:endParaRPr lang="de-DE" sz="2000" dirty="0" smtClean="0"/>
          </a:p>
          <a:p>
            <a:pPr marL="114300" indent="0">
              <a:buNone/>
            </a:pPr>
            <a:r>
              <a:rPr lang="de-DE" sz="1600" b="1" dirty="0" smtClean="0"/>
              <a:t> Brüderchen, komm tanz mit mir,</a:t>
            </a:r>
          </a:p>
          <a:p>
            <a:pPr marL="114300" indent="0">
              <a:buNone/>
            </a:pPr>
            <a:r>
              <a:rPr lang="de-DE" sz="1600" b="1" dirty="0" smtClean="0"/>
              <a:t> beide Hände reich ich dir.</a:t>
            </a:r>
          </a:p>
          <a:p>
            <a:pPr marL="114300" indent="0">
              <a:buNone/>
            </a:pPr>
            <a:r>
              <a:rPr lang="de-DE" sz="1600" b="1" dirty="0" smtClean="0"/>
              <a:t> Einmal hin, einmal her,</a:t>
            </a:r>
          </a:p>
          <a:p>
            <a:pPr marL="114300" indent="0">
              <a:buNone/>
            </a:pPr>
            <a:r>
              <a:rPr lang="de-DE" sz="1600" b="1" dirty="0" smtClean="0"/>
              <a:t> rings herum, das ist nicht schwer. </a:t>
            </a:r>
          </a:p>
          <a:p>
            <a:pPr marL="114300" indent="0">
              <a:buNone/>
            </a:pPr>
            <a:endParaRPr lang="de-DE" sz="1600" b="1" dirty="0" smtClean="0"/>
          </a:p>
          <a:p>
            <a:pPr marL="114300" indent="0">
              <a:buNone/>
            </a:pPr>
            <a:r>
              <a:rPr lang="de-DE" sz="1600" b="1" dirty="0" smtClean="0"/>
              <a:t> Mit den Füßchen trapp, trapp, trapp!</a:t>
            </a:r>
          </a:p>
          <a:p>
            <a:pPr marL="114300" indent="0">
              <a:buNone/>
            </a:pPr>
            <a:r>
              <a:rPr lang="de-DE" sz="1600" b="1" dirty="0" smtClean="0"/>
              <a:t> Mit den Händchen klapp, klapp, klapp!</a:t>
            </a:r>
          </a:p>
          <a:p>
            <a:pPr marL="114300" indent="0">
              <a:buNone/>
            </a:pPr>
            <a:r>
              <a:rPr lang="de-DE" sz="1600" b="1" dirty="0" smtClean="0"/>
              <a:t> Einmal hin, einmal her,</a:t>
            </a:r>
          </a:p>
          <a:p>
            <a:pPr marL="114300" indent="0">
              <a:buNone/>
            </a:pPr>
            <a:r>
              <a:rPr lang="de-DE" sz="1600" b="1" dirty="0" smtClean="0"/>
              <a:t> rings herum, das ist nicht schwer.</a:t>
            </a:r>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endParaRPr lang="de-DE" sz="1600" b="1" dirty="0" smtClean="0"/>
          </a:p>
          <a:p>
            <a:pPr marL="114300" indent="0">
              <a:buNone/>
            </a:pPr>
            <a:r>
              <a:rPr lang="de-DE" sz="1600" b="1" dirty="0" smtClean="0"/>
              <a:t>Mit </a:t>
            </a:r>
            <a:r>
              <a:rPr lang="de-DE" sz="1600" b="1" dirty="0"/>
              <a:t>dem Köpfchen, nick, nick, nick</a:t>
            </a:r>
            <a:r>
              <a:rPr lang="de-DE" sz="1600" b="1" dirty="0" smtClean="0"/>
              <a:t>!</a:t>
            </a:r>
          </a:p>
          <a:p>
            <a:pPr marL="114300" indent="0">
              <a:buNone/>
            </a:pPr>
            <a:r>
              <a:rPr lang="de-DE" sz="1600" b="1" dirty="0" smtClean="0"/>
              <a:t> </a:t>
            </a:r>
            <a:r>
              <a:rPr lang="de-DE" sz="1600" b="1" dirty="0"/>
              <a:t>Mit den Fingern tick, tick, </a:t>
            </a:r>
            <a:r>
              <a:rPr lang="de-DE" sz="1600" b="1" dirty="0" smtClean="0"/>
              <a:t>tick!</a:t>
            </a:r>
            <a:endParaRPr lang="de-DE" sz="1600" b="1" dirty="0"/>
          </a:p>
          <a:p>
            <a:pPr marL="114300" indent="0">
              <a:buNone/>
            </a:pPr>
            <a:r>
              <a:rPr lang="de-DE" sz="1600" b="1" dirty="0"/>
              <a:t> Einmal hin, einmal her,</a:t>
            </a:r>
          </a:p>
          <a:p>
            <a:pPr marL="114300" indent="0">
              <a:buNone/>
            </a:pPr>
            <a:r>
              <a:rPr lang="de-DE" sz="1600" b="1" dirty="0"/>
              <a:t> rings herum, das ist nicht schwer</a:t>
            </a:r>
            <a:r>
              <a:rPr lang="de-DE" sz="1600" b="1" dirty="0" smtClean="0"/>
              <a:t>.</a:t>
            </a:r>
            <a:endParaRPr lang="de-DE" sz="1600" b="1" dirty="0"/>
          </a:p>
          <a:p>
            <a:pPr marL="114300" indent="0">
              <a:buNone/>
            </a:pPr>
            <a:endParaRPr lang="de-DE" sz="1600" b="1" dirty="0"/>
          </a:p>
          <a:p>
            <a:pPr marL="114300" indent="0">
              <a:buNone/>
            </a:pPr>
            <a:r>
              <a:rPr lang="de-DE" sz="1600" b="1" dirty="0"/>
              <a:t> Noch einmal das schöne Spiel,</a:t>
            </a:r>
          </a:p>
          <a:p>
            <a:pPr marL="114300" indent="0">
              <a:buNone/>
            </a:pPr>
            <a:r>
              <a:rPr lang="de-DE" sz="1600" b="1" dirty="0"/>
              <a:t> weil es uns so gut gefiel</a:t>
            </a:r>
            <a:r>
              <a:rPr lang="de-DE" sz="1600" b="1" dirty="0" smtClean="0"/>
              <a:t>.</a:t>
            </a:r>
            <a:endParaRPr lang="de-DE" sz="1600" b="1" dirty="0"/>
          </a:p>
          <a:p>
            <a:pPr marL="114300" indent="0">
              <a:buNone/>
            </a:pPr>
            <a:r>
              <a:rPr lang="de-DE" sz="1600" b="1" dirty="0"/>
              <a:t> Einmal hin, einmal her,</a:t>
            </a:r>
          </a:p>
          <a:p>
            <a:pPr marL="114300" indent="0">
              <a:buNone/>
            </a:pPr>
            <a:r>
              <a:rPr lang="de-DE" sz="1600" b="1" dirty="0"/>
              <a:t> rings herum, das ist nicht schwer.</a:t>
            </a:r>
          </a:p>
          <a:p>
            <a:pPr marL="114300" indent="0">
              <a:buNone/>
            </a:pPr>
            <a:endParaRPr lang="de-DE" sz="1600" b="1" dirty="0"/>
          </a:p>
          <a:p>
            <a:endParaRPr lang="de-DE" dirty="0"/>
          </a:p>
          <a:p>
            <a:endParaRPr lang="ru-RU" dirty="0"/>
          </a:p>
        </p:txBody>
      </p:sp>
    </p:spTree>
    <p:extLst>
      <p:ext uri="{BB962C8B-B14F-4D97-AF65-F5344CB8AC3E}">
        <p14:creationId xmlns:p14="http://schemas.microsoft.com/office/powerpoint/2010/main" val="1921051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a:t>Wer</a:t>
            </a:r>
            <a:r>
              <a:rPr lang="en-US" dirty="0"/>
              <a:t> </a:t>
            </a:r>
            <a:r>
              <a:rPr lang="en-US" dirty="0" err="1"/>
              <a:t>ist</a:t>
            </a:r>
            <a:r>
              <a:rPr lang="en-US" dirty="0"/>
              <a:t> der </a:t>
            </a:r>
            <a:r>
              <a:rPr lang="en-US" dirty="0" err="1"/>
              <a:t>aufmerksamste</a:t>
            </a:r>
            <a:r>
              <a:rPr lang="en-US" dirty="0"/>
              <a:t>? </a:t>
            </a:r>
            <a:r>
              <a:rPr lang="en-US" dirty="0" smtClean="0"/>
              <a:t>(</a:t>
            </a:r>
            <a:r>
              <a:rPr lang="en-US" dirty="0" err="1" smtClean="0"/>
              <a:t>Fehlerkorrektur</a:t>
            </a:r>
            <a:r>
              <a:rPr lang="en-US" dirty="0"/>
              <a:t>)</a:t>
            </a:r>
            <a:endParaRPr lang="ru-RU" dirty="0"/>
          </a:p>
        </p:txBody>
      </p:sp>
      <p:sp>
        <p:nvSpPr>
          <p:cNvPr id="3" name="Объект 2"/>
          <p:cNvSpPr>
            <a:spLocks noGrp="1"/>
          </p:cNvSpPr>
          <p:nvPr>
            <p:ph idx="1"/>
          </p:nvPr>
        </p:nvSpPr>
        <p:spPr>
          <a:xfrm>
            <a:off x="251520" y="1484784"/>
            <a:ext cx="8640960" cy="5112568"/>
          </a:xfrm>
        </p:spPr>
        <p:txBody>
          <a:bodyPr>
            <a:normAutofit fontScale="92500" lnSpcReduction="10000"/>
          </a:bodyPr>
          <a:lstStyle/>
          <a:p>
            <a:r>
              <a:rPr lang="de-DE" sz="1900" dirty="0" smtClean="0"/>
              <a:t>- </a:t>
            </a:r>
            <a:r>
              <a:rPr lang="de-DE" sz="1900" dirty="0"/>
              <a:t>Noch ein Spiel haben wir! Wer ist der aufmerksamste?                        </a:t>
            </a:r>
            <a:r>
              <a:rPr lang="de-DE" sz="1900" dirty="0" smtClean="0"/>
              <a:t> </a:t>
            </a:r>
            <a:endParaRPr lang="de-DE" sz="1900" dirty="0"/>
          </a:p>
          <a:p>
            <a:r>
              <a:rPr lang="de-DE" sz="1900" dirty="0"/>
              <a:t>-Ihr sollt </a:t>
            </a:r>
            <a:r>
              <a:rPr lang="de-DE" sz="1900" dirty="0" smtClean="0"/>
              <a:t>die </a:t>
            </a:r>
            <a:r>
              <a:rPr lang="de-DE" sz="1900" dirty="0"/>
              <a:t>Fehler im Text </a:t>
            </a:r>
            <a:r>
              <a:rPr lang="de-DE" sz="1900" dirty="0" smtClean="0"/>
              <a:t>suchen und korrigieren</a:t>
            </a:r>
            <a:r>
              <a:rPr lang="de-DE" sz="1900" dirty="0"/>
              <a:t>! In jedem Satz oder </a:t>
            </a:r>
            <a:r>
              <a:rPr lang="de-DE" sz="1900" dirty="0" smtClean="0"/>
              <a:t>  Satzteil </a:t>
            </a:r>
            <a:r>
              <a:rPr lang="de-DE" sz="1900" dirty="0"/>
              <a:t>gibt es einen Fehler! Also 7 Fehler haben wir hier</a:t>
            </a:r>
            <a:r>
              <a:rPr lang="de-DE" sz="1900" dirty="0" smtClean="0"/>
              <a:t>!</a:t>
            </a:r>
          </a:p>
          <a:p>
            <a:pPr marL="114300" indent="0">
              <a:buNone/>
            </a:pPr>
            <a:r>
              <a:rPr lang="de-DE" sz="2000" b="1" dirty="0"/>
              <a:t>(0)  Liebes Anna,</a:t>
            </a:r>
          </a:p>
          <a:p>
            <a:pPr marL="114300" indent="0">
              <a:buNone/>
            </a:pPr>
            <a:r>
              <a:rPr lang="de-DE" sz="2000" b="1" dirty="0"/>
              <a:t>(1) am 18. Oktober habe ich meinen Weihnachten. (2) Ich will deinen Geburtstag groß feiern, (3) deshalb mache ich eine Party in Wochenende. (4) Ich lade dich zur Party zu.</a:t>
            </a:r>
          </a:p>
          <a:p>
            <a:pPr marL="114300" indent="0">
              <a:buNone/>
            </a:pPr>
            <a:r>
              <a:rPr lang="de-DE" sz="2000" b="1" dirty="0"/>
              <a:t>(5) Komm an 14 Uhr zu mir. (6) Wir können Musik tanzen, spielen bis 8 Uhr abends.</a:t>
            </a:r>
          </a:p>
          <a:p>
            <a:pPr marL="114300" indent="0">
              <a:buNone/>
            </a:pPr>
            <a:r>
              <a:rPr lang="de-DE" sz="2000" b="1" dirty="0"/>
              <a:t>(7) Meine Oma macht einen Apfelsuppe.</a:t>
            </a:r>
          </a:p>
          <a:p>
            <a:pPr marL="114300" indent="0">
              <a:buNone/>
            </a:pPr>
            <a:r>
              <a:rPr lang="de-DE" sz="2000" b="1" dirty="0"/>
              <a:t>Bis bald</a:t>
            </a:r>
          </a:p>
          <a:p>
            <a:pPr marL="114300" indent="0">
              <a:buNone/>
            </a:pPr>
            <a:r>
              <a:rPr lang="de-DE" sz="2000" b="1" dirty="0"/>
              <a:t>Deine Lana</a:t>
            </a:r>
          </a:p>
          <a:p>
            <a:r>
              <a:rPr lang="de-DE" sz="2000" dirty="0"/>
              <a:t>0  </a:t>
            </a:r>
            <a:r>
              <a:rPr lang="de-DE" sz="2000" dirty="0" smtClean="0"/>
              <a:t>-  </a:t>
            </a:r>
            <a:r>
              <a:rPr lang="de-DE" sz="2000" dirty="0"/>
              <a:t>Liebe_________                                 </a:t>
            </a:r>
            <a:r>
              <a:rPr lang="de-DE" sz="2000" dirty="0" smtClean="0"/>
              <a:t> 4  </a:t>
            </a:r>
            <a:r>
              <a:rPr lang="de-DE" sz="2000" dirty="0"/>
              <a:t>-___________________</a:t>
            </a:r>
          </a:p>
          <a:p>
            <a:r>
              <a:rPr lang="de-DE" sz="2000" dirty="0" smtClean="0"/>
              <a:t>1  -_____________                                      5  </a:t>
            </a:r>
            <a:r>
              <a:rPr lang="de-DE" sz="2000" dirty="0"/>
              <a:t>-___________________  </a:t>
            </a:r>
          </a:p>
          <a:p>
            <a:r>
              <a:rPr lang="de-DE" sz="2000" dirty="0" smtClean="0"/>
              <a:t>2  -_____________                                      </a:t>
            </a:r>
            <a:r>
              <a:rPr lang="de-DE" sz="2000" dirty="0"/>
              <a:t>6  -___________________</a:t>
            </a:r>
          </a:p>
          <a:p>
            <a:r>
              <a:rPr lang="de-DE" sz="2000" dirty="0" smtClean="0"/>
              <a:t>3  -______________                                     7  </a:t>
            </a:r>
            <a:r>
              <a:rPr lang="de-DE" sz="2000" dirty="0"/>
              <a:t>-___________________</a:t>
            </a:r>
          </a:p>
          <a:p>
            <a:endParaRPr lang="de-DE" sz="2000" dirty="0"/>
          </a:p>
          <a:p>
            <a:endParaRPr lang="ru-RU" dirty="0"/>
          </a:p>
        </p:txBody>
      </p:sp>
    </p:spTree>
    <p:extLst>
      <p:ext uri="{BB962C8B-B14F-4D97-AF65-F5344CB8AC3E}">
        <p14:creationId xmlns:p14="http://schemas.microsoft.com/office/powerpoint/2010/main" val="2075665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Zusammenfassung</a:t>
            </a:r>
            <a:endParaRPr lang="ru-RU" dirty="0"/>
          </a:p>
        </p:txBody>
      </p:sp>
      <p:sp>
        <p:nvSpPr>
          <p:cNvPr id="3" name="Объект 2"/>
          <p:cNvSpPr>
            <a:spLocks noGrp="1"/>
          </p:cNvSpPr>
          <p:nvPr>
            <p:ph idx="1"/>
          </p:nvPr>
        </p:nvSpPr>
        <p:spPr>
          <a:xfrm>
            <a:off x="457200" y="1628800"/>
            <a:ext cx="8229600" cy="4497363"/>
          </a:xfrm>
        </p:spPr>
        <p:txBody>
          <a:bodyPr>
            <a:normAutofit fontScale="77500" lnSpcReduction="20000"/>
          </a:bodyPr>
          <a:lstStyle/>
          <a:p>
            <a:r>
              <a:rPr lang="de-DE" dirty="0"/>
              <a:t>9. </a:t>
            </a:r>
            <a:r>
              <a:rPr lang="de-DE" dirty="0" smtClean="0"/>
              <a:t>Also </a:t>
            </a:r>
            <a:r>
              <a:rPr lang="de-DE" dirty="0"/>
              <a:t>unsere Party ist jetzt zu Ende. Und die Stunde ist bald auch zu Ende.</a:t>
            </a:r>
          </a:p>
          <a:p>
            <a:pPr marL="114300" indent="0">
              <a:buNone/>
            </a:pPr>
            <a:r>
              <a:rPr lang="de-DE" dirty="0"/>
              <a:t> </a:t>
            </a:r>
          </a:p>
          <a:p>
            <a:r>
              <a:rPr lang="de-DE" dirty="0"/>
              <a:t>	Ich muss sagen,  alle haben gut gearbeitet. Ihr habt gut gelesen und gesprochen, geschrieben und gesungen. Ich bin mit euch sehr zufrieden und bedanke mich bei euch für eure Arbeit.</a:t>
            </a:r>
          </a:p>
          <a:p>
            <a:endParaRPr lang="de-DE" dirty="0"/>
          </a:p>
          <a:p>
            <a:r>
              <a:rPr lang="de-DE" dirty="0" smtClean="0"/>
              <a:t>10</a:t>
            </a:r>
            <a:r>
              <a:rPr lang="de-DE" dirty="0"/>
              <a:t>. Schreibt bitte die Hausaufgabe zur nächsten Stunde auf! </a:t>
            </a:r>
            <a:endParaRPr lang="de-DE" dirty="0" smtClean="0"/>
          </a:p>
          <a:p>
            <a:endParaRPr lang="de-DE" dirty="0"/>
          </a:p>
          <a:p>
            <a:r>
              <a:rPr lang="de-DE" b="1" dirty="0"/>
              <a:t>die </a:t>
            </a:r>
            <a:r>
              <a:rPr lang="de-DE" b="1" dirty="0" smtClean="0"/>
              <a:t>Hausaufgabe: </a:t>
            </a:r>
            <a:endParaRPr lang="de-DE" b="1" dirty="0"/>
          </a:p>
          <a:p>
            <a:r>
              <a:rPr lang="de-DE" dirty="0"/>
              <a:t>	</a:t>
            </a:r>
            <a:r>
              <a:rPr lang="de-DE" b="1" dirty="0"/>
              <a:t>Lehrbuch Seite 46, Übung 9. Den Dialog lesen und inszenieren. Der Dialog heißt „Nach der Party“ </a:t>
            </a:r>
          </a:p>
          <a:p>
            <a:endParaRPr lang="de-DE" b="1" dirty="0"/>
          </a:p>
          <a:p>
            <a:pPr marL="114300" indent="0">
              <a:buNone/>
            </a:pPr>
            <a:r>
              <a:rPr lang="de-DE" dirty="0" smtClean="0"/>
              <a:t> </a:t>
            </a:r>
            <a:endParaRPr lang="de-DE" dirty="0"/>
          </a:p>
          <a:p>
            <a:r>
              <a:rPr lang="de-DE" dirty="0"/>
              <a:t>	Auf Wiedersehen, Kinder! Alles Gute!</a:t>
            </a:r>
          </a:p>
          <a:p>
            <a:endParaRPr lang="de-DE" dirty="0"/>
          </a:p>
        </p:txBody>
      </p:sp>
    </p:spTree>
    <p:extLst>
      <p:ext uri="{BB962C8B-B14F-4D97-AF65-F5344CB8AC3E}">
        <p14:creationId xmlns:p14="http://schemas.microsoft.com/office/powerpoint/2010/main" val="2116821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Partys</a:t>
            </a:r>
            <a:endParaRPr lang="ru-RU" dirty="0"/>
          </a:p>
        </p:txBody>
      </p:sp>
      <p:sp>
        <p:nvSpPr>
          <p:cNvPr id="3" name="Объект 2"/>
          <p:cNvSpPr>
            <a:spLocks noGrp="1"/>
          </p:cNvSpPr>
          <p:nvPr>
            <p:ph idx="1"/>
          </p:nvPr>
        </p:nvSpPr>
        <p:spPr/>
        <p:txBody>
          <a:bodyPr>
            <a:normAutofit fontScale="70000" lnSpcReduction="20000"/>
          </a:bodyPr>
          <a:lstStyle/>
          <a:p>
            <a:r>
              <a:rPr lang="ru-RU" b="1" dirty="0"/>
              <a:t> Цель урока: </a:t>
            </a:r>
            <a:r>
              <a:rPr lang="ru-RU" dirty="0"/>
              <a:t>научить учащихся понимать и говорить на тему «Празднование дня рождения».</a:t>
            </a:r>
          </a:p>
          <a:p>
            <a:r>
              <a:rPr lang="ru-RU" b="1" dirty="0"/>
              <a:t>Воспитательные задачи: </a:t>
            </a:r>
            <a:r>
              <a:rPr lang="ru-RU" dirty="0"/>
              <a:t>воспитывать чувство взаимопомощи при работе в парах и группах,  формировать познавательную активность.</a:t>
            </a:r>
          </a:p>
          <a:p>
            <a:r>
              <a:rPr lang="ru-RU" b="1" dirty="0"/>
              <a:t>Развивающие задачи: </a:t>
            </a:r>
            <a:r>
              <a:rPr lang="ru-RU" dirty="0"/>
              <a:t>развивать общую культуру учащихся, развивать внимание и память,</a:t>
            </a:r>
          </a:p>
          <a:p>
            <a:r>
              <a:rPr lang="ru-RU" dirty="0"/>
              <a:t>развивать навыки речевого взаимодействия.</a:t>
            </a:r>
          </a:p>
          <a:p>
            <a:r>
              <a:rPr lang="ru-RU" b="1" dirty="0"/>
              <a:t>Образовательные задачи: </a:t>
            </a:r>
            <a:r>
              <a:rPr lang="ru-RU" dirty="0"/>
              <a:t>расширять лингвистический кругозор по теме.</a:t>
            </a:r>
          </a:p>
          <a:p>
            <a:r>
              <a:rPr lang="ru-RU" b="1" dirty="0"/>
              <a:t>Основные учебные практические задачи: </a:t>
            </a:r>
            <a:r>
              <a:rPr lang="ru-RU" dirty="0"/>
              <a:t>Развитие межкультурной, коммуникативной, языковой и речевой компетенций</a:t>
            </a:r>
          </a:p>
          <a:p>
            <a:r>
              <a:rPr lang="ru-RU" dirty="0"/>
              <a:t>1. Развитие произносительных навыков речи</a:t>
            </a:r>
          </a:p>
          <a:p>
            <a:r>
              <a:rPr lang="ru-RU" dirty="0"/>
              <a:t>2. Обучение чтению и </a:t>
            </a:r>
            <a:r>
              <a:rPr lang="ru-RU" dirty="0" err="1"/>
              <a:t>аудированию</a:t>
            </a:r>
            <a:r>
              <a:rPr lang="ru-RU" dirty="0"/>
              <a:t> аутентичных текстов</a:t>
            </a:r>
          </a:p>
          <a:p>
            <a:r>
              <a:rPr lang="ru-RU" dirty="0"/>
              <a:t>3.  Активизация  лексико-грамматического материала. Предложения с </a:t>
            </a:r>
            <a:r>
              <a:rPr lang="ru-RU" dirty="0" err="1"/>
              <a:t>deshalb</a:t>
            </a:r>
            <a:endParaRPr lang="ru-RU" dirty="0"/>
          </a:p>
          <a:p>
            <a:r>
              <a:rPr lang="ru-RU" dirty="0"/>
              <a:t>4. Работа с песенным материалом</a:t>
            </a:r>
          </a:p>
          <a:p>
            <a:endParaRPr lang="ru-RU" dirty="0"/>
          </a:p>
        </p:txBody>
      </p:sp>
    </p:spTree>
    <p:extLst>
      <p:ext uri="{BB962C8B-B14F-4D97-AF65-F5344CB8AC3E}">
        <p14:creationId xmlns:p14="http://schemas.microsoft.com/office/powerpoint/2010/main" val="437779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err="1" smtClean="0"/>
              <a:t>stundenanfang</a:t>
            </a:r>
            <a:endParaRPr lang="ru-RU" dirty="0"/>
          </a:p>
        </p:txBody>
      </p:sp>
      <p:sp>
        <p:nvSpPr>
          <p:cNvPr id="3" name="Объект 2"/>
          <p:cNvSpPr>
            <a:spLocks noGrp="1"/>
          </p:cNvSpPr>
          <p:nvPr>
            <p:ph idx="1"/>
          </p:nvPr>
        </p:nvSpPr>
        <p:spPr>
          <a:xfrm>
            <a:off x="457200" y="1484784"/>
            <a:ext cx="8291264" cy="5112568"/>
          </a:xfrm>
        </p:spPr>
        <p:txBody>
          <a:bodyPr>
            <a:normAutofit/>
          </a:bodyPr>
          <a:lstStyle/>
          <a:p>
            <a:pPr>
              <a:lnSpc>
                <a:spcPct val="115000"/>
              </a:lnSpc>
              <a:spcAft>
                <a:spcPts val="1000"/>
              </a:spcAft>
            </a:pPr>
            <a:r>
              <a:rPr lang="de-DE" b="1" dirty="0">
                <a:latin typeface="Calibri"/>
                <a:ea typeface="Calibri"/>
                <a:cs typeface="Times New Roman"/>
              </a:rPr>
              <a:t>1. -Guten Tag, Kinder! </a:t>
            </a:r>
            <a:endParaRPr lang="de-DE" b="1" dirty="0" smtClean="0">
              <a:latin typeface="Calibri"/>
              <a:ea typeface="Calibri"/>
              <a:cs typeface="Times New Roman"/>
            </a:endParaRPr>
          </a:p>
          <a:p>
            <a:pPr>
              <a:lnSpc>
                <a:spcPct val="115000"/>
              </a:lnSpc>
              <a:spcAft>
                <a:spcPts val="1000"/>
              </a:spcAft>
            </a:pPr>
            <a:r>
              <a:rPr lang="de-DE" b="1" dirty="0" smtClean="0">
                <a:latin typeface="Calibri"/>
                <a:ea typeface="Calibri"/>
                <a:cs typeface="Times New Roman"/>
              </a:rPr>
              <a:t>-</a:t>
            </a:r>
            <a:r>
              <a:rPr lang="de-DE" b="1" dirty="0">
                <a:latin typeface="Calibri"/>
                <a:ea typeface="Calibri"/>
                <a:cs typeface="Times New Roman"/>
              </a:rPr>
              <a:t>Der wievielte ist heute?/der wievielte war gestern? /</a:t>
            </a:r>
            <a:endParaRPr lang="de-DE" b="1" dirty="0" smtClean="0">
              <a:latin typeface="Calibri"/>
              <a:ea typeface="Calibri"/>
              <a:cs typeface="Times New Roman"/>
            </a:endParaRPr>
          </a:p>
          <a:p>
            <a:pPr>
              <a:lnSpc>
                <a:spcPct val="115000"/>
              </a:lnSpc>
              <a:spcAft>
                <a:spcPts val="1000"/>
              </a:spcAft>
            </a:pPr>
            <a:r>
              <a:rPr lang="de-DE" b="1" dirty="0" smtClean="0">
                <a:latin typeface="Calibri"/>
                <a:ea typeface="Calibri"/>
                <a:cs typeface="Times New Roman"/>
              </a:rPr>
              <a:t>der </a:t>
            </a:r>
            <a:r>
              <a:rPr lang="de-DE" b="1" dirty="0">
                <a:latin typeface="Calibri"/>
                <a:ea typeface="Calibri"/>
                <a:cs typeface="Times New Roman"/>
              </a:rPr>
              <a:t>wievielte war vorgestern?</a:t>
            </a:r>
            <a:endParaRPr lang="ru-RU" sz="1800" dirty="0">
              <a:latin typeface="Calibri"/>
              <a:ea typeface="Calibri"/>
              <a:cs typeface="Times New Roman"/>
            </a:endParaRPr>
          </a:p>
          <a:p>
            <a:pPr>
              <a:lnSpc>
                <a:spcPct val="115000"/>
              </a:lnSpc>
              <a:spcAft>
                <a:spcPts val="1000"/>
              </a:spcAft>
            </a:pPr>
            <a:r>
              <a:rPr lang="de-DE" b="1" dirty="0">
                <a:latin typeface="Calibri"/>
                <a:ea typeface="Calibri"/>
                <a:cs typeface="Times New Roman"/>
              </a:rPr>
              <a:t>-Wie heißt unser Thema?      </a:t>
            </a:r>
            <a:r>
              <a:rPr lang="de-DE" b="1" dirty="0" smtClean="0">
                <a:latin typeface="Calibri"/>
                <a:ea typeface="Calibri"/>
                <a:cs typeface="Times New Roman"/>
              </a:rPr>
              <a:t>          </a:t>
            </a:r>
            <a:r>
              <a:rPr lang="de-DE" b="1" dirty="0">
                <a:latin typeface="Calibri"/>
                <a:ea typeface="Calibri"/>
                <a:cs typeface="Times New Roman"/>
              </a:rPr>
              <a:t>-Wie findet ihr das Thema? </a:t>
            </a:r>
            <a:endParaRPr lang="ru-RU" sz="1800" dirty="0">
              <a:latin typeface="Calibri"/>
              <a:ea typeface="Calibri"/>
              <a:cs typeface="Times New Roman"/>
            </a:endParaRPr>
          </a:p>
          <a:p>
            <a:pPr>
              <a:lnSpc>
                <a:spcPct val="115000"/>
              </a:lnSpc>
              <a:spcAft>
                <a:spcPts val="1000"/>
              </a:spcAft>
            </a:pPr>
            <a:r>
              <a:rPr lang="de-DE" b="1" dirty="0">
                <a:latin typeface="Calibri"/>
                <a:ea typeface="Calibri"/>
                <a:cs typeface="Times New Roman"/>
              </a:rPr>
              <a:t>-Wer hat Geburtstag im März?   </a:t>
            </a:r>
            <a:r>
              <a:rPr lang="de-DE" b="1" dirty="0" smtClean="0">
                <a:latin typeface="Calibri"/>
                <a:ea typeface="Calibri"/>
                <a:cs typeface="Times New Roman"/>
              </a:rPr>
              <a:t>    </a:t>
            </a:r>
            <a:r>
              <a:rPr lang="de-DE" b="1" dirty="0">
                <a:latin typeface="Calibri"/>
                <a:ea typeface="Calibri"/>
                <a:cs typeface="Times New Roman"/>
              </a:rPr>
              <a:t>-Machst du eine Party</a:t>
            </a:r>
            <a:r>
              <a:rPr lang="de-DE" b="1" dirty="0" smtClean="0">
                <a:latin typeface="Calibri"/>
                <a:ea typeface="Calibri"/>
                <a:cs typeface="Times New Roman"/>
              </a:rPr>
              <a:t>?</a:t>
            </a:r>
          </a:p>
          <a:p>
            <a:pPr>
              <a:lnSpc>
                <a:spcPct val="115000"/>
              </a:lnSpc>
              <a:spcAft>
                <a:spcPts val="1000"/>
              </a:spcAft>
            </a:pPr>
            <a:endParaRPr lang="de-DE" b="1" dirty="0" smtClean="0">
              <a:latin typeface="Calibri"/>
              <a:ea typeface="Calibri"/>
              <a:cs typeface="Times New Roman"/>
            </a:endParaRPr>
          </a:p>
          <a:p>
            <a:pPr>
              <a:lnSpc>
                <a:spcPct val="115000"/>
              </a:lnSpc>
              <a:spcAft>
                <a:spcPts val="1000"/>
              </a:spcAft>
            </a:pPr>
            <a:r>
              <a:rPr lang="de-DE" sz="1800" b="1" dirty="0"/>
              <a:t>2. </a:t>
            </a:r>
            <a:r>
              <a:rPr lang="de-DE" sz="1800" dirty="0"/>
              <a:t>–In der heutigen Stunde planen wir Party, wir sprechen und lesen, hören und schreiben, wiederholen ein bisschen Grammatik, singen und spielen und sogar tanzen!</a:t>
            </a:r>
            <a:endParaRPr lang="ru-RU" sz="1800" dirty="0"/>
          </a:p>
          <a:p>
            <a:pPr>
              <a:lnSpc>
                <a:spcPct val="115000"/>
              </a:lnSpc>
              <a:spcAft>
                <a:spcPts val="1000"/>
              </a:spcAft>
            </a:pPr>
            <a:endParaRPr lang="ru-RU" sz="1800" dirty="0">
              <a:latin typeface="Calibri"/>
              <a:ea typeface="Calibri"/>
              <a:cs typeface="Times New Roman"/>
            </a:endParaRPr>
          </a:p>
          <a:p>
            <a:endParaRPr lang="ru-RU" dirty="0"/>
          </a:p>
        </p:txBody>
      </p:sp>
    </p:spTree>
    <p:extLst>
      <p:ext uri="{BB962C8B-B14F-4D97-AF65-F5344CB8AC3E}">
        <p14:creationId xmlns:p14="http://schemas.microsoft.com/office/powerpoint/2010/main" val="3961263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932396"/>
          </a:xfrm>
        </p:spPr>
        <p:txBody>
          <a:bodyPr/>
          <a:lstStyle/>
          <a:p>
            <a:r>
              <a:rPr lang="de-DE" sz="2000" cap="none" dirty="0" smtClean="0">
                <a:solidFill>
                  <a:srgbClr val="564B3C"/>
                </a:solidFill>
                <a:latin typeface="Century Gothic"/>
                <a:ea typeface="+mn-ea"/>
                <a:cs typeface="+mn-cs"/>
              </a:rPr>
              <a:t> </a:t>
            </a:r>
            <a:r>
              <a:rPr lang="de-DE" sz="3600" cap="none" dirty="0">
                <a:solidFill>
                  <a:srgbClr val="564B3C"/>
                </a:solidFill>
                <a:latin typeface="Century Gothic"/>
                <a:ea typeface="+mn-ea"/>
                <a:cs typeface="+mn-cs"/>
              </a:rPr>
              <a:t>DIE ARBEIT AN DER PHONETIK</a:t>
            </a:r>
            <a:endParaRPr lang="ru-RU" sz="3600" cap="none" dirty="0">
              <a:solidFill>
                <a:srgbClr val="564B3C"/>
              </a:solidFill>
              <a:latin typeface="Century Gothic"/>
              <a:ea typeface="+mn-ea"/>
              <a:cs typeface="+mn-cs"/>
            </a:endParaRPr>
          </a:p>
        </p:txBody>
      </p:sp>
      <p:sp>
        <p:nvSpPr>
          <p:cNvPr id="3" name="Объект 2"/>
          <p:cNvSpPr>
            <a:spLocks noGrp="1"/>
          </p:cNvSpPr>
          <p:nvPr>
            <p:ph idx="1"/>
          </p:nvPr>
        </p:nvSpPr>
        <p:spPr>
          <a:xfrm>
            <a:off x="251520" y="1556792"/>
            <a:ext cx="8712968" cy="4824536"/>
          </a:xfrm>
        </p:spPr>
        <p:txBody>
          <a:bodyPr>
            <a:normAutofit lnSpcReduction="10000"/>
          </a:bodyPr>
          <a:lstStyle/>
          <a:p>
            <a:r>
              <a:rPr lang="de-DE" sz="2000" b="1" dirty="0"/>
              <a:t>3. </a:t>
            </a:r>
            <a:r>
              <a:rPr lang="de-DE" sz="2000" dirty="0"/>
              <a:t>-Und wir beginnen mit der Phonetik. Hört zu, sprecht nach und beachtet die Länge und die Kürze der Vokale! </a:t>
            </a:r>
            <a:endParaRPr lang="de-DE" sz="2000" dirty="0" smtClean="0"/>
          </a:p>
          <a:p>
            <a:endParaRPr lang="de-DE" sz="2000" dirty="0" smtClean="0"/>
          </a:p>
          <a:p>
            <a:r>
              <a:rPr lang="de-DE" sz="2000" dirty="0" smtClean="0"/>
              <a:t>    </a:t>
            </a:r>
            <a:r>
              <a:rPr lang="de-DE" sz="2000" b="1" dirty="0" smtClean="0"/>
              <a:t>Übung </a:t>
            </a:r>
            <a:r>
              <a:rPr lang="de-DE" sz="2000" b="1" dirty="0"/>
              <a:t>10 auf der Seite 44 im </a:t>
            </a:r>
            <a:r>
              <a:rPr lang="de-DE" sz="2000" b="1" dirty="0" smtClean="0"/>
              <a:t>Arbeitsbuch.</a:t>
            </a:r>
          </a:p>
          <a:p>
            <a:pPr marL="114300" indent="0">
              <a:buNone/>
            </a:pPr>
            <a:endParaRPr lang="de-DE" sz="2000" dirty="0" smtClean="0"/>
          </a:p>
          <a:p>
            <a:pPr marL="114300" indent="0">
              <a:buNone/>
            </a:pPr>
            <a:r>
              <a:rPr lang="de-DE" b="1" dirty="0" smtClean="0"/>
              <a:t>  1.Er lebt in Berlin.                          </a:t>
            </a:r>
          </a:p>
          <a:p>
            <a:pPr marL="114300" indent="0">
              <a:buNone/>
            </a:pPr>
            <a:r>
              <a:rPr lang="de-DE" b="1" dirty="0" smtClean="0"/>
              <a:t>  2.Am </a:t>
            </a:r>
            <a:r>
              <a:rPr lang="de-DE" b="1" dirty="0"/>
              <a:t>nächsten Mittwoch.           </a:t>
            </a:r>
            <a:endParaRPr lang="de-DE" b="1" dirty="0" smtClean="0"/>
          </a:p>
          <a:p>
            <a:pPr marL="114300" indent="0">
              <a:buNone/>
            </a:pPr>
            <a:r>
              <a:rPr lang="de-DE" b="1" dirty="0" smtClean="0"/>
              <a:t>  3.Die </a:t>
            </a:r>
            <a:r>
              <a:rPr lang="de-DE" b="1" dirty="0"/>
              <a:t>Party fängt abends an.     </a:t>
            </a:r>
            <a:r>
              <a:rPr lang="de-DE" b="1" dirty="0" smtClean="0"/>
              <a:t> </a:t>
            </a:r>
          </a:p>
          <a:p>
            <a:pPr marL="114300" indent="0">
              <a:buNone/>
            </a:pPr>
            <a:r>
              <a:rPr lang="de-DE" b="1" dirty="0" smtClean="0"/>
              <a:t>  4.Ich </a:t>
            </a:r>
            <a:r>
              <a:rPr lang="de-DE" b="1" dirty="0"/>
              <a:t>habe viele Gäste. </a:t>
            </a:r>
            <a:endParaRPr lang="de-DE" b="1" dirty="0" smtClean="0"/>
          </a:p>
          <a:p>
            <a:pPr marL="114300" lvl="0" indent="0">
              <a:buClr>
                <a:srgbClr val="93A299"/>
              </a:buClr>
              <a:buNone/>
            </a:pPr>
            <a:r>
              <a:rPr lang="de-DE" b="1" dirty="0" smtClean="0">
                <a:solidFill>
                  <a:srgbClr val="564B3C"/>
                </a:solidFill>
              </a:rPr>
              <a:t>  5.Ein </a:t>
            </a:r>
            <a:r>
              <a:rPr lang="de-DE" b="1" dirty="0">
                <a:solidFill>
                  <a:srgbClr val="564B3C"/>
                </a:solidFill>
              </a:rPr>
              <a:t>Teller mit Käse und ein Glas Tee</a:t>
            </a:r>
            <a:r>
              <a:rPr lang="de-DE" b="1" dirty="0" smtClean="0">
                <a:solidFill>
                  <a:srgbClr val="564B3C"/>
                </a:solidFill>
              </a:rPr>
              <a:t>.</a:t>
            </a:r>
          </a:p>
          <a:p>
            <a:pPr marL="114300" lvl="0" indent="0">
              <a:buClr>
                <a:srgbClr val="93A299"/>
              </a:buClr>
              <a:buNone/>
            </a:pPr>
            <a:r>
              <a:rPr lang="de-DE" b="1" dirty="0" smtClean="0">
                <a:solidFill>
                  <a:srgbClr val="564B3C"/>
                </a:solidFill>
              </a:rPr>
              <a:t>  6</a:t>
            </a:r>
            <a:r>
              <a:rPr lang="de-DE" b="1" dirty="0">
                <a:solidFill>
                  <a:srgbClr val="564B3C"/>
                </a:solidFill>
              </a:rPr>
              <a:t>. Wir hatten echt viel Spaß</a:t>
            </a:r>
            <a:r>
              <a:rPr lang="de-DE" b="1" dirty="0" smtClean="0">
                <a:solidFill>
                  <a:srgbClr val="564B3C"/>
                </a:solidFill>
              </a:rPr>
              <a:t>.</a:t>
            </a:r>
          </a:p>
          <a:p>
            <a:pPr marL="114300" lvl="0" indent="0">
              <a:buClr>
                <a:srgbClr val="93A299"/>
              </a:buClr>
              <a:buNone/>
            </a:pPr>
            <a:r>
              <a:rPr lang="de-DE" b="1" dirty="0" smtClean="0">
                <a:solidFill>
                  <a:srgbClr val="564B3C"/>
                </a:solidFill>
              </a:rPr>
              <a:t>  7</a:t>
            </a:r>
            <a:r>
              <a:rPr lang="de-DE" b="1" dirty="0">
                <a:solidFill>
                  <a:srgbClr val="564B3C"/>
                </a:solidFill>
              </a:rPr>
              <a:t>. Wie war das Essen?</a:t>
            </a:r>
          </a:p>
          <a:p>
            <a:pPr marL="114300" lvl="0" indent="0">
              <a:buClr>
                <a:srgbClr val="93A299"/>
              </a:buClr>
              <a:buNone/>
            </a:pPr>
            <a:endParaRPr lang="de-DE" b="1" dirty="0">
              <a:solidFill>
                <a:srgbClr val="564B3C"/>
              </a:solidFill>
            </a:endParaRPr>
          </a:p>
          <a:p>
            <a:pPr marL="114300" lvl="0" indent="0">
              <a:buClr>
                <a:srgbClr val="93A299"/>
              </a:buClr>
              <a:buNone/>
            </a:pPr>
            <a:endParaRPr lang="de-DE" b="1" dirty="0">
              <a:solidFill>
                <a:srgbClr val="564B3C"/>
              </a:solidFill>
            </a:endParaRPr>
          </a:p>
          <a:p>
            <a:pPr marL="114300" indent="0">
              <a:buNone/>
            </a:pPr>
            <a:endParaRPr lang="de-DE" b="1" dirty="0"/>
          </a:p>
        </p:txBody>
      </p:sp>
    </p:spTree>
    <p:extLst>
      <p:ext uri="{BB962C8B-B14F-4D97-AF65-F5344CB8AC3E}">
        <p14:creationId xmlns:p14="http://schemas.microsoft.com/office/powerpoint/2010/main" val="4512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60672" cy="751395"/>
          </a:xfrm>
        </p:spPr>
        <p:txBody>
          <a:bodyPr/>
          <a:lstStyle/>
          <a:p>
            <a:r>
              <a:rPr lang="de-DE" dirty="0" smtClean="0"/>
              <a:t>Die </a:t>
            </a:r>
            <a:r>
              <a:rPr lang="de-DE" dirty="0" err="1" smtClean="0"/>
              <a:t>arbeit</a:t>
            </a:r>
            <a:r>
              <a:rPr lang="de-DE" dirty="0" smtClean="0"/>
              <a:t> an dem </a:t>
            </a:r>
            <a:r>
              <a:rPr lang="de-DE" dirty="0" err="1" smtClean="0"/>
              <a:t>text</a:t>
            </a:r>
            <a:endParaRPr lang="ru-RU" dirty="0"/>
          </a:p>
        </p:txBody>
      </p:sp>
      <p:sp>
        <p:nvSpPr>
          <p:cNvPr id="3" name="Объект 2"/>
          <p:cNvSpPr>
            <a:spLocks noGrp="1"/>
          </p:cNvSpPr>
          <p:nvPr>
            <p:ph idx="1"/>
          </p:nvPr>
        </p:nvSpPr>
        <p:spPr>
          <a:xfrm>
            <a:off x="457200" y="1196752"/>
            <a:ext cx="8229600" cy="5328592"/>
          </a:xfrm>
        </p:spPr>
        <p:txBody>
          <a:bodyPr>
            <a:normAutofit/>
          </a:bodyPr>
          <a:lstStyle/>
          <a:p>
            <a:endParaRPr lang="de-DE" b="1" dirty="0" smtClean="0"/>
          </a:p>
          <a:p>
            <a:pPr marL="114300" indent="0">
              <a:buNone/>
            </a:pPr>
            <a:r>
              <a:rPr lang="de-DE" b="1" dirty="0" smtClean="0"/>
              <a:t>4</a:t>
            </a:r>
            <a:r>
              <a:rPr lang="de-DE" b="1" dirty="0"/>
              <a:t>. </a:t>
            </a:r>
            <a:r>
              <a:rPr lang="de-DE" dirty="0"/>
              <a:t>–Jetzt  lesen wir den Text </a:t>
            </a:r>
            <a:r>
              <a:rPr lang="de-DE" dirty="0" smtClean="0"/>
              <a:t>und </a:t>
            </a:r>
            <a:r>
              <a:rPr lang="de-DE" dirty="0"/>
              <a:t>die Aussagen unten. </a:t>
            </a:r>
            <a:r>
              <a:rPr lang="de-DE" dirty="0" smtClean="0"/>
              <a:t>Markiert </a:t>
            </a:r>
            <a:r>
              <a:rPr lang="de-DE" dirty="0"/>
              <a:t>bitte richtig (r) oder falsch (f</a:t>
            </a:r>
            <a:r>
              <a:rPr lang="de-DE" dirty="0" smtClean="0"/>
              <a:t>)! </a:t>
            </a:r>
          </a:p>
          <a:p>
            <a:r>
              <a:rPr lang="de-DE" dirty="0" smtClean="0"/>
              <a:t>                </a:t>
            </a:r>
            <a:r>
              <a:rPr lang="de-DE" b="1" dirty="0" smtClean="0"/>
              <a:t>“</a:t>
            </a:r>
            <a:r>
              <a:rPr lang="de-DE" b="1" dirty="0"/>
              <a:t>Rebeccas Geburtstag“</a:t>
            </a:r>
            <a:endParaRPr lang="de-DE" b="1" dirty="0" smtClean="0"/>
          </a:p>
          <a:p>
            <a:pPr marL="114300" indent="0">
              <a:buNone/>
            </a:pPr>
            <a:r>
              <a:rPr lang="de-DE" b="1" dirty="0"/>
              <a:t>Im März hat Rebecca Geburtstag. Sie hat viele Freunde und Freundinnen, deshalb schreibt sie viele Einladungen. Sie will ihren Geburtstag groß feiern, deshalb macht sie eine Party. Ihre Oma backt einen Kuchen. Ihr Bruder war letzte Woche krank, jetzt muss er noch schnell ein Geschenk für sie besorgen. Am Samstag kommen ihre Freunde und bringen viele Geschenke mit. Rebecca bekommt auch lustige Glückwünsche.</a:t>
            </a:r>
            <a:endParaRPr lang="ru-RU" b="1" dirty="0"/>
          </a:p>
        </p:txBody>
      </p:sp>
    </p:spTree>
    <p:extLst>
      <p:ext uri="{BB962C8B-B14F-4D97-AF65-F5344CB8AC3E}">
        <p14:creationId xmlns:p14="http://schemas.microsoft.com/office/powerpoint/2010/main" val="552049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Ist die aussage richtig oder falsch?</a:t>
            </a:r>
            <a:endParaRPr lang="ru-RU" dirty="0"/>
          </a:p>
        </p:txBody>
      </p:sp>
      <p:sp>
        <p:nvSpPr>
          <p:cNvPr id="3" name="Объект 2"/>
          <p:cNvSpPr>
            <a:spLocks noGrp="1"/>
          </p:cNvSpPr>
          <p:nvPr>
            <p:ph idx="1"/>
          </p:nvPr>
        </p:nvSpPr>
        <p:spPr/>
        <p:txBody>
          <a:bodyPr/>
          <a:lstStyle/>
          <a:p>
            <a:r>
              <a:rPr lang="de-DE" b="1" dirty="0"/>
              <a:t> </a:t>
            </a:r>
            <a:r>
              <a:rPr lang="de-DE" b="1" dirty="0" smtClean="0"/>
              <a:t>     - </a:t>
            </a:r>
            <a:r>
              <a:rPr lang="de-DE" b="1" dirty="0"/>
              <a:t>Rebecca hat viele Freunde.                               </a:t>
            </a:r>
          </a:p>
          <a:p>
            <a:r>
              <a:rPr lang="de-DE" b="1" dirty="0"/>
              <a:t>      </a:t>
            </a:r>
            <a:r>
              <a:rPr lang="de-DE" b="1" dirty="0" smtClean="0"/>
              <a:t>- </a:t>
            </a:r>
            <a:r>
              <a:rPr lang="de-DE" b="1" dirty="0"/>
              <a:t>Rebecca hat im Frühling Geburtstag.</a:t>
            </a:r>
          </a:p>
          <a:p>
            <a:r>
              <a:rPr lang="de-DE" b="1" dirty="0"/>
              <a:t>     </a:t>
            </a:r>
            <a:r>
              <a:rPr lang="de-DE" b="1" dirty="0" smtClean="0"/>
              <a:t> </a:t>
            </a:r>
            <a:r>
              <a:rPr lang="de-DE" b="1" dirty="0"/>
              <a:t>- Sie macht keine Geburtstagsparty.</a:t>
            </a:r>
          </a:p>
          <a:p>
            <a:r>
              <a:rPr lang="de-DE" b="1" dirty="0"/>
              <a:t>      </a:t>
            </a:r>
            <a:r>
              <a:rPr lang="de-DE" b="1" dirty="0" smtClean="0"/>
              <a:t>-  </a:t>
            </a:r>
            <a:r>
              <a:rPr lang="de-DE" b="1" dirty="0"/>
              <a:t>Ihre Oma macht Kuchen.</a:t>
            </a:r>
          </a:p>
          <a:p>
            <a:r>
              <a:rPr lang="de-DE" b="1" dirty="0"/>
              <a:t>      </a:t>
            </a:r>
            <a:r>
              <a:rPr lang="de-DE" b="1" dirty="0" smtClean="0"/>
              <a:t>-  </a:t>
            </a:r>
            <a:r>
              <a:rPr lang="de-DE" b="1" dirty="0"/>
              <a:t>Ihr Bruder hat schon ein Geschenk für sie.</a:t>
            </a:r>
          </a:p>
          <a:p>
            <a:r>
              <a:rPr lang="de-DE" b="1" dirty="0"/>
              <a:t>      </a:t>
            </a:r>
            <a:r>
              <a:rPr lang="de-DE" b="1" dirty="0" smtClean="0"/>
              <a:t>- </a:t>
            </a:r>
            <a:r>
              <a:rPr lang="de-DE" b="1" dirty="0"/>
              <a:t>Die Party ist am Samstag.</a:t>
            </a:r>
          </a:p>
          <a:p>
            <a:endParaRPr lang="ru-RU" dirty="0"/>
          </a:p>
        </p:txBody>
      </p:sp>
    </p:spTree>
    <p:extLst>
      <p:ext uri="{BB962C8B-B14F-4D97-AF65-F5344CB8AC3E}">
        <p14:creationId xmlns:p14="http://schemas.microsoft.com/office/powerpoint/2010/main" val="2608713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644364"/>
          </a:xfrm>
        </p:spPr>
        <p:txBody>
          <a:bodyPr/>
          <a:lstStyle/>
          <a:p>
            <a:r>
              <a:rPr lang="de-DE" dirty="0" smtClean="0"/>
              <a:t>Grammatik       „deshalb“</a:t>
            </a:r>
            <a:endParaRPr lang="ru-RU" dirty="0"/>
          </a:p>
        </p:txBody>
      </p:sp>
      <p:sp>
        <p:nvSpPr>
          <p:cNvPr id="3" name="Объект 2"/>
          <p:cNvSpPr>
            <a:spLocks noGrp="1"/>
          </p:cNvSpPr>
          <p:nvPr>
            <p:ph idx="1"/>
          </p:nvPr>
        </p:nvSpPr>
        <p:spPr>
          <a:xfrm>
            <a:off x="457200" y="1052736"/>
            <a:ext cx="8229600" cy="5472608"/>
          </a:xfrm>
        </p:spPr>
        <p:txBody>
          <a:bodyPr>
            <a:normAutofit/>
          </a:bodyPr>
          <a:lstStyle/>
          <a:p>
            <a:pPr marL="114300" indent="0">
              <a:buNone/>
            </a:pPr>
            <a:r>
              <a:rPr lang="de-DE" sz="2000" b="1" dirty="0"/>
              <a:t>5. </a:t>
            </a:r>
            <a:r>
              <a:rPr lang="de-DE" sz="2000" dirty="0"/>
              <a:t>– Jetzt ein bisschen Grammatik! Die Wortfolge in Sätzen mit </a:t>
            </a:r>
            <a:r>
              <a:rPr lang="de-DE" sz="2000" dirty="0" smtClean="0"/>
              <a:t>„</a:t>
            </a:r>
            <a:r>
              <a:rPr lang="de-DE" sz="2000" i="1" dirty="0" smtClean="0"/>
              <a:t>deshalb“</a:t>
            </a:r>
            <a:r>
              <a:rPr lang="de-DE" sz="2000" dirty="0" smtClean="0"/>
              <a:t>.  </a:t>
            </a:r>
            <a:r>
              <a:rPr lang="de-DE" sz="2000" dirty="0"/>
              <a:t>Verbindet bitte die Sätze mit </a:t>
            </a:r>
            <a:r>
              <a:rPr lang="de-DE" sz="2000" i="1" dirty="0"/>
              <a:t>deshalb</a:t>
            </a:r>
            <a:r>
              <a:rPr lang="de-DE" sz="2000" dirty="0"/>
              <a:t>!                                                    </a:t>
            </a:r>
            <a:r>
              <a:rPr lang="de-DE" sz="2000" dirty="0" smtClean="0"/>
              <a:t> </a:t>
            </a:r>
            <a:endParaRPr lang="de-DE" sz="2000" dirty="0"/>
          </a:p>
          <a:p>
            <a:r>
              <a:rPr lang="de-DE" b="1" dirty="0"/>
              <a:t>0 -     Wir haben Ferien,   deshalb können wir lange schlafen.</a:t>
            </a:r>
          </a:p>
          <a:p>
            <a:r>
              <a:rPr lang="de-DE" b="1" dirty="0"/>
              <a:t>1 -	Morgen habe ich Geburtstag.	       </a:t>
            </a:r>
          </a:p>
          <a:p>
            <a:r>
              <a:rPr lang="de-DE" b="1" dirty="0"/>
              <a:t>2 -	Lea ist „</a:t>
            </a:r>
            <a:r>
              <a:rPr lang="de-DE" b="1" dirty="0" smtClean="0"/>
              <a:t>Geburtstagskind. </a:t>
            </a:r>
            <a:r>
              <a:rPr lang="de-DE" b="1" dirty="0"/>
              <a:t>	</a:t>
            </a:r>
          </a:p>
          <a:p>
            <a:r>
              <a:rPr lang="de-DE" b="1" dirty="0"/>
              <a:t>3 -	Mein Bruder ist müde.	                                 </a:t>
            </a:r>
          </a:p>
          <a:p>
            <a:r>
              <a:rPr lang="de-DE" b="1" dirty="0"/>
              <a:t>4 -	Tim will seinen Geburtstag groß feiern</a:t>
            </a:r>
            <a:r>
              <a:rPr lang="de-DE" b="1" dirty="0" smtClean="0"/>
              <a:t>.</a:t>
            </a:r>
          </a:p>
          <a:p>
            <a:pPr marL="114300" indent="0">
              <a:buNone/>
            </a:pPr>
            <a:r>
              <a:rPr lang="de-DE" b="1" dirty="0"/>
              <a:t>	</a:t>
            </a:r>
          </a:p>
          <a:p>
            <a:r>
              <a:rPr lang="de-DE" b="1" dirty="0"/>
              <a:t>A - Er geht ins Bett.</a:t>
            </a:r>
          </a:p>
          <a:p>
            <a:r>
              <a:rPr lang="de-DE" b="1" dirty="0"/>
              <a:t>B - Meine Mutter macht eine Obsttorte.</a:t>
            </a:r>
          </a:p>
          <a:p>
            <a:r>
              <a:rPr lang="de-DE" b="1" dirty="0"/>
              <a:t>C - Er macht eine Party.</a:t>
            </a:r>
          </a:p>
          <a:p>
            <a:r>
              <a:rPr lang="de-DE" b="1" dirty="0"/>
              <a:t>D - Sie muss keine Hausaufgaben machen.</a:t>
            </a:r>
          </a:p>
          <a:p>
            <a:endParaRPr lang="ru-RU" dirty="0"/>
          </a:p>
        </p:txBody>
      </p:sp>
    </p:spTree>
    <p:extLst>
      <p:ext uri="{BB962C8B-B14F-4D97-AF65-F5344CB8AC3E}">
        <p14:creationId xmlns:p14="http://schemas.microsoft.com/office/powerpoint/2010/main" val="2583047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60672" cy="720079"/>
          </a:xfrm>
        </p:spPr>
        <p:txBody>
          <a:bodyPr>
            <a:normAutofit/>
          </a:bodyPr>
          <a:lstStyle/>
          <a:p>
            <a:r>
              <a:rPr lang="de-DE" dirty="0" smtClean="0"/>
              <a:t>Einladungen     schreiben</a:t>
            </a:r>
            <a:endParaRPr lang="ru-RU" dirty="0"/>
          </a:p>
        </p:txBody>
      </p:sp>
      <p:sp>
        <p:nvSpPr>
          <p:cNvPr id="3" name="Объект 2"/>
          <p:cNvSpPr>
            <a:spLocks noGrp="1"/>
          </p:cNvSpPr>
          <p:nvPr>
            <p:ph idx="1"/>
          </p:nvPr>
        </p:nvSpPr>
        <p:spPr>
          <a:xfrm>
            <a:off x="457200" y="1628800"/>
            <a:ext cx="8229600" cy="4968552"/>
          </a:xfrm>
        </p:spPr>
        <p:txBody>
          <a:bodyPr/>
          <a:lstStyle/>
          <a:p>
            <a:pPr marL="114300" indent="0">
              <a:buNone/>
            </a:pPr>
            <a:r>
              <a:rPr lang="de-DE" sz="2000" b="1" dirty="0"/>
              <a:t>6. </a:t>
            </a:r>
            <a:r>
              <a:rPr lang="de-DE" sz="2000" dirty="0"/>
              <a:t>–Und nun  was brauchen wir für die Party? </a:t>
            </a:r>
            <a:endParaRPr lang="de-DE" sz="2000" dirty="0" smtClean="0"/>
          </a:p>
          <a:p>
            <a:r>
              <a:rPr lang="de-DE" sz="2000" dirty="0" smtClean="0"/>
              <a:t>Wir </a:t>
            </a:r>
            <a:r>
              <a:rPr lang="de-DE" sz="2000" dirty="0"/>
              <a:t>beginnen natürlich mit den Einladungen. </a:t>
            </a:r>
            <a:endParaRPr lang="de-DE" sz="2000" dirty="0" smtClean="0"/>
          </a:p>
          <a:p>
            <a:r>
              <a:rPr lang="de-DE" sz="2000" dirty="0" smtClean="0"/>
              <a:t>Ihr </a:t>
            </a:r>
            <a:r>
              <a:rPr lang="de-DE" sz="2000" dirty="0"/>
              <a:t>habt hier die Arbeitsblätter für den Einladungstext, und hier seht ihr einige Sätze. Ordnet bitte diese Sätze und schreibt  den Text richtig!</a:t>
            </a:r>
            <a:endParaRPr lang="ru-RU" sz="2000" dirty="0"/>
          </a:p>
          <a:p>
            <a:r>
              <a:rPr lang="de-DE" b="1" i="1" u="sng" dirty="0"/>
              <a:t>Ich habe am Samstag um 16 Uhr</a:t>
            </a:r>
            <a:r>
              <a:rPr lang="de-DE" dirty="0"/>
              <a:t> </a:t>
            </a:r>
            <a:r>
              <a:rPr lang="de-DE" b="1" i="1" u="sng" dirty="0"/>
              <a:t>eine Geburtstagsparty.                   </a:t>
            </a:r>
            <a:r>
              <a:rPr lang="de-DE" b="1" u="sng" dirty="0" smtClean="0"/>
              <a:t> </a:t>
            </a:r>
            <a:endParaRPr lang="ru-RU" dirty="0"/>
          </a:p>
          <a:p>
            <a:r>
              <a:rPr lang="de-DE" b="1" i="1" u="sng" dirty="0"/>
              <a:t>ich habe am nächsten Mittwoch Geburtstag.</a:t>
            </a:r>
            <a:endParaRPr lang="ru-RU" dirty="0"/>
          </a:p>
          <a:p>
            <a:r>
              <a:rPr lang="de-DE" b="1" i="1" u="sng" dirty="0"/>
              <a:t>Ich möchte dich zur Party einladen.</a:t>
            </a:r>
            <a:endParaRPr lang="ru-RU" dirty="0"/>
          </a:p>
          <a:p>
            <a:r>
              <a:rPr lang="de-DE" b="1" i="1" u="sng" dirty="0"/>
              <a:t>Hallo Ulf, </a:t>
            </a:r>
            <a:endParaRPr lang="ru-RU" dirty="0"/>
          </a:p>
          <a:p>
            <a:r>
              <a:rPr lang="de-DE" b="1" i="1" u="sng" dirty="0"/>
              <a:t>dein Jan</a:t>
            </a:r>
            <a:endParaRPr lang="ru-RU" dirty="0"/>
          </a:p>
          <a:p>
            <a:r>
              <a:rPr lang="de-DE" b="1" i="1" u="sng" dirty="0"/>
              <a:t>Viele Grüße</a:t>
            </a:r>
            <a:endParaRPr lang="ru-RU" dirty="0"/>
          </a:p>
          <a:p>
            <a:endParaRPr lang="ru-RU" dirty="0"/>
          </a:p>
        </p:txBody>
      </p:sp>
    </p:spTree>
    <p:extLst>
      <p:ext uri="{BB962C8B-B14F-4D97-AF65-F5344CB8AC3E}">
        <p14:creationId xmlns:p14="http://schemas.microsoft.com/office/powerpoint/2010/main" val="1774436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Prüfen wir die </a:t>
            </a:r>
            <a:r>
              <a:rPr lang="de-DE" dirty="0" err="1" smtClean="0"/>
              <a:t>einladung</a:t>
            </a:r>
            <a:endParaRPr lang="ru-RU" dirty="0"/>
          </a:p>
        </p:txBody>
      </p:sp>
      <p:sp>
        <p:nvSpPr>
          <p:cNvPr id="4" name="Объект 3"/>
          <p:cNvSpPr>
            <a:spLocks noGrp="1"/>
          </p:cNvSpPr>
          <p:nvPr>
            <p:ph sz="half" idx="2"/>
          </p:nvPr>
        </p:nvSpPr>
        <p:spPr/>
        <p:txBody>
          <a:bodyPr>
            <a:normAutofit/>
          </a:bodyPr>
          <a:lstStyle/>
          <a:p>
            <a:pPr lvl="0">
              <a:buClr>
                <a:srgbClr val="93A299"/>
              </a:buClr>
            </a:pPr>
            <a:r>
              <a:rPr lang="de-DE" sz="2400" b="1" i="1" u="sng" dirty="0">
                <a:solidFill>
                  <a:srgbClr val="564B3C"/>
                </a:solidFill>
              </a:rPr>
              <a:t>Hallo Ulf, </a:t>
            </a:r>
            <a:endParaRPr lang="de-DE" sz="2400" b="1" i="1" u="sng" dirty="0" smtClean="0">
              <a:solidFill>
                <a:srgbClr val="564B3C"/>
              </a:solidFill>
            </a:endParaRPr>
          </a:p>
          <a:p>
            <a:pPr lvl="0">
              <a:buClr>
                <a:srgbClr val="93A299"/>
              </a:buClr>
            </a:pPr>
            <a:r>
              <a:rPr lang="de-DE" sz="2400" b="1" i="1" u="sng" dirty="0">
                <a:solidFill>
                  <a:srgbClr val="564B3C"/>
                </a:solidFill>
              </a:rPr>
              <a:t>ich habe am nächsten Mittwoch Geburtstag</a:t>
            </a:r>
            <a:r>
              <a:rPr lang="de-DE" sz="2400" b="1" i="1" u="sng" dirty="0" smtClean="0">
                <a:solidFill>
                  <a:srgbClr val="564B3C"/>
                </a:solidFill>
              </a:rPr>
              <a:t>.</a:t>
            </a:r>
            <a:r>
              <a:rPr lang="de-DE" sz="2200" b="1" i="1" u="sng" dirty="0">
                <a:solidFill>
                  <a:srgbClr val="564B3C"/>
                </a:solidFill>
              </a:rPr>
              <a:t> Ich habe am Samstag um 16 Uhr</a:t>
            </a:r>
            <a:r>
              <a:rPr lang="de-DE" sz="2200" dirty="0">
                <a:solidFill>
                  <a:srgbClr val="564B3C"/>
                </a:solidFill>
              </a:rPr>
              <a:t> </a:t>
            </a:r>
            <a:r>
              <a:rPr lang="de-DE" sz="2200" b="1" i="1" u="sng" dirty="0">
                <a:solidFill>
                  <a:srgbClr val="564B3C"/>
                </a:solidFill>
              </a:rPr>
              <a:t>eine </a:t>
            </a:r>
            <a:r>
              <a:rPr lang="de-DE" sz="2400" b="1" i="1" u="sng" dirty="0" smtClean="0">
                <a:solidFill>
                  <a:srgbClr val="564B3C"/>
                </a:solidFill>
              </a:rPr>
              <a:t>Geburtstagsparty</a:t>
            </a:r>
            <a:r>
              <a:rPr lang="de-DE" sz="2400" b="1" i="1" u="sng" dirty="0">
                <a:solidFill>
                  <a:srgbClr val="564B3C"/>
                </a:solidFill>
              </a:rPr>
              <a:t>.                   </a:t>
            </a:r>
            <a:r>
              <a:rPr lang="de-DE" sz="2400" b="1" u="sng" dirty="0">
                <a:solidFill>
                  <a:srgbClr val="564B3C"/>
                </a:solidFill>
              </a:rPr>
              <a:t> </a:t>
            </a:r>
            <a:endParaRPr lang="ru-RU" sz="2400" dirty="0">
              <a:solidFill>
                <a:srgbClr val="564B3C"/>
              </a:solidFill>
            </a:endParaRPr>
          </a:p>
          <a:p>
            <a:pPr lvl="0">
              <a:buClr>
                <a:srgbClr val="93A299"/>
              </a:buClr>
            </a:pPr>
            <a:r>
              <a:rPr lang="de-DE" sz="2400" b="1" i="1" u="sng" dirty="0" smtClean="0">
                <a:solidFill>
                  <a:srgbClr val="564B3C"/>
                </a:solidFill>
              </a:rPr>
              <a:t>Ich </a:t>
            </a:r>
            <a:r>
              <a:rPr lang="de-DE" sz="2400" b="1" i="1" u="sng" dirty="0">
                <a:solidFill>
                  <a:srgbClr val="564B3C"/>
                </a:solidFill>
              </a:rPr>
              <a:t>möchte dich zur Party einladen</a:t>
            </a:r>
            <a:r>
              <a:rPr lang="de-DE" sz="2400" b="1" i="1" u="sng" dirty="0" smtClean="0">
                <a:solidFill>
                  <a:srgbClr val="564B3C"/>
                </a:solidFill>
              </a:rPr>
              <a:t>.</a:t>
            </a:r>
          </a:p>
          <a:p>
            <a:pPr lvl="0">
              <a:buClr>
                <a:srgbClr val="93A299"/>
              </a:buClr>
            </a:pPr>
            <a:r>
              <a:rPr lang="de-DE" sz="2400" b="1" i="1" u="sng" dirty="0">
                <a:solidFill>
                  <a:srgbClr val="564B3C"/>
                </a:solidFill>
              </a:rPr>
              <a:t>Viele </a:t>
            </a:r>
            <a:r>
              <a:rPr lang="de-DE" sz="2400" b="1" i="1" u="sng" dirty="0" smtClean="0">
                <a:solidFill>
                  <a:srgbClr val="564B3C"/>
                </a:solidFill>
              </a:rPr>
              <a:t>Grüße</a:t>
            </a:r>
            <a:endParaRPr lang="ru-RU" sz="2400" dirty="0">
              <a:solidFill>
                <a:srgbClr val="564B3C"/>
              </a:solidFill>
            </a:endParaRPr>
          </a:p>
          <a:p>
            <a:pPr lvl="0">
              <a:buClr>
                <a:srgbClr val="93A299"/>
              </a:buClr>
            </a:pPr>
            <a:r>
              <a:rPr lang="de-DE" sz="2400" b="1" i="1" u="sng" dirty="0" smtClean="0">
                <a:solidFill>
                  <a:srgbClr val="564B3C"/>
                </a:solidFill>
              </a:rPr>
              <a:t>dein </a:t>
            </a:r>
            <a:r>
              <a:rPr lang="de-DE" sz="2400" b="1" i="1" u="sng" dirty="0">
                <a:solidFill>
                  <a:srgbClr val="564B3C"/>
                </a:solidFill>
              </a:rPr>
              <a:t>Jan</a:t>
            </a:r>
            <a:endParaRPr lang="ru-RU" sz="2400" dirty="0">
              <a:solidFill>
                <a:srgbClr val="564B3C"/>
              </a:solidFill>
            </a:endParaRPr>
          </a:p>
          <a:p>
            <a:endParaRPr lang="ru-RU"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6799" y="1737107"/>
            <a:ext cx="4035902" cy="437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3464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685</TotalTime>
  <Words>1270</Words>
  <Application>Microsoft Office PowerPoint</Application>
  <PresentationFormat>Экран (4:3)</PresentationFormat>
  <Paragraphs>195</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Аптека</vt:lpstr>
      <vt:lpstr>Das Thema: «Partys»</vt:lpstr>
      <vt:lpstr>Partys</vt:lpstr>
      <vt:lpstr>stundenanfang</vt:lpstr>
      <vt:lpstr> DIE ARBEIT AN DER PHONETIK</vt:lpstr>
      <vt:lpstr>Die arbeit an dem text</vt:lpstr>
      <vt:lpstr>Ist die aussage richtig oder falsch?</vt:lpstr>
      <vt:lpstr>Grammatik       „deshalb“</vt:lpstr>
      <vt:lpstr>Einladungen     schreiben</vt:lpstr>
      <vt:lpstr>Prüfen wir die einladung</vt:lpstr>
      <vt:lpstr>Die arbeit am lied „die party“</vt:lpstr>
      <vt:lpstr>Glückwunschkarten</vt:lpstr>
      <vt:lpstr>Buchstabensalat</vt:lpstr>
      <vt:lpstr>Buchstabensalat</vt:lpstr>
      <vt:lpstr>Welche wörter sind das?</vt:lpstr>
      <vt:lpstr>wie heißt der Oberbegriff?</vt:lpstr>
      <vt:lpstr>Wir tanzen und singen! „Brüderchen, komm tanz mit mir!“</vt:lpstr>
      <vt:lpstr>Wer ist der aufmerksamste? (Fehlerkorrektur)</vt:lpstr>
      <vt:lpstr>Zusammenfassung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Kadriya</dc:creator>
  <cp:lastModifiedBy>Kadriya Sadykova</cp:lastModifiedBy>
  <cp:revision>65</cp:revision>
  <dcterms:created xsi:type="dcterms:W3CDTF">2017-03-19T11:14:17Z</dcterms:created>
  <dcterms:modified xsi:type="dcterms:W3CDTF">2017-06-19T17:13:46Z</dcterms:modified>
</cp:coreProperties>
</file>