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57" r:id="rId4"/>
    <p:sldId id="262" r:id="rId5"/>
    <p:sldId id="263" r:id="rId6"/>
    <p:sldId id="264" r:id="rId7"/>
    <p:sldId id="267" r:id="rId8"/>
    <p:sldId id="269" r:id="rId9"/>
    <p:sldId id="270" r:id="rId10"/>
    <p:sldId id="271" r:id="rId11"/>
    <p:sldId id="272" r:id="rId12"/>
    <p:sldId id="261" r:id="rId13"/>
    <p:sldId id="259" r:id="rId14"/>
    <p:sldId id="258" r:id="rId15"/>
    <p:sldId id="268" r:id="rId16"/>
    <p:sldId id="266" r:id="rId17"/>
    <p:sldId id="260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21"/>
    <a:srgbClr val="005013"/>
    <a:srgbClr val="F6ACDD"/>
    <a:srgbClr val="00FFFF"/>
    <a:srgbClr val="663300"/>
    <a:srgbClr val="043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61218-0241-49C9-979B-7C14786FD59C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4E463-7E55-4D49-9916-22BB6603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3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E463-7E55-4D49-9916-22BB660319E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7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2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0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2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38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5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7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023FF-A34A-4BD5-9E03-900A238831B2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B77D0-8420-4734-968E-AA7BCEE71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0.xml"/><Relationship Id="rId5" Type="http://schemas.openxmlformats.org/officeDocument/2006/relationships/slide" Target="slide15.xml"/><Relationship Id="rId10" Type="http://schemas.openxmlformats.org/officeDocument/2006/relationships/slide" Target="slide13.xml"/><Relationship Id="rId4" Type="http://schemas.openxmlformats.org/officeDocument/2006/relationships/image" Target="../media/image27.png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slide" Target="slide1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0072" y="188640"/>
            <a:ext cx="3816424" cy="208823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rgbClr val="005013"/>
                  </a:solidFill>
                  <a:prstDash val="solid"/>
                </a:ln>
                <a:solidFill>
                  <a:schemeClr val="accent3"/>
                </a:solidFill>
                <a:effectLst>
                  <a:glow rad="1600200">
                    <a:schemeClr val="accent3">
                      <a:lumMod val="20000"/>
                      <a:lumOff val="80000"/>
                      <a:alpha val="1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ea typeface="Gulim" pitchFamily="34" charset="-127"/>
              </a:rPr>
              <a:t>География в романе А.С. Пушкина</a:t>
            </a:r>
            <a:br>
              <a:rPr lang="ru-RU" b="1" dirty="0" smtClean="0">
                <a:ln w="9525">
                  <a:solidFill>
                    <a:srgbClr val="005013"/>
                  </a:solidFill>
                  <a:prstDash val="solid"/>
                </a:ln>
                <a:solidFill>
                  <a:schemeClr val="accent3"/>
                </a:solidFill>
                <a:effectLst>
                  <a:glow rad="1600200">
                    <a:schemeClr val="accent3">
                      <a:lumMod val="20000"/>
                      <a:lumOff val="80000"/>
                      <a:alpha val="1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ea typeface="Gulim" pitchFamily="34" charset="-127"/>
              </a:rPr>
            </a:br>
            <a:r>
              <a:rPr lang="ru-RU" b="1" dirty="0" smtClean="0">
                <a:ln w="9525">
                  <a:solidFill>
                    <a:srgbClr val="005013"/>
                  </a:solidFill>
                  <a:prstDash val="solid"/>
                </a:ln>
                <a:solidFill>
                  <a:schemeClr val="accent3"/>
                </a:solidFill>
                <a:effectLst>
                  <a:glow rad="1600200">
                    <a:schemeClr val="accent3">
                      <a:lumMod val="20000"/>
                      <a:lumOff val="80000"/>
                      <a:alpha val="1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ea typeface="Gulim" pitchFamily="34" charset="-127"/>
              </a:rPr>
              <a:t>«Евгений Онегин»</a:t>
            </a:r>
            <a:endParaRPr lang="ru-RU" b="1" dirty="0">
              <a:ln w="9525">
                <a:solidFill>
                  <a:srgbClr val="005013"/>
                </a:solidFill>
                <a:prstDash val="solid"/>
              </a:ln>
              <a:solidFill>
                <a:schemeClr val="accent3"/>
              </a:solidFill>
              <a:effectLst>
                <a:glow rad="1600200">
                  <a:schemeClr val="accent3">
                    <a:lumMod val="20000"/>
                    <a:lumOff val="80000"/>
                    <a:alpha val="19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ea typeface="Gulim" pitchFamily="34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229200"/>
            <a:ext cx="3636710" cy="164727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Презентацию подготовили:</a:t>
            </a:r>
          </a:p>
          <a:p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Ученицы 11А класса</a:t>
            </a:r>
          </a:p>
          <a:p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МБОУ СОШ №10 с УИОП </a:t>
            </a:r>
          </a:p>
          <a:p>
            <a:r>
              <a:rPr lang="ru-RU" b="1" dirty="0" err="1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Г.Красногорска</a:t>
            </a:r>
            <a:endParaRPr lang="ru-RU" b="1" dirty="0" smtClean="0">
              <a:ln w="6350">
                <a:solidFill>
                  <a:srgbClr val="008A2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1092200">
                  <a:schemeClr val="tx1">
                    <a:alpha val="9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Суханова Яна, Жуйкова </a:t>
            </a:r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Алина </a:t>
            </a:r>
          </a:p>
          <a:p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Руководитель проекта Головко </a:t>
            </a:r>
            <a:r>
              <a:rPr lang="ru-RU" b="1" dirty="0" err="1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Нэля</a:t>
            </a:r>
            <a:r>
              <a:rPr lang="ru-RU" b="1" dirty="0" smtClean="0">
                <a:ln w="6350">
                  <a:solidFill>
                    <a:srgbClr val="008A2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92200">
                    <a:schemeClr val="tx1">
                      <a:alpha val="9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Владимировна</a:t>
            </a:r>
            <a:endParaRPr lang="ru-RU" b="1" dirty="0">
              <a:ln w="6350">
                <a:solidFill>
                  <a:srgbClr val="008A2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1092200">
                  <a:schemeClr val="tx1">
                    <a:alpha val="9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ludovico-einaudi-fly-(megapesni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018" y="-1234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18383" cy="105273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ACD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Германия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6ACD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5935" y="836711"/>
            <a:ext cx="4032448" cy="8640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«Он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из Германии туманной</a:t>
            </a:r>
            <a:br>
              <a:rPr lang="ru-RU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Привез учености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плоды.»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3" y="0"/>
            <a:ext cx="5004048" cy="6858000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dirty="0">
                <a:latin typeface="Monotype Corsiva" pitchFamily="66" charset="0"/>
              </a:rPr>
              <a:t>Северная часть Германии представляет собой сформировавшуюся во время ледникового периода низменную </a:t>
            </a:r>
            <a:r>
              <a:rPr lang="ru-RU" dirty="0" smtClean="0">
                <a:latin typeface="Monotype Corsiva" pitchFamily="66" charset="0"/>
              </a:rPr>
              <a:t>равнину. </a:t>
            </a:r>
            <a:r>
              <a:rPr lang="ru-RU" dirty="0" err="1">
                <a:latin typeface="Monotype Corsiva" pitchFamily="66" charset="0"/>
              </a:rPr>
              <a:t>амая</a:t>
            </a:r>
            <a:r>
              <a:rPr lang="ru-RU" dirty="0">
                <a:latin typeface="Monotype Corsiva" pitchFamily="66" charset="0"/>
              </a:rPr>
              <a:t> высокая точка на территории Германии — гора </a:t>
            </a:r>
            <a:r>
              <a:rPr lang="ru-RU" dirty="0" err="1">
                <a:latin typeface="Monotype Corsiva" pitchFamily="66" charset="0"/>
              </a:rPr>
              <a:t>Цугшпитце</a:t>
            </a:r>
            <a:r>
              <a:rPr lang="ru-RU" dirty="0">
                <a:latin typeface="Monotype Corsiva" pitchFamily="66" charset="0"/>
              </a:rPr>
              <a:t>, 2962 м. Германия находится в умеренном климатическом поясе, на севере климат морской, южнее переходит в умеренно-континентальный. С этим связано то, что погода часто носит переменчивый характер. Посреди лета может быть тепло и солнечно, но уже на следующий день может стать холодно и пойти дождь. По-настоящему экстремальные природные явления (сильные засухи, торнадо, штормы, сильный </a:t>
            </a:r>
            <a:r>
              <a:rPr lang="ru-RU" dirty="0" smtClean="0">
                <a:latin typeface="Monotype Corsiva" pitchFamily="66" charset="0"/>
              </a:rPr>
              <a:t>мороз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или</a:t>
            </a:r>
            <a:r>
              <a:rPr lang="ru-RU" dirty="0">
                <a:latin typeface="Monotype Corsiva" pitchFamily="66" charset="0"/>
              </a:rPr>
              <a:t> жара) относительно редки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В Германии насчитывается 14 национальных </a:t>
            </a:r>
            <a:r>
              <a:rPr lang="ru-RU" dirty="0" smtClean="0">
                <a:latin typeface="Monotype Corsiva" pitchFamily="66" charset="0"/>
              </a:rPr>
              <a:t>парков</a:t>
            </a:r>
            <a:r>
              <a:rPr lang="ru-RU" dirty="0">
                <a:latin typeface="Monotype Corsiva" pitchFamily="66" charset="0"/>
              </a:rPr>
              <a:t>,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19 биосферных резерватов, 95 природных парков и множество других охраняемых природных территорий и памятников </a:t>
            </a:r>
            <a:r>
              <a:rPr lang="ru-RU" dirty="0" smtClean="0">
                <a:latin typeface="Monotype Corsiva" pitchFamily="66" charset="0"/>
              </a:rPr>
              <a:t>природы</a:t>
            </a:r>
            <a:r>
              <a:rPr lang="ru-RU" dirty="0">
                <a:latin typeface="Monotype Corsiva" pitchFamily="66" charset="0"/>
              </a:rPr>
              <a:t>.</a:t>
            </a:r>
          </a:p>
        </p:txBody>
      </p:sp>
      <p:pic>
        <p:nvPicPr>
          <p:cNvPr id="8194" name="Picture 2" descr="https://avatars.mds.yandex.net/get-pdb/1211668/9d44b7c9-ba4c-4e6a-ad01-87096a991fc6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316">
            <a:off x="107504" y="1484784"/>
            <a:ext cx="4104456" cy="273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1zoom.ru/big2/201/285121-svet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3">
            <a:off x="-230091" y="4099245"/>
            <a:ext cx="4603639" cy="30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752020" y="6499017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pp.userapi.com/c854320/v854320462/dd69/zHYINkG0A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9764"/>
            <a:ext cx="4355977" cy="214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p.userapi.com/c852028/v852028462/e9dd0/Sx-bMKDRd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21"/>
            <a:ext cx="4644009" cy="338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4139952" cy="98072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ACD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Франция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6ACD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4009" y="-99392"/>
            <a:ext cx="4499991" cy="1440160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dirty="0">
                <a:latin typeface="Monotype Corsiva" pitchFamily="66" charset="0"/>
              </a:rPr>
              <a:t>«Он поскорей звонит. Вбегает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К нему слуга француз </a:t>
            </a:r>
            <a:r>
              <a:rPr lang="ru-RU" dirty="0" err="1">
                <a:latin typeface="Monotype Corsiva" pitchFamily="66" charset="0"/>
              </a:rPr>
              <a:t>Гильо</a:t>
            </a:r>
            <a:r>
              <a:rPr lang="ru-RU" dirty="0">
                <a:latin typeface="Monotype Corsiva" pitchFamily="66" charset="0"/>
              </a:rPr>
              <a:t>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Халат и туфли предлагает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И подает ему белье.»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356992"/>
            <a:ext cx="9144000" cy="35010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Климат </a:t>
            </a:r>
            <a:r>
              <a:rPr lang="ru-RU" b="1" dirty="0">
                <a:latin typeface="Monotype Corsiva" pitchFamily="66" charset="0"/>
              </a:rPr>
              <a:t>Франции</a:t>
            </a:r>
            <a:r>
              <a:rPr lang="ru-RU" dirty="0">
                <a:latin typeface="Monotype Corsiva" pitchFamily="66" charset="0"/>
              </a:rPr>
              <a:t>, за исключением горных районов, преимущественно умеренный, с мягкими зимами (за исключением северо-востока страны), на южном побережье — субтропический. Атлантика оказывает большое влияние на северо-запад, где погода характеризуется высокой влажностью, частыми сильными западными ветрами и обилием </a:t>
            </a:r>
            <a:r>
              <a:rPr lang="ru-RU" dirty="0" err="1">
                <a:latin typeface="Monotype Corsiva" pitchFamily="66" charset="0"/>
              </a:rPr>
              <a:t>дождей.В</a:t>
            </a:r>
            <a:r>
              <a:rPr lang="ru-RU" dirty="0">
                <a:latin typeface="Monotype Corsiva" pitchFamily="66" charset="0"/>
              </a:rPr>
              <a:t> восточных районах страны доминирует континентальный климат: здесь годовая амплитуда среднемесячных температур достигает 20°С (0° в январе и +20° в июле). Равнины на южном побережье обладают приятным средиземноморским климатом: морозы здесь крайне редки, проливные дожди весной и осенью хоть и сильны.</a:t>
            </a: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5796136" y="6451516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97626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Географические объекты России: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052" name="1" descr="https://png.pngtree.com/svg/20161108/landmark_702848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18" y="2852936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" descr="https://png.pngtree.com/svg/20161108/landmark_70284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5" y="2226402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https://png.pngtree.com/svg/20161108/landmark_70284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39" y="2420888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" descr="https://png.pngtree.com/svg/20161108/landmark_70284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" descr="https://png.pngtree.com/svg/20161108/landmark_702848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38" y="3654054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" descr="https://png.pngtree.com/svg/20161108/landmark_702848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81" y="4204642"/>
            <a:ext cx="596063" cy="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https://png.pngtree.com/svg/20161108/landmark_702848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07" y="3402025"/>
            <a:ext cx="1100119" cy="11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6444208" y="6081784"/>
            <a:ext cx="2555776" cy="682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8A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Перейти к выводам</a:t>
            </a:r>
            <a:endParaRPr lang="ru-RU" sz="2400" b="1" dirty="0">
              <a:ln w="12700">
                <a:noFill/>
                <a:prstDash val="solid"/>
              </a:ln>
              <a:solidFill>
                <a:srgbClr val="008A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1.1zoom.me/big3/567/414237-svet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700">
            <a:off x="-18511" y="3843114"/>
            <a:ext cx="3699311" cy="246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3635896" cy="90872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Россия</a:t>
            </a:r>
            <a:endParaRPr lang="ru-RU" b="1" dirty="0">
              <a:ln w="1270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836712"/>
            <a:ext cx="3646240" cy="175679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«Люблю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их ножки; только вряд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Найдете вы в России целой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Три пары стройных женских ног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.»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491880" y="44624"/>
            <a:ext cx="5652120" cy="681337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dirty="0">
                <a:latin typeface="Monotype Corsiva" pitchFamily="66" charset="0"/>
              </a:rPr>
              <a:t>Положение России в северной части Евразии </a:t>
            </a:r>
            <a:r>
              <a:rPr lang="ru-RU" dirty="0" smtClean="0">
                <a:latin typeface="Monotype Corsiva" pitchFamily="66" charset="0"/>
              </a:rPr>
              <a:t>обусловило </a:t>
            </a:r>
            <a:r>
              <a:rPr lang="ru-RU" dirty="0">
                <a:latin typeface="Monotype Corsiva" pitchFamily="66" charset="0"/>
              </a:rPr>
              <a:t>её размещение в арктическом, субарктическом, </a:t>
            </a:r>
            <a:r>
              <a:rPr lang="ru-RU" dirty="0" smtClean="0">
                <a:latin typeface="Monotype Corsiva" pitchFamily="66" charset="0"/>
              </a:rPr>
              <a:t>умеренном</a:t>
            </a:r>
            <a:r>
              <a:rPr lang="ru-RU" dirty="0">
                <a:latin typeface="Monotype Corsiva" pitchFamily="66" charset="0"/>
              </a:rPr>
              <a:t> и частично в субтропическом климатических поясах. Преобладающая часть территории расположена в умеренном поясе. Широтная зональность наиболее ярко проявляется на равнинах. Наиболее полный спектр природных зон отличает европейскую часть страны, где с севера на юг последовательно сменяются зона арктических пустынь, тундры, лесотундры, таёжных лесов, смешанных лесов, </a:t>
            </a:r>
            <a:r>
              <a:rPr lang="ru-RU" dirty="0" err="1">
                <a:latin typeface="Monotype Corsiva" pitchFamily="66" charset="0"/>
              </a:rPr>
              <a:t>лесостепей</a:t>
            </a:r>
            <a:r>
              <a:rPr lang="ru-RU" dirty="0">
                <a:latin typeface="Monotype Corsiva" pitchFamily="66" charset="0"/>
              </a:rPr>
              <a:t>, степей, полупустынь. С продвижением на восток климат становится всё более континентальным, количество природных зон в одном широтном интервале значительно сокращается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Страна обладает одними из крупнейших в мире запасами пресной воды. Поверхностные воды занимают 12,4 % территории России, при этом 84 % поверхностных вод сосредоточено к востоку от Урала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Более 70 % территории России занято равнинами и низменностями. Западная часть страны находится в пределах обширной Восточно-Европейской </a:t>
            </a:r>
            <a:r>
              <a:rPr lang="ru-RU" dirty="0" smtClean="0">
                <a:latin typeface="Monotype Corsiva" pitchFamily="66" charset="0"/>
              </a:rPr>
              <a:t>равнины. </a:t>
            </a:r>
            <a:r>
              <a:rPr lang="ru-RU" dirty="0">
                <a:latin typeface="Monotype Corsiva" pitchFamily="66" charset="0"/>
              </a:rPr>
              <a:t>Южная и восточная части страны преимущественно гористые. На крайнем юге Европейской части тянутся северные хребты Большого </a:t>
            </a:r>
            <a:r>
              <a:rPr lang="ru-RU" dirty="0" smtClean="0">
                <a:latin typeface="Monotype Corsiva" pitchFamily="66" charset="0"/>
              </a:rPr>
              <a:t>Кавказа, </a:t>
            </a:r>
            <a:r>
              <a:rPr lang="ru-RU" dirty="0">
                <a:latin typeface="Monotype Corsiva" pitchFamily="66" charset="0"/>
              </a:rPr>
              <a:t>на юге Сибири — Алтай, Западный и Восточный Саяны, Становое нагорье и другие горные системы</a:t>
            </a:r>
            <a:r>
              <a:rPr lang="ru-RU" dirty="0"/>
              <a:t>. </a:t>
            </a: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107504" y="6399956"/>
            <a:ext cx="331236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https://w-dog.ru/wallpapers/10/18/437213683744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369">
            <a:off x="85583" y="1739863"/>
            <a:ext cx="3606816" cy="224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s.wallpaperscraft.ru/image/neva_sankt-peterburg_st_petersburg_russia_piter_razvodnoy_most_hdr_28628_128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336">
            <a:off x="5303043" y="2496034"/>
            <a:ext cx="3746594" cy="23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980728"/>
          </a:xfrm>
        </p:spPr>
        <p:txBody>
          <a:bodyPr/>
          <a:lstStyle/>
          <a:p>
            <a:r>
              <a:rPr lang="ru-RU" b="1" dirty="0" smtClean="0">
                <a:ln w="6350">
                  <a:solidFill>
                    <a:srgbClr val="04390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Река Нева</a:t>
            </a:r>
            <a:endParaRPr lang="ru-RU" b="1" dirty="0">
              <a:ln w="6350">
                <a:solidFill>
                  <a:srgbClr val="04390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011380" y="4912802"/>
            <a:ext cx="4104812" cy="19451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«..Позвольте </a:t>
            </a:r>
            <a:r>
              <a:rPr lang="ru-RU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познакомить вас:</a:t>
            </a:r>
          </a:p>
          <a:p>
            <a:pPr marL="0" indent="0">
              <a:buNone/>
            </a:pPr>
            <a:r>
              <a:rPr lang="ru-RU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Онегин, добрый мой приятель,</a:t>
            </a:r>
          </a:p>
          <a:p>
            <a:pPr marL="0" indent="0">
              <a:buNone/>
            </a:pPr>
            <a:r>
              <a:rPr lang="ru-RU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Родился на брегах </a:t>
            </a:r>
            <a:r>
              <a:rPr lang="ru-RU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Невы..»</a:t>
            </a:r>
          </a:p>
          <a:p>
            <a:pPr marL="0" indent="0">
              <a:buNone/>
            </a:pPr>
            <a:endParaRPr lang="ru-RU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«..Ночное </a:t>
            </a:r>
            <a:r>
              <a:rPr lang="ru-RU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небо над </a:t>
            </a:r>
            <a:r>
              <a:rPr lang="ru-RU" b="1" dirty="0" err="1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Невою</a:t>
            </a:r>
            <a:r>
              <a:rPr lang="ru-RU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..»</a:t>
            </a:r>
            <a:endParaRPr lang="ru-RU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908720"/>
            <a:ext cx="5004048" cy="5949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Нева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— река в России, протекающая по территории Ленинградской области и Санкт-Петербурга, соединяющая Ладожское озеро с Невской губой Финского залива Балтийского моря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Длина 74 км, площадь собственного бассейна 5 тыс. км². Нева — это единственная река, вытекающая из Ладожского озера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 берегам Невы преобладают супесчаные 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озёрно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-ледниковых супесях, песках и суглинках среднеподзолистые в сочетании с торфяно-подзолисто-глеевыми и болотными торфяными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почвами. Город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Санкт-Петербург располагается на островах дельты Невы, по состоянию на 1972 год их было 42. Крупнейшие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острова: Васильевский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(1050 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га), Петроградский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(635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га), Крестовский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(420 га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), Декабристов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 (410 га).</a:t>
            </a:r>
          </a:p>
          <a:p>
            <a:pPr marL="0" indent="0">
              <a:buNone/>
            </a:pPr>
            <a:endParaRPr lang="ru-RU" dirty="0">
              <a:latin typeface="Monotype Corsiva" pitchFamily="66" charset="0"/>
            </a:endParaRPr>
          </a:p>
        </p:txBody>
      </p:sp>
      <p:pic>
        <p:nvPicPr>
          <p:cNvPr id="1026" name="Picture 2" descr="https://w-dog.ru/wallpapers/2/4/438055735667077/sankt-peterburg-nebo-oblaka-zakat-reka-neva-most-naberezhnaya-d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6109">
            <a:off x="4602344" y="3635"/>
            <a:ext cx="4577677" cy="257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1195858" y="6381328"/>
            <a:ext cx="331236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403" y="-243408"/>
            <a:ext cx="5004048" cy="134076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Балтийское море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0" y="764704"/>
            <a:ext cx="4351809" cy="90010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«..И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балтическим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волнам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лес и сало возит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нам..»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16632"/>
            <a:ext cx="5400600" cy="6741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Балтийское море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сильно врезано в сушу материка. Его климат не столь суров, как климат арктических морей, хотя Балтийское море расположено на северо-западной части России. Это море практически полностью ограничено сушей. Лишь с юго-запада это море различными проливами соединяется с водами Северного моря Атлантического океана. Балтийское море принадлежит к типу внутренних морей.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У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Балтийского моря достаточно маленькая глубина, из-за того что оно находится в границах материковой отмели. Наибольшая глубина Балтийского моря зафиксирована 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Ландсортской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котловине.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Глубина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Большого Бельта составляет 10 – 25 м, Малого Бельта – 10 – 35 м. Воды Зунда имеют глубину от 7 до 15 м. Небольшие глубины проливов мешают беспрепятственному обмену вод между Балтийским морем и Тихоокеанским бассейном. Балтийское море занимает площадь равную 419 тысячам км2. Объем вод составляет 321,5 км3. Средняя глубина вод составляет около 51 м. Максимальная глубина моря – 470 м. </a:t>
            </a: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2445999" y="6381328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https://i1.photocentra.ru/images/main71/716699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71">
            <a:off x="5324038" y="1446778"/>
            <a:ext cx="3759738" cy="225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ixy.org/src/487/48764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92" y="3899906"/>
            <a:ext cx="3614121" cy="266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rpconline.ru/upload/iblock/b22/b228499494a7e9bd2fd23aa0fca7dd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059" y="1844824"/>
            <a:ext cx="3995551" cy="287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2056" y="-99392"/>
            <a:ext cx="5580112" cy="98072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Санкт-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Петрербург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4797152"/>
            <a:ext cx="3923928" cy="2808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«Что </a:t>
            </a:r>
            <a: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ж мой Онегин? Полусонный</a:t>
            </a:r>
            <a:b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В постелю с бала едет он:</a:t>
            </a:r>
            <a:b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А Петербург неугомонный</a:t>
            </a:r>
            <a:b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Уж барабаном пробужден</a:t>
            </a:r>
            <a:r>
              <a:rPr lang="ru-RU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.»</a:t>
            </a:r>
          </a:p>
          <a:p>
            <a:pPr marL="0" indent="0">
              <a:buNone/>
            </a:pPr>
            <a:endParaRPr lang="ru-RU" b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По петербургской мостовой,</a:t>
            </a:r>
            <a:b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И вас покинул мой Евгений.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305175" y="692696"/>
            <a:ext cx="5838825" cy="6165304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100" dirty="0">
                <a:latin typeface="Monotype Corsiva" pitchFamily="66" charset="0"/>
              </a:rPr>
              <a:t>Почти вся территория Санкт-Петербурга расположена на плоской низкой равнине, имеющей множество древних морских террас. Одна из наиболее известных — </a:t>
            </a:r>
            <a:r>
              <a:rPr lang="ru-RU" sz="2100" dirty="0" err="1" smtClean="0">
                <a:latin typeface="Monotype Corsiva" pitchFamily="66" charset="0"/>
              </a:rPr>
              <a:t>Литориновая</a:t>
            </a:r>
            <a:r>
              <a:rPr lang="ru-RU" sz="2100" dirty="0" smtClean="0">
                <a:latin typeface="Monotype Corsiva" pitchFamily="66" charset="0"/>
              </a:rPr>
              <a:t>. </a:t>
            </a:r>
            <a:r>
              <a:rPr lang="ru-RU" sz="2100" dirty="0">
                <a:latin typeface="Monotype Corsiva" pitchFamily="66" charset="0"/>
              </a:rPr>
              <a:t>Средняя высота центра города над уровнем моря 5 м. Северные районы имеют высоту от 1 </a:t>
            </a:r>
            <a:r>
              <a:rPr lang="ru-RU" sz="2100" dirty="0" smtClean="0">
                <a:latin typeface="Monotype Corsiva" pitchFamily="66" charset="0"/>
              </a:rPr>
              <a:t>до </a:t>
            </a:r>
            <a:r>
              <a:rPr lang="ru-RU" sz="2100" dirty="0">
                <a:latin typeface="Monotype Corsiva" pitchFamily="66" charset="0"/>
              </a:rPr>
              <a:t>40 м </a:t>
            </a:r>
            <a:r>
              <a:rPr lang="ru-RU" sz="2100" dirty="0" smtClean="0">
                <a:latin typeface="Monotype Corsiva" pitchFamily="66" charset="0"/>
              </a:rPr>
              <a:t>Южные </a:t>
            </a:r>
            <a:r>
              <a:rPr lang="ru-RU" sz="2100" dirty="0">
                <a:latin typeface="Monotype Corsiva" pitchFamily="66" charset="0"/>
              </a:rPr>
              <a:t>районы — от 5 до 18 м</a:t>
            </a:r>
            <a:r>
              <a:rPr lang="ru-RU" sz="2100" dirty="0" smtClean="0">
                <a:latin typeface="Monotype Corsiva" pitchFamily="66" charset="0"/>
              </a:rPr>
              <a:t>.</a:t>
            </a:r>
            <a:r>
              <a:rPr lang="ru-RU" sz="2100" dirty="0">
                <a:latin typeface="Monotype Corsiva" pitchFamily="66" charset="0"/>
              </a:rPr>
              <a:t> Климат Петербурга умеренный, переходный от умеренно-континентального к умеренно-морскому. Такой тип климата объясняется географическим положением и атмосферной циркуляцией характерной для Ленинградской области. Это обуславливается сравнительно небольшим количеством поступающего на земную поверхность и в атмосферу солнечного </a:t>
            </a:r>
            <a:r>
              <a:rPr lang="ru-RU" sz="2100" dirty="0" smtClean="0">
                <a:latin typeface="Monotype Corsiva" pitchFamily="66" charset="0"/>
              </a:rPr>
              <a:t>тепла.</a:t>
            </a:r>
            <a:r>
              <a:rPr lang="ru-RU" sz="2100" dirty="0">
                <a:latin typeface="Monotype Corsiva" pitchFamily="66" charset="0"/>
              </a:rPr>
              <a:t> Общая протяжённость всех водотоков на территории Санкт-Петербурга достигает 282 км, а их водная поверхность составляет около 7 % всей площади</a:t>
            </a:r>
            <a:r>
              <a:rPr lang="ru-RU" sz="2100" dirty="0" smtClean="0">
                <a:latin typeface="Monotype Corsiva" pitchFamily="66" charset="0"/>
              </a:rPr>
              <a:t>. </a:t>
            </a:r>
            <a:r>
              <a:rPr lang="ru-RU" sz="2100" dirty="0">
                <a:latin typeface="Monotype Corsiva" pitchFamily="66" charset="0"/>
              </a:rPr>
              <a:t>Через водные объекты города перекинуто около 800 </a:t>
            </a:r>
            <a:r>
              <a:rPr lang="ru-RU" sz="2100" dirty="0" smtClean="0">
                <a:latin typeface="Monotype Corsiva" pitchFamily="66" charset="0"/>
              </a:rPr>
              <a:t>мостов</a:t>
            </a:r>
            <a:r>
              <a:rPr lang="ru-RU" sz="2100" dirty="0">
                <a:latin typeface="Monotype Corsiva" pitchFamily="66" charset="0"/>
              </a:rPr>
              <a:t> </a:t>
            </a:r>
            <a:r>
              <a:rPr lang="ru-RU" sz="2100" dirty="0" smtClean="0">
                <a:latin typeface="Monotype Corsiva" pitchFamily="66" charset="0"/>
              </a:rPr>
              <a:t>в </a:t>
            </a:r>
            <a:r>
              <a:rPr lang="ru-RU" sz="2100" dirty="0">
                <a:latin typeface="Monotype Corsiva" pitchFamily="66" charset="0"/>
              </a:rPr>
              <a:t>том числе 218 пешеходных. </a:t>
            </a:r>
          </a:p>
        </p:txBody>
      </p:sp>
      <p:pic>
        <p:nvPicPr>
          <p:cNvPr id="7170" name="Picture 2" descr="https://images.wallpaperscraft.ru/image/rossiya_sankt_peterburg_sobor_most_zdaniya_ulica_28569_1440x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883">
            <a:off x="-189909" y="-290043"/>
            <a:ext cx="3645326" cy="240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3703299" y="6486103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51"/>
            <a:ext cx="4502925" cy="90872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Кавказ</a:t>
            </a:r>
            <a:endParaRPr lang="ru-RU" b="1" dirty="0">
              <a:ln w="127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solidFill>
                <a:srgbClr val="66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55976" y="20627"/>
            <a:ext cx="436309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«Как часто по скалам Кавказа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Она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Ленорой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, при луне,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Со мной скакала на коне!»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0" y="1052736"/>
            <a:ext cx="5508104" cy="58052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Monotype Corsiva" pitchFamily="66" charset="0"/>
              </a:rPr>
              <a:t>Кавказ </a:t>
            </a:r>
            <a:r>
              <a:rPr lang="ru-RU" dirty="0">
                <a:latin typeface="Monotype Corsiva" pitchFamily="66" charset="0"/>
              </a:rPr>
              <a:t>расположен в двух климатических поясах: умеренном и субтропическом. Летом на Закавказье с юга перемещаются субтропические области повышенного давления и приносят тропический воздух с </a:t>
            </a:r>
            <a:r>
              <a:rPr lang="ru-RU" dirty="0" err="1">
                <a:latin typeface="Monotype Corsiva" pitchFamily="66" charset="0"/>
              </a:rPr>
              <a:t>Азии.Поэтому</a:t>
            </a:r>
            <a:r>
              <a:rPr lang="ru-RU" dirty="0">
                <a:latin typeface="Monotype Corsiva" pitchFamily="66" charset="0"/>
              </a:rPr>
              <a:t> лето </a:t>
            </a:r>
            <a:r>
              <a:rPr lang="ru-RU" dirty="0" err="1">
                <a:latin typeface="Monotype Corsiva" pitchFamily="66" charset="0"/>
              </a:rPr>
              <a:t>засушливое.Зимой</a:t>
            </a:r>
            <a:r>
              <a:rPr lang="ru-RU" dirty="0">
                <a:latin typeface="Monotype Corsiva" pitchFamily="66" charset="0"/>
              </a:rPr>
              <a:t> в этот район приходят средиземноморские </a:t>
            </a:r>
            <a:r>
              <a:rPr lang="ru-RU" dirty="0" smtClean="0">
                <a:latin typeface="Monotype Corsiva" pitchFamily="66" charset="0"/>
              </a:rPr>
              <a:t>циклоны. Средние </a:t>
            </a:r>
            <a:r>
              <a:rPr lang="ru-RU" dirty="0">
                <a:latin typeface="Monotype Corsiva" pitchFamily="66" charset="0"/>
              </a:rPr>
              <a:t>температуры января в </a:t>
            </a:r>
            <a:r>
              <a:rPr lang="ru-RU" dirty="0" err="1">
                <a:latin typeface="Monotype Corsiva" pitchFamily="66" charset="0"/>
              </a:rPr>
              <a:t>Предкавказье</a:t>
            </a:r>
            <a:r>
              <a:rPr lang="ru-RU" dirty="0">
                <a:latin typeface="Monotype Corsiva" pitchFamily="66" charset="0"/>
              </a:rPr>
              <a:t> -5°,а Закавказья +5</a:t>
            </a:r>
            <a:r>
              <a:rPr lang="ru-RU" dirty="0" smtClean="0">
                <a:latin typeface="Monotype Corsiva" pitchFamily="66" charset="0"/>
              </a:rPr>
              <a:t>°. Летом </a:t>
            </a:r>
            <a:r>
              <a:rPr lang="ru-RU" dirty="0">
                <a:latin typeface="Monotype Corsiva" pitchFamily="66" charset="0"/>
              </a:rPr>
              <a:t>температуры Закавказья и </a:t>
            </a:r>
            <a:r>
              <a:rPr lang="ru-RU" dirty="0" err="1">
                <a:latin typeface="Monotype Corsiva" pitchFamily="66" charset="0"/>
              </a:rPr>
              <a:t>Предкавказья</a:t>
            </a:r>
            <a:r>
              <a:rPr lang="ru-RU" dirty="0">
                <a:latin typeface="Monotype Corsiva" pitchFamily="66" charset="0"/>
              </a:rPr>
              <a:t> почти </a:t>
            </a:r>
            <a:r>
              <a:rPr lang="ru-RU" dirty="0" err="1">
                <a:latin typeface="Monotype Corsiva" pitchFamily="66" charset="0"/>
              </a:rPr>
              <a:t>одинаковые,но</a:t>
            </a:r>
            <a:r>
              <a:rPr lang="ru-RU" dirty="0">
                <a:latin typeface="Monotype Corsiva" pitchFamily="66" charset="0"/>
              </a:rPr>
              <a:t> ощущается разница температур на востоке и западе Кавказа: на востоке +25-29°,а на западе 23-24°.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Эльбрус – это самая высокая гора Европы на Боковом хребте южного Кавказа, высотой в 5 тысяч 642 метра. 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703299" y="6486103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290" name="Picture 2" descr="https://pp.userapi.com/c850220/v850220606/10a7cb/9S-tVS2lK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24" y="1052736"/>
            <a:ext cx="3692619" cy="246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49020/v849020606/15e40f/-ImiGxDQh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20">
            <a:off x="5538315" y="3514203"/>
            <a:ext cx="3906746" cy="275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pp.userapi.com/c849224/v849224606/157e86/HqgYegcQv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23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850332/v850332606/113260/WYqRtOpiuf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45" y="4581125"/>
            <a:ext cx="4283968" cy="28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4919" y="-261866"/>
            <a:ext cx="4402832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Москва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330" y="25631"/>
            <a:ext cx="4333646" cy="16751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«Старушка очень полюбила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Совет разумный и благой;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Сочлась — и тут же положила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В Москву отправиться зимой.»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41304" y="692696"/>
            <a:ext cx="4902696" cy="532859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dirty="0">
                <a:latin typeface="Monotype Corsiva" pitchFamily="66" charset="0"/>
              </a:rPr>
              <a:t>Климат Москвы — влажный умеренно-континентальный, с сильным влиянием атлантического морского, с четко выраженной </a:t>
            </a:r>
            <a:r>
              <a:rPr lang="ru-RU" dirty="0" err="1">
                <a:latin typeface="Monotype Corsiva" pitchFamily="66" charset="0"/>
              </a:rPr>
              <a:t>сезонностью.Среднее</a:t>
            </a:r>
            <a:r>
              <a:rPr lang="ru-RU" dirty="0">
                <a:latin typeface="Monotype Corsiva" pitchFamily="66" charset="0"/>
              </a:rPr>
              <a:t> годовое количество осадков в Москве составляет в разные годы от 600 до 800 мм. Самая большая их часть обычно выпадает в летний сезон, а меньше всего их можно наблюдать в марте и в апреле.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421663" y="6469910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266" name="Picture 2" descr="https://pp.userapi.com/c846018/v846018606/1d44e2/8Dl69a86wn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1173"/>
            <a:ext cx="4499992" cy="299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4261"/>
            <a:ext cx="4629200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Тамбов </a:t>
            </a:r>
            <a:endParaRPr lang="ru-RU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4038600" cy="1512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«С семьей Панфила </a:t>
            </a:r>
            <a:r>
              <a:rPr lang="ru-RU" dirty="0" err="1">
                <a:solidFill>
                  <a:srgbClr val="663300"/>
                </a:solidFill>
                <a:latin typeface="Monotype Corsiva" pitchFamily="66" charset="0"/>
              </a:rPr>
              <a:t>Харликова</a:t>
            </a: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Приехал и мосье </a:t>
            </a:r>
            <a:r>
              <a:rPr lang="ru-RU" dirty="0" err="1">
                <a:solidFill>
                  <a:srgbClr val="663300"/>
                </a:solidFill>
                <a:latin typeface="Monotype Corsiva" pitchFamily="66" charset="0"/>
              </a:rPr>
              <a:t>Трике</a:t>
            </a: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,</a:t>
            </a:r>
            <a:br>
              <a:rPr lang="ru-RU" dirty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Остряк, недавно из Тамбова,</a:t>
            </a:r>
            <a:br>
              <a:rPr lang="ru-RU" dirty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В очках и в рыжем парике.»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703299" y="908719"/>
            <a:ext cx="5440701" cy="593742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b="1" dirty="0">
                <a:latin typeface="Monotype Corsiva" pitchFamily="66" charset="0"/>
              </a:rPr>
              <a:t>Тамбов</a:t>
            </a:r>
            <a:r>
              <a:rPr lang="ru-RU" dirty="0">
                <a:latin typeface="Monotype Corsiva" pitchFamily="66" charset="0"/>
              </a:rPr>
              <a:t> расположен среди Русской Равнины в Центрально-Черноземном </a:t>
            </a:r>
            <a:r>
              <a:rPr lang="ru-RU" dirty="0" err="1">
                <a:latin typeface="Monotype Corsiva" pitchFamily="66" charset="0"/>
              </a:rPr>
              <a:t>районе.Удобное</a:t>
            </a:r>
            <a:r>
              <a:rPr lang="ru-RU" dirty="0">
                <a:latin typeface="Monotype Corsiva" pitchFamily="66" charset="0"/>
              </a:rPr>
              <a:t> местоположение, а также относительная близость к столице, всегда положительно сказывались на экономике </a:t>
            </a:r>
            <a:r>
              <a:rPr lang="ru-RU" dirty="0" err="1">
                <a:latin typeface="Monotype Corsiva" pitchFamily="66" charset="0"/>
              </a:rPr>
              <a:t>города.Умеренно</a:t>
            </a:r>
            <a:r>
              <a:rPr lang="ru-RU" dirty="0">
                <a:latin typeface="Monotype Corsiva" pitchFamily="66" charset="0"/>
              </a:rPr>
              <a:t>-континентальный климат Тамбова во многом определен его положением. В области водные ресурсы представлены поверхностными и подземными водными объектами. Реки Тамбовской области принадлежат к бассейнам Волги и Дона. Так, средняя температура в январе около -10 градусов Цельсия, в июле – около 25. Средняя годовая температура воздуха по области составляет 5,3 градуса Цельсия, годовое количество осадков колеблется от 350 до 700 мм, более половины их (около 300 мм) выпадает в тёплый период года. 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703299" y="6486103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42" name="Picture 2" descr="https://pp.userapi.com/c844416/v844416491/1ccbd5/zd-CnLzMjk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378">
            <a:off x="-151275" y="1440638"/>
            <a:ext cx="3989597" cy="246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851016/v851016556/eca12/vQCIWvPWJ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71" y="3933056"/>
            <a:ext cx="3829570" cy="255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y-shop.ru/product/f3/258/257477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90" y="3501008"/>
            <a:ext cx="2151386" cy="3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f2/3c/9e/f23c9e8b1e0cf8a3f755d6c2aa5b0d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49" y="1052736"/>
            <a:ext cx="3593011" cy="384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n w="12700">
                  <a:solidFill>
                    <a:srgbClr val="043901"/>
                  </a:solidFill>
                </a:ln>
                <a:solidFill>
                  <a:srgbClr val="F6ACDD"/>
                </a:solidFill>
                <a:effectLst>
                  <a:glow rad="25400">
                    <a:schemeClr val="tx1">
                      <a:alpha val="31000"/>
                    </a:schemeClr>
                  </a:glow>
                </a:effectLst>
                <a:latin typeface="Monotype Corsiva" pitchFamily="66" charset="0"/>
              </a:rPr>
              <a:t>Цели проекта:</a:t>
            </a:r>
            <a:endParaRPr lang="ru-RU" dirty="0">
              <a:ln w="12700">
                <a:solidFill>
                  <a:srgbClr val="043901"/>
                </a:solidFill>
              </a:ln>
              <a:solidFill>
                <a:srgbClr val="F6ACDD"/>
              </a:solidFill>
              <a:effectLst>
                <a:glow rad="25400">
                  <a:schemeClr val="tx1">
                    <a:alpha val="31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3744416" cy="5616623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Перечитать роман «Евгений Онегин»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Найти географические объекты в произведении А.С. Пушкина «Евгений Онегин»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Найти информацию об этих географических объектах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Сделать вывод</a:t>
            </a:r>
          </a:p>
          <a:p>
            <a:pPr>
              <a:buFont typeface="Courier New" pitchFamily="49" charset="0"/>
              <a:buChar char="o"/>
            </a:pPr>
            <a:endParaRPr lang="ru-RU" dirty="0" smtClean="0"/>
          </a:p>
          <a:p>
            <a:pPr>
              <a:buFont typeface="Courier New" pitchFamily="49" charset="0"/>
              <a:buChar char="o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2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012" y="8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Выводы и итоги: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24744"/>
            <a:ext cx="4615812" cy="5733256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произведении А.С. Пушкина «Евгений Онегин» упоминается множество  географических объектов, как всей планеты, так в частности и России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Мы нашли много интересной информации о разных уголках нашей планеты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Открыли для себя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 </a:t>
            </a:r>
            <a:r>
              <a:rPr lang="ru-RU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другой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стороны одно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из своих любимых произведений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https://regnum.ru/uploads/pictures/news/2017/02/26/regnum_picture_1488128198540506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12" y="1484784"/>
            <a:ext cx="4528187" cy="53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b1.culture.ru/c/665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39"/>
            <a:ext cx="9144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landmark_702848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38" y="2060848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landmark_70284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71" y="2211717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343" y="2332"/>
            <a:ext cx="5073201" cy="54634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Географические объекты мира:</a:t>
            </a:r>
            <a:r>
              <a:rPr lang="ru-RU" sz="800" dirty="0" smtClean="0">
                <a:solidFill>
                  <a:srgbClr val="7030A0"/>
                </a:solidFill>
              </a:rPr>
              <a:t>:</a:t>
            </a:r>
            <a:endParaRPr lang="ru-RU" sz="800" dirty="0">
              <a:solidFill>
                <a:srgbClr val="7030A0"/>
              </a:solidFill>
            </a:endParaRPr>
          </a:p>
        </p:txBody>
      </p:sp>
      <p:pic>
        <p:nvPicPr>
          <p:cNvPr id="7" name="Picture 2" descr="C:\Users\User\Desktop\landmark_70284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23" y="1415441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landmark_70284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71" y="1021132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landmark_702848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03" y="1287951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landmark_702848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64" y="1888565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landmark_702848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71" y="1715748"/>
            <a:ext cx="600614" cy="6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13" action="ppaction://hlinksldjump"/>
          </p:cNvPr>
          <p:cNvSpPr/>
          <p:nvPr/>
        </p:nvSpPr>
        <p:spPr>
          <a:xfrm>
            <a:off x="251520" y="4941168"/>
            <a:ext cx="1872208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Перейти к карте России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.royalseasons.ru/images/9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586">
            <a:off x="4712611" y="2287829"/>
            <a:ext cx="4088022" cy="255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4355976" cy="98072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Италия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656045"/>
            <a:ext cx="5148064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Monotype Corsiva" pitchFamily="66" charset="0"/>
              </a:rPr>
              <a:t>Италия</a:t>
            </a:r>
            <a:r>
              <a:rPr lang="ru-RU" sz="2000" b="1" dirty="0">
                <a:latin typeface="Monotype Corsiva" pitchFamily="66" charset="0"/>
              </a:rPr>
              <a:t> </a:t>
            </a:r>
            <a:r>
              <a:rPr lang="ru-RU" sz="2000" dirty="0" smtClean="0">
                <a:latin typeface="Monotype Corsiva" pitchFamily="66" charset="0"/>
              </a:rPr>
              <a:t>о</a:t>
            </a:r>
            <a:r>
              <a:rPr lang="ru-RU" sz="2000" dirty="0">
                <a:latin typeface="Monotype Corsiva" pitchFamily="66" charset="0"/>
              </a:rPr>
              <a:t> в Южной Европе, в центре Средиземноморья. Входит в Евросоюз и НАТО с момента их создания, является третьей по величине экономикой </a:t>
            </a:r>
            <a:r>
              <a:rPr lang="ru-RU" sz="2000" dirty="0" smtClean="0">
                <a:latin typeface="Monotype Corsiva" pitchFamily="66" charset="0"/>
              </a:rPr>
              <a:t>еврозоны. К </a:t>
            </a:r>
            <a:r>
              <a:rPr lang="ru-RU" sz="2000" dirty="0">
                <a:latin typeface="Monotype Corsiva" pitchFamily="66" charset="0"/>
              </a:rPr>
              <a:t>началу I тысячелетия до н. э. юг и центр Италии были заселены италийскими народами, одним из которых были </a:t>
            </a:r>
            <a:r>
              <a:rPr lang="ru-RU" sz="2000" dirty="0" err="1" smtClean="0">
                <a:latin typeface="Monotype Corsiva" pitchFamily="66" charset="0"/>
              </a:rPr>
              <a:t>латины</a:t>
            </a:r>
            <a:r>
              <a:rPr lang="ru-RU" sz="2000" dirty="0" smtClean="0">
                <a:latin typeface="Monotype Corsiva" pitchFamily="66" charset="0"/>
              </a:rPr>
              <a:t>. </a:t>
            </a:r>
            <a:r>
              <a:rPr lang="ru-RU" sz="2000" b="1" dirty="0" smtClean="0">
                <a:latin typeface="Monotype Corsiva" pitchFamily="66" charset="0"/>
              </a:rPr>
              <a:t>Рим</a:t>
            </a:r>
            <a:r>
              <a:rPr lang="ru-RU" sz="2000" dirty="0">
                <a:latin typeface="Monotype Corsiva" pitchFamily="66" charset="0"/>
              </a:rPr>
              <a:t> </a:t>
            </a:r>
            <a:r>
              <a:rPr lang="ru-RU" sz="2000" dirty="0" smtClean="0">
                <a:latin typeface="Monotype Corsiva" pitchFamily="66" charset="0"/>
              </a:rPr>
              <a:t>— </a:t>
            </a:r>
            <a:r>
              <a:rPr lang="ru-RU" sz="2000" dirty="0">
                <a:latin typeface="Monotype Corsiva" pitchFamily="66" charset="0"/>
              </a:rPr>
              <a:t>столица и крупнейший город Италии. </a:t>
            </a:r>
            <a:r>
              <a:rPr lang="ru-RU" sz="2000" dirty="0" smtClean="0">
                <a:latin typeface="Monotype Corsiva" pitchFamily="66" charset="0"/>
              </a:rPr>
              <a:t>Италия </a:t>
            </a:r>
            <a:r>
              <a:rPr lang="ru-RU" sz="2000" dirty="0">
                <a:latin typeface="Monotype Corsiva" pitchFamily="66" charset="0"/>
              </a:rPr>
              <a:t>располагается в зоне субтропического средиземноморского климата, причём влияние моря усиливается Альпами, которые являются барьером для северных и западных </a:t>
            </a:r>
            <a:r>
              <a:rPr lang="ru-RU" sz="2000" dirty="0" smtClean="0">
                <a:latin typeface="Monotype Corsiva" pitchFamily="66" charset="0"/>
              </a:rPr>
              <a:t>ветров. </a:t>
            </a:r>
            <a:r>
              <a:rPr lang="ru-RU" sz="2000" dirty="0">
                <a:latin typeface="Monotype Corsiva" pitchFamily="66" charset="0"/>
              </a:rPr>
              <a:t>Большая часть страны лежит в субтропическом средиземноморском климатическом поясе, морские воздушные массы оказывают огромное влияние на его формирование, так как Альпы на севере Италии препятствуют дальнейшему проникновению холодных северных и западных ветров.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652120" y="4985104"/>
            <a:ext cx="3491880" cy="18728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«..За </a:t>
            </a:r>
            <a:r>
              <a:rPr lang="ru-RU" sz="2000" b="1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что страдальцем кончил он </a:t>
            </a:r>
          </a:p>
          <a:p>
            <a:pPr marL="0" indent="0">
              <a:buNone/>
            </a:pPr>
            <a:r>
              <a:rPr lang="ru-RU" sz="2000" b="1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Свой век блестящий и мятежный</a:t>
            </a:r>
          </a:p>
          <a:p>
            <a:pPr marL="0" indent="0">
              <a:buNone/>
            </a:pPr>
            <a:r>
              <a:rPr lang="ru-RU" sz="2000" b="1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</a:t>
            </a:r>
            <a:r>
              <a:rPr lang="ru-RU" sz="2000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Молдавии</a:t>
            </a:r>
            <a:r>
              <a:rPr lang="ru-RU" sz="2000" b="1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, в глуши степей,</a:t>
            </a:r>
          </a:p>
          <a:p>
            <a:pPr marL="0" indent="0">
              <a:buNone/>
            </a:pPr>
            <a:r>
              <a:rPr lang="ru-RU" sz="2000" b="1" dirty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Вдали Италии </a:t>
            </a:r>
            <a:r>
              <a:rPr lang="ru-RU" sz="2000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своей..»</a:t>
            </a:r>
            <a:endParaRPr lang="ru-RU" sz="2000" b="1" dirty="0">
              <a:ln w="3175">
                <a:solidFill>
                  <a:schemeClr val="accent4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00" name="Picture 4" descr="https://avatars.mds.yandex.net/get-pdb/218133/7f58100a-8c52-46a4-a985-bb3e7fff516f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453">
            <a:off x="5267689" y="95742"/>
            <a:ext cx="3869160" cy="257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6335688" y="6507063"/>
            <a:ext cx="280831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245924/8f719121-1371-4ff5-935a-ea2d03a67eee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653">
            <a:off x="281764" y="3609734"/>
            <a:ext cx="4301975" cy="286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Молдавия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0321" y="91486"/>
            <a:ext cx="5184576" cy="5832648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b="1" dirty="0">
                <a:latin typeface="Monotype Corsiva" pitchFamily="66" charset="0"/>
              </a:rPr>
              <a:t>Молдавия</a:t>
            </a:r>
            <a:r>
              <a:rPr lang="ru-RU" dirty="0">
                <a:latin typeface="Monotype Corsiva" pitchFamily="66" charset="0"/>
              </a:rPr>
              <a:t> расположена на крайнем юго-западе Восточно-Европейской равнины, во втором часовом поясе, и занимает </a:t>
            </a:r>
            <a:r>
              <a:rPr lang="ru-RU" dirty="0" err="1">
                <a:latin typeface="Monotype Corsiva" pitchFamily="66" charset="0"/>
              </a:rPr>
              <a:t>бо́льшую</a:t>
            </a:r>
            <a:r>
              <a:rPr lang="ru-RU" dirty="0">
                <a:latin typeface="Monotype Corsiva" pitchFamily="66" charset="0"/>
              </a:rPr>
              <a:t> часть междуречья Днестра и Прута, а также узкую полосу левобережья Днестра в его среднем и нижнем </a:t>
            </a:r>
            <a:r>
              <a:rPr lang="ru-RU" dirty="0" smtClean="0">
                <a:latin typeface="Monotype Corsiva" pitchFamily="66" charset="0"/>
              </a:rPr>
              <a:t>течении. </a:t>
            </a:r>
            <a:r>
              <a:rPr lang="ru-RU" dirty="0">
                <a:latin typeface="Monotype Corsiva" pitchFamily="66" charset="0"/>
              </a:rPr>
              <a:t>На севере, востоке и юге Молдавия граничит с Украиной, на западе — с </a:t>
            </a:r>
            <a:r>
              <a:rPr lang="ru-RU" dirty="0" smtClean="0">
                <a:latin typeface="Monotype Corsiva" pitchFamily="66" charset="0"/>
              </a:rPr>
              <a:t>Румынией. </a:t>
            </a:r>
            <a:r>
              <a:rPr lang="ru-RU" dirty="0">
                <a:latin typeface="Monotype Corsiva" pitchFamily="66" charset="0"/>
              </a:rPr>
              <a:t>Климат умеренно континентальный. Зима мягкая, короткая, лето жаркое, продолжительное. Средняя температура января −4 °C, июля +21 °C. Абсолютный минимум −36 °</a:t>
            </a:r>
            <a:r>
              <a:rPr lang="ru-RU" dirty="0" smtClean="0">
                <a:latin typeface="Monotype Corsiva" pitchFamily="66" charset="0"/>
              </a:rPr>
              <a:t>C, </a:t>
            </a:r>
            <a:r>
              <a:rPr lang="ru-RU" dirty="0">
                <a:latin typeface="Monotype Corsiva" pitchFamily="66" charset="0"/>
              </a:rPr>
              <a:t>максимум +42 °C. Среднее годовое количество осадков колеблется в пределах 380—550 мм. </a:t>
            </a: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5938614" y="5157192"/>
            <a:ext cx="3178696" cy="201157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«..За что страдальцем кончил он </a:t>
            </a:r>
          </a:p>
          <a:p>
            <a:pPr marL="0" indent="0">
              <a:buFont typeface="Arial" pitchFamily="34" charset="0"/>
              <a:buNone/>
            </a:pPr>
            <a:r>
              <a:rPr lang="ru-RU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Свой век блестящий и мятежный</a:t>
            </a:r>
          </a:p>
          <a:p>
            <a:pPr marL="0" indent="0">
              <a:buFont typeface="Arial" pitchFamily="34" charset="0"/>
              <a:buNone/>
            </a:pPr>
            <a:r>
              <a:rPr lang="ru-RU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Молдавии, в глуши степей,</a:t>
            </a:r>
          </a:p>
          <a:p>
            <a:pPr marL="0" indent="0">
              <a:buFont typeface="Arial" pitchFamily="34" charset="0"/>
              <a:buNone/>
            </a:pPr>
            <a:r>
              <a:rPr lang="ru-RU" b="1" dirty="0" smtClean="0">
                <a:ln w="31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Вдали Италии своей..»</a:t>
            </a:r>
            <a:endParaRPr lang="ru-RU" b="1" dirty="0">
              <a:ln w="3175">
                <a:solidFill>
                  <a:schemeClr val="accent4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s://avatars.mds.yandex.net/get-pdb/477388/51197e0f-80c9-40ed-a297-6ec893c7364d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335">
            <a:off x="269535" y="110317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3347864" y="6317942"/>
            <a:ext cx="244981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nlbe.toluna.com/dpolls_images/2018/03/15/f0fb9cde-d5e9-4086-ae87-b5c77bf7aff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r="17621"/>
          <a:stretch/>
        </p:blipFill>
        <p:spPr bwMode="auto">
          <a:xfrm rot="592523">
            <a:off x="3267500" y="-481078"/>
            <a:ext cx="2762258" cy="266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12160" y="0"/>
            <a:ext cx="3131840" cy="141763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Финляндия</a:t>
            </a:r>
            <a:endParaRPr lang="ru-RU" b="1" dirty="0">
              <a:ln w="1270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860032" y="1556792"/>
            <a:ext cx="4283968" cy="5256584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sz="2800" b="1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Финляндия 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расположена на севере </a:t>
            </a:r>
            <a:r>
              <a:rPr lang="ru-RU" sz="2800" b="0" i="0" u="none" strike="noStrike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Европы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, 25 % её территории находится за </a:t>
            </a:r>
            <a:r>
              <a:rPr lang="ru-RU" sz="2800" b="0" i="0" u="none" strike="noStrike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Северным полярным кругом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. На суше граничит со </a:t>
            </a:r>
            <a:r>
              <a:rPr lang="ru-RU" sz="2800" b="0" i="0" u="none" strike="noStrike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Швецией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, </a:t>
            </a:r>
            <a:r>
              <a:rPr lang="ru-RU" sz="2800" b="0" i="0" u="none" strike="noStrike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Норвегией</a:t>
            </a:r>
            <a:r>
              <a:rPr lang="ru-RU" sz="2800" b="0" i="0" u="none" strike="noStrike" kern="1200" baseline="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 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и </a:t>
            </a:r>
            <a:r>
              <a:rPr lang="ru-RU" sz="2800" b="0" i="0" u="none" strike="noStrike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Россией.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  </a:t>
            </a:r>
            <a:r>
              <a:rPr lang="ru-RU" dirty="0" smtClean="0">
                <a:latin typeface="Monotype Corsiva" pitchFamily="66" charset="0"/>
              </a:rPr>
              <a:t>Климат</a:t>
            </a:r>
            <a:r>
              <a:rPr lang="ru-RU" dirty="0">
                <a:latin typeface="Monotype Corsiva" pitchFamily="66" charset="0"/>
              </a:rPr>
              <a:t> умеренный, переходный от морского к </a:t>
            </a:r>
            <a:r>
              <a:rPr lang="ru-RU" dirty="0" smtClean="0">
                <a:latin typeface="Monotype Corsiva" pitchFamily="66" charset="0"/>
              </a:rPr>
              <a:t>континентальному. </a:t>
            </a:r>
            <a:r>
              <a:rPr lang="ru-RU" dirty="0">
                <a:latin typeface="Monotype Corsiva" pitchFamily="66" charset="0"/>
              </a:rPr>
              <a:t>Несмотря на северное положение, Финляндия испытывает отепляющее воздействие </a:t>
            </a:r>
            <a:r>
              <a:rPr lang="ru-RU" dirty="0" smtClean="0">
                <a:latin typeface="Monotype Corsiva" pitchFamily="66" charset="0"/>
              </a:rPr>
              <a:t>Атлантики.</a:t>
            </a:r>
            <a:r>
              <a:rPr lang="ru-RU" baseline="0" dirty="0" smtClean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>
                <a:latin typeface="Monotype Corsiva" pitchFamily="66" charset="0"/>
              </a:rPr>
              <a:t>течение года в стране преобладают западные ветры с частыми </a:t>
            </a:r>
            <a:r>
              <a:rPr lang="ru-RU" dirty="0" smtClean="0">
                <a:latin typeface="Monotype Corsiva" pitchFamily="66" charset="0"/>
              </a:rPr>
              <a:t>циклонами. 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В Финляндии</a:t>
            </a:r>
            <a:r>
              <a:rPr lang="ru-RU" sz="2800" b="0" i="0" kern="1200" baseline="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 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Monotype Corsiva" pitchFamily="66" charset="0"/>
              </a:rPr>
              <a:t>насчитывается около 190 000 озёр. </a:t>
            </a:r>
            <a:endParaRPr lang="ru-RU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5151920"/>
            <a:ext cx="3923928" cy="17060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«..Прогулки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тайные в санях;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Но я бороться не намерен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Ни с ним покамест, ни с тобой,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Певец финляндки молодой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!..»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avatars.mds.yandex.net/get-pdb/1209255/0f7e4c05-5f4d-48f6-bbf5-aa6a0020dabe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610">
            <a:off x="292952" y="2095066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401063/f704c982-ccdc-4b91-aa44-4a43e1dfd915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46905"/>
            <a:ext cx="4322043" cy="28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2445999" y="6497960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get.pxhere.com/photo/cityscape-vehicle-ferris-wheel-holiday-landmark-places-of-interest-london-tourist-attraction-geographical-feature-834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20" y="3068960"/>
            <a:ext cx="442849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55976" cy="105273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Лондон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16288" cy="51571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Monotype Corsiva" pitchFamily="66" charset="0"/>
              </a:rPr>
              <a:t>Лондон</a:t>
            </a:r>
            <a:r>
              <a:rPr lang="ru-RU" dirty="0">
                <a:latin typeface="Monotype Corsiva" pitchFamily="66" charset="0"/>
              </a:rPr>
              <a:t> расположен на юго-востоке </a:t>
            </a:r>
            <a:r>
              <a:rPr lang="ru-RU" b="1" dirty="0">
                <a:latin typeface="Monotype Corsiva" pitchFamily="66" charset="0"/>
              </a:rPr>
              <a:t>Англии</a:t>
            </a:r>
            <a:r>
              <a:rPr lang="ru-RU" dirty="0">
                <a:latin typeface="Monotype Corsiva" pitchFamily="66" charset="0"/>
              </a:rPr>
              <a:t>, на реке </a:t>
            </a:r>
            <a:r>
              <a:rPr lang="ru-RU" b="1" dirty="0">
                <a:latin typeface="Monotype Corsiva" pitchFamily="66" charset="0"/>
              </a:rPr>
              <a:t>Темзе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Климат в Лондоне — умеренно-морской. Он отличается мягкостью и умеренностью в течение всего года. Летом здесь тепло, но редко жарко. Дневная температура летом редко поднимается выше 33 °C, хотя в последние годы отмечается более жаркая летняя погода. Рекордная жара наблюдалась в 2003 году, когда температура достигла 38,1 °C. Зимой прохладно, но не морозно, ночью температура, как правило, не опускается ниже −7 °C. Снегопады редки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Ветры, дующие с Атлантического океана, летом приносят прохладу, а зимой — тепло.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836712"/>
            <a:ext cx="4042792" cy="3929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«Торгует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ондон щепетильный»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2445999" y="6381328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https://s1.1zoom.ru/big3/21/402008-svet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170">
            <a:off x="4181218" y="296737"/>
            <a:ext cx="4702942" cy="281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938" y="1"/>
            <a:ext cx="3635896" cy="105273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0800">
                    <a:schemeClr val="bg2">
                      <a:lumMod val="2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Париж</a:t>
            </a:r>
            <a:endParaRPr lang="ru-RU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0800">
                  <a:schemeClr val="bg2">
                    <a:lumMod val="2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96136" y="836712"/>
            <a:ext cx="3178696" cy="1900808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«Все</a:t>
            </a: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, что в П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ариже </a:t>
            </a: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вкус голодный,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Полезный промысел избрав, 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Изобретает для забав, 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663300"/>
                </a:solidFill>
                <a:latin typeface="Monotype Corsiva" pitchFamily="66" charset="0"/>
              </a:rPr>
              <a:t>Для роскоши, для неги 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молодой..»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996952"/>
            <a:ext cx="9144000" cy="38610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Monotype Corsiva" pitchFamily="66" charset="0"/>
              </a:rPr>
              <a:t>Париж </a:t>
            </a:r>
            <a:r>
              <a:rPr lang="ru-RU" dirty="0">
                <a:latin typeface="Monotype Corsiva" pitchFamily="66" charset="0"/>
              </a:rPr>
              <a:t>расположен в географическом центре северной части страны на берегах реки Сена и в 145 километрах от пролива Ла-Манш. Он находится в центре обширной меловой котловины – Парижского бассейна, примерно 65 метров над уровнем моря. Котловина дренирована не только рекой Сеной, но и ее многочисленными притоками, в том числе Марной и Уазой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Средняя годовая температура составляет 12,0 °</a:t>
            </a:r>
            <a:r>
              <a:rPr lang="ru-RU" dirty="0" smtClean="0">
                <a:latin typeface="Monotype Corsiva" pitchFamily="66" charset="0"/>
              </a:rPr>
              <a:t>C. </a:t>
            </a:r>
            <a:r>
              <a:rPr lang="ru-RU" dirty="0">
                <a:latin typeface="Monotype Corsiva" pitchFamily="66" charset="0"/>
              </a:rPr>
              <a:t>По многолетним наблюдениям, в год случается 111 дождливых дней, 18 дней идут ливневые дожди с грозами, 11 дней в году выпадают осадки в виде </a:t>
            </a:r>
            <a:r>
              <a:rPr lang="ru-RU" dirty="0" smtClean="0">
                <a:latin typeface="Monotype Corsiva" pitchFamily="66" charset="0"/>
              </a:rPr>
              <a:t>снега. </a:t>
            </a:r>
            <a:r>
              <a:rPr lang="ru-RU" dirty="0">
                <a:latin typeface="Monotype Corsiva" pitchFamily="66" charset="0"/>
              </a:rPr>
              <a:t>Состояние окружающей среды испытывает на себе факторы жизнедеятельности многомиллионного населения. Согласно статистике, столица Франции и прилегающий регион входят в первую сотню самых густонаселённых агломераций на </a:t>
            </a:r>
            <a:r>
              <a:rPr lang="ru-RU" dirty="0" smtClean="0">
                <a:latin typeface="Monotype Corsiva" pitchFamily="66" charset="0"/>
              </a:rPr>
              <a:t>планете. </a:t>
            </a:r>
            <a:r>
              <a:rPr lang="ru-RU" dirty="0">
                <a:latin typeface="Monotype Corsiva" pitchFamily="66" charset="0"/>
              </a:rPr>
              <a:t>В черте города число объектов промышленности невелико вследствие </a:t>
            </a:r>
            <a:r>
              <a:rPr lang="ru-RU" dirty="0" smtClean="0">
                <a:latin typeface="Monotype Corsiva" pitchFamily="66" charset="0"/>
              </a:rPr>
              <a:t>процесса </a:t>
            </a:r>
            <a:r>
              <a:rPr lang="ru-RU" dirty="0" err="1" smtClean="0">
                <a:latin typeface="Monotype Corsiva" pitchFamily="66" charset="0"/>
              </a:rPr>
              <a:t>деиндустриализации</a:t>
            </a:r>
            <a:r>
              <a:rPr lang="ru-RU" dirty="0" smtClean="0">
                <a:latin typeface="Monotype Corsiva" pitchFamily="66" charset="0"/>
              </a:rPr>
              <a:t>, </a:t>
            </a:r>
            <a:r>
              <a:rPr lang="ru-RU" dirty="0">
                <a:latin typeface="Monotype Corsiva" pitchFamily="66" charset="0"/>
              </a:rPr>
              <a:t>начавшегося в середине XX века, благодаря чему загрязнение почв не является острой </a:t>
            </a:r>
            <a:r>
              <a:rPr lang="ru-RU" dirty="0" smtClean="0">
                <a:latin typeface="Monotype Corsiva" pitchFamily="66" charset="0"/>
              </a:rPr>
              <a:t>проблемой</a:t>
            </a:r>
            <a:r>
              <a:rPr lang="ru-RU" baseline="30000" dirty="0">
                <a:latin typeface="Monotype Corsiva" pitchFamily="66" charset="0"/>
              </a:rPr>
              <a:t>,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тем не менее шумовое загрязнение, транспортные выхлопы — главные проблемы экологии </a:t>
            </a:r>
            <a:r>
              <a:rPr lang="ru-RU" dirty="0" smtClean="0">
                <a:latin typeface="Monotype Corsiva" pitchFamily="66" charset="0"/>
              </a:rPr>
              <a:t>города</a:t>
            </a:r>
            <a:r>
              <a:rPr lang="ru-RU" dirty="0">
                <a:latin typeface="Monotype Corsiva" pitchFamily="66" charset="0"/>
              </a:rPr>
              <a:t>.</a:t>
            </a: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2445999" y="6381328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s://wallbox.ru/wallpapers/main/201121/c448e5edfcd37ff8bdc30132680b7cf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" t="4795" r="-192" b="2650"/>
          <a:stretch/>
        </p:blipFill>
        <p:spPr bwMode="auto">
          <a:xfrm>
            <a:off x="-418921" y="-26640"/>
            <a:ext cx="4341084" cy="259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vatars.mds.yandex.net/get-pdb/27625/3630ae90-dee0-4342-97a8-a7190a54f198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3456384" cy="225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686" y="9525"/>
            <a:ext cx="6225174" cy="899195"/>
          </a:xfrm>
        </p:spPr>
        <p:txBody>
          <a:bodyPr/>
          <a:lstStyle/>
          <a:p>
            <a:r>
              <a:rPr lang="ru-RU" b="1" dirty="0" err="1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Цареград</a:t>
            </a:r>
            <a:r>
              <a:rPr lang="ru-RU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(Стамбул)</a:t>
            </a:r>
            <a:endParaRPr lang="ru-RU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"/>
            <a:ext cx="3707904" cy="9087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«..Янтарь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на трубах </a:t>
            </a:r>
            <a:r>
              <a:rPr lang="ru-RU" sz="2400" dirty="0" err="1" smtClean="0">
                <a:solidFill>
                  <a:srgbClr val="7030A0"/>
                </a:solidFill>
                <a:latin typeface="Monotype Corsiva" pitchFamily="66" charset="0"/>
              </a:rPr>
              <a:t>Цареграда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..»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3" y="764704"/>
            <a:ext cx="9036496" cy="37444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itchFamily="66" charset="0"/>
              </a:rPr>
              <a:t>Располагается </a:t>
            </a:r>
            <a:r>
              <a:rPr lang="ru-RU" dirty="0">
                <a:latin typeface="Monotype Corsiva" pitchFamily="66" charset="0"/>
              </a:rPr>
              <a:t>на окраине зоны субтропического климата, однако испытывает влияние холодных ветров с </a:t>
            </a:r>
            <a:r>
              <a:rPr lang="ru-RU" dirty="0" smtClean="0">
                <a:latin typeface="Monotype Corsiva" pitchFamily="66" charset="0"/>
              </a:rPr>
              <a:t>севера.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Зимой</a:t>
            </a:r>
            <a:r>
              <a:rPr lang="ru-RU" dirty="0">
                <a:latin typeface="Monotype Corsiva" pitchFamily="66" charset="0"/>
              </a:rPr>
              <a:t> температура в среднем между +3 °C и +9 °C. Зима прохладная и влажная, температура ниже 0 °C бывает в среднем 21 день в году. Почти каждой зимой выпадает </a:t>
            </a:r>
            <a:r>
              <a:rPr lang="ru-RU" dirty="0" smtClean="0">
                <a:latin typeface="Monotype Corsiva" pitchFamily="66" charset="0"/>
              </a:rPr>
              <a:t>снег.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Весна</a:t>
            </a:r>
            <a:r>
              <a:rPr lang="ru-RU" dirty="0">
                <a:latin typeface="Monotype Corsiva" pitchFamily="66" charset="0"/>
              </a:rPr>
              <a:t> и осень приятно мягкие, но склонны к резким перепадам </a:t>
            </a:r>
            <a:r>
              <a:rPr lang="ru-RU" dirty="0" smtClean="0">
                <a:latin typeface="Monotype Corsiva" pitchFamily="66" charset="0"/>
              </a:rPr>
              <a:t>температуры. Летом</a:t>
            </a:r>
            <a:r>
              <a:rPr lang="ru-RU" dirty="0">
                <a:latin typeface="Monotype Corsiva" pitchFamily="66" charset="0"/>
              </a:rPr>
              <a:t> сравнительно жарко, средняя температура от 19 °C до 28 °C, имеются периоды высокой влажности воздуха. Однако сильная жара (35 °C и выше) в городе бывает </a:t>
            </a:r>
            <a:r>
              <a:rPr lang="ru-RU" dirty="0" smtClean="0">
                <a:latin typeface="Monotype Corsiva" pitchFamily="66" charset="0"/>
              </a:rPr>
              <a:t>редко. За </a:t>
            </a:r>
            <a:r>
              <a:rPr lang="ru-RU" dirty="0">
                <a:latin typeface="Monotype Corsiva" pitchFamily="66" charset="0"/>
              </a:rPr>
              <a:t>год выпадает в среднем 850 мм осадков, в основном в виде дождей, которые приходятся приблизительно на 123 </a:t>
            </a:r>
            <a:r>
              <a:rPr lang="ru-RU" dirty="0" smtClean="0">
                <a:latin typeface="Monotype Corsiva" pitchFamily="66" charset="0"/>
              </a:rPr>
              <a:t>дня</a:t>
            </a:r>
            <a:r>
              <a:rPr lang="ru-RU" baseline="30000" dirty="0" smtClean="0">
                <a:latin typeface="Monotype Corsiva" pitchFamily="66" charset="0"/>
              </a:rPr>
              <a:t>.</a:t>
            </a:r>
            <a:r>
              <a:rPr lang="ru-RU" dirty="0" smtClean="0">
                <a:latin typeface="Monotype Corsiva" pitchFamily="66" charset="0"/>
              </a:rPr>
              <a:t>. Город </a:t>
            </a:r>
            <a:r>
              <a:rPr lang="ru-RU" dirty="0">
                <a:latin typeface="Monotype Corsiva" pitchFamily="66" charset="0"/>
              </a:rPr>
              <a:t>получает более 2000 солнечных часов в </a:t>
            </a:r>
            <a:r>
              <a:rPr lang="ru-RU" dirty="0" smtClean="0">
                <a:latin typeface="Monotype Corsiva" pitchFamily="66" charset="0"/>
              </a:rPr>
              <a:t>год. Расположен </a:t>
            </a:r>
            <a:r>
              <a:rPr lang="ru-RU" dirty="0">
                <a:latin typeface="Monotype Corsiva" pitchFamily="66" charset="0"/>
              </a:rPr>
              <a:t>в холмистой местности на северо-западе Турции на обоих берегах пролива Босфор и с юга — на берегу Мраморного моря. Основная часть города находится в Европе, меньшая — в Азии. В свою очередь, европейская часть города делится на две части бухтой Золотой Рог. Площадь города 5343 </a:t>
            </a:r>
            <a:r>
              <a:rPr lang="ru-RU" dirty="0" smtClean="0">
                <a:latin typeface="Monotype Corsiva" pitchFamily="66" charset="0"/>
              </a:rPr>
              <a:t>км².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126" name="Picture 6" descr="https://myvezde.com/wp-content/uploads/2017/12/49733d19836f9e6261b98a07b8519258175e4d5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7"/>
            <a:ext cx="5284981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7oom.ru/wp-content/uploads/dostoprimechatelnosti-stambula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82" y="4293096"/>
            <a:ext cx="3891760" cy="255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3275856" y="6471219"/>
            <a:ext cx="295232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Вернуться к карте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1050</Words>
  <Application>Microsoft Office PowerPoint</Application>
  <PresentationFormat>Экран (4:3)</PresentationFormat>
  <Paragraphs>98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Gulim</vt:lpstr>
      <vt:lpstr>Monotype Corsiva</vt:lpstr>
      <vt:lpstr>Тема Office</vt:lpstr>
      <vt:lpstr>География в романе А.С. Пушкина «Евгений Онегин»</vt:lpstr>
      <vt:lpstr>Цели проекта:</vt:lpstr>
      <vt:lpstr>Географические объекты мира::</vt:lpstr>
      <vt:lpstr>Италия</vt:lpstr>
      <vt:lpstr>Молдавия</vt:lpstr>
      <vt:lpstr>Финляндия</vt:lpstr>
      <vt:lpstr>Лондон</vt:lpstr>
      <vt:lpstr>Париж</vt:lpstr>
      <vt:lpstr>Цареград (Стамбул)</vt:lpstr>
      <vt:lpstr>Германия</vt:lpstr>
      <vt:lpstr>Франция</vt:lpstr>
      <vt:lpstr>Географические объекты России:</vt:lpstr>
      <vt:lpstr>Россия</vt:lpstr>
      <vt:lpstr>Река Нева</vt:lpstr>
      <vt:lpstr>Балтийское море</vt:lpstr>
      <vt:lpstr>Санкт-Петрербург</vt:lpstr>
      <vt:lpstr>Кавказ</vt:lpstr>
      <vt:lpstr>Москва</vt:lpstr>
      <vt:lpstr>Тамбов </vt:lpstr>
      <vt:lpstr>Выводы и итоги: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170</cp:revision>
  <dcterms:created xsi:type="dcterms:W3CDTF">2019-03-21T18:47:18Z</dcterms:created>
  <dcterms:modified xsi:type="dcterms:W3CDTF">2019-03-26T18:16:26Z</dcterms:modified>
</cp:coreProperties>
</file>