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82E3-C692-4C7E-A807-8FDB7F1CE7BE}" type="datetimeFigureOut">
              <a:rPr lang="ru-RU" smtClean="0"/>
              <a:pPr/>
              <a:t>31.07.2019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610FA5-7392-43C6-BFA3-69C338E147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82E3-C692-4C7E-A807-8FDB7F1CE7BE}" type="datetimeFigureOut">
              <a:rPr lang="ru-RU" smtClean="0"/>
              <a:pPr/>
              <a:t>31.07.2019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0FA5-7392-43C6-BFA3-69C338E147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82E3-C692-4C7E-A807-8FDB7F1CE7BE}" type="datetimeFigureOut">
              <a:rPr lang="ru-RU" smtClean="0"/>
              <a:pPr/>
              <a:t>31.07.2019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0FA5-7392-43C6-BFA3-69C338E147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7F782E3-C692-4C7E-A807-8FDB7F1CE7BE}" type="datetimeFigureOut">
              <a:rPr lang="ru-RU" smtClean="0"/>
              <a:pPr/>
              <a:t>31.07.2019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8610FA5-7392-43C6-BFA3-69C338E147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82E3-C692-4C7E-A807-8FDB7F1CE7BE}" type="datetimeFigureOut">
              <a:rPr lang="ru-RU" smtClean="0"/>
              <a:pPr/>
              <a:t>31.07.2019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0FA5-7392-43C6-BFA3-69C338E147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82E3-C692-4C7E-A807-8FDB7F1CE7BE}" type="datetimeFigureOut">
              <a:rPr lang="ru-RU" smtClean="0"/>
              <a:pPr/>
              <a:t>31.07.2019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0FA5-7392-43C6-BFA3-69C338E147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0FA5-7392-43C6-BFA3-69C338E147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82E3-C692-4C7E-A807-8FDB7F1CE7BE}" type="datetimeFigureOut">
              <a:rPr lang="ru-RU" smtClean="0"/>
              <a:pPr/>
              <a:t>31.07.2019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82E3-C692-4C7E-A807-8FDB7F1CE7BE}" type="datetimeFigureOut">
              <a:rPr lang="ru-RU" smtClean="0"/>
              <a:pPr/>
              <a:t>31.07.2019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0FA5-7392-43C6-BFA3-69C338E147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82E3-C692-4C7E-A807-8FDB7F1CE7BE}" type="datetimeFigureOut">
              <a:rPr lang="ru-RU" smtClean="0"/>
              <a:pPr/>
              <a:t>31.07.2019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0FA5-7392-43C6-BFA3-69C338E147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7F782E3-C692-4C7E-A807-8FDB7F1CE7BE}" type="datetimeFigureOut">
              <a:rPr lang="ru-RU" smtClean="0"/>
              <a:pPr/>
              <a:t>31.07.2019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610FA5-7392-43C6-BFA3-69C338E147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82E3-C692-4C7E-A807-8FDB7F1CE7BE}" type="datetimeFigureOut">
              <a:rPr lang="ru-RU" smtClean="0"/>
              <a:pPr/>
              <a:t>31.07.2019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610FA5-7392-43C6-BFA3-69C338E147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7F782E3-C692-4C7E-A807-8FDB7F1CE7BE}" type="datetimeFigureOut">
              <a:rPr lang="ru-RU" smtClean="0"/>
              <a:pPr/>
              <a:t>31.07.2019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8610FA5-7392-43C6-BFA3-69C338E147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9.jpeg"/><Relationship Id="rId7" Type="http://schemas.openxmlformats.org/officeDocument/2006/relationships/slide" Target="slide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1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2443840"/>
          </a:xfrm>
        </p:spPr>
        <p:txBody>
          <a:bodyPr/>
          <a:lstStyle/>
          <a:p>
            <a:r>
              <a:rPr lang="ru-RU" dirty="0" smtClean="0"/>
              <a:t>Для учащихся 10 класса</a:t>
            </a:r>
          </a:p>
          <a:p>
            <a:r>
              <a:rPr lang="ru-RU" dirty="0" smtClean="0"/>
              <a:t>(органическая химия)</a:t>
            </a:r>
          </a:p>
          <a:p>
            <a:r>
              <a:rPr lang="ru-RU" b="1" dirty="0" smtClean="0">
                <a:solidFill>
                  <a:schemeClr val="accent2"/>
                </a:solidFill>
              </a:rPr>
              <a:t>Роль химических соединений</a:t>
            </a:r>
            <a:endParaRPr lang="en-US" b="1" dirty="0" smtClean="0">
              <a:solidFill>
                <a:schemeClr val="accent2"/>
              </a:solidFill>
            </a:endParaRPr>
          </a:p>
          <a:p>
            <a:r>
              <a:rPr lang="ru-RU" dirty="0" smtClean="0"/>
              <a:t>Учитель химии МОУ «КСОШ №</a:t>
            </a:r>
            <a:r>
              <a:rPr lang="ru-RU" dirty="0" smtClean="0"/>
              <a:t>1 им. С.Н.Ульянова»</a:t>
            </a:r>
          </a:p>
          <a:p>
            <a:r>
              <a:rPr lang="ru-RU" dirty="0" smtClean="0"/>
              <a:t> </a:t>
            </a:r>
            <a:r>
              <a:rPr lang="ru-RU" dirty="0" smtClean="0"/>
              <a:t>г. Кириши</a:t>
            </a:r>
          </a:p>
          <a:p>
            <a:r>
              <a:rPr lang="ru-RU" dirty="0" smtClean="0"/>
              <a:t>Стефанова Е.А.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428736"/>
            <a:ext cx="8305800" cy="19812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Интеллектуальная игра по химии, биологии, географии</a:t>
            </a:r>
            <a:endParaRPr lang="ru-RU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596" y="1000108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4). Это растение любит долгое жаркое лето, не переносит холода. Поэтому Англия и другие северные страны вынуждены были импортировать его. </a:t>
            </a:r>
          </a:p>
          <a:p>
            <a:pPr>
              <a:buNone/>
            </a:pPr>
            <a:r>
              <a:rPr lang="ru-RU" sz="2000" dirty="0" smtClean="0"/>
              <a:t>    Использование сырья  из  этого растения способствовало механизации производства. В </a:t>
            </a:r>
            <a:r>
              <a:rPr lang="en-US" sz="2000" dirty="0" smtClean="0"/>
              <a:t>XVIII</a:t>
            </a:r>
            <a:r>
              <a:rPr lang="ru-RU" sz="2000" dirty="0" smtClean="0"/>
              <a:t> веке появились ворсовальные и гребенные машины… вскоре эти механизмы стали приводиться в движение животными и водяными мельницами, а затем – паром.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Назовите растение, сырье которого способствовало росту экономики Англии.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Назовите формулу вещества, химический класс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К каким социальным последствиям привел подъем промышленности, основанной на переработке этого сырья?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arewacotton.com/images/arewa-co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2066" y="500042"/>
            <a:ext cx="3140129" cy="2357454"/>
          </a:xfrm>
          <a:prstGeom prst="rect">
            <a:avLst/>
          </a:prstGeom>
          <a:noFill/>
        </p:spPr>
      </p:pic>
      <p:pic>
        <p:nvPicPr>
          <p:cNvPr id="21510" name="Picture 6" descr="http://images.myshared.ru/4/318686/slide_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285728"/>
            <a:ext cx="3929090" cy="2946818"/>
          </a:xfrm>
          <a:prstGeom prst="rect">
            <a:avLst/>
          </a:prstGeom>
          <a:noFill/>
        </p:spPr>
      </p:pic>
      <p:pic>
        <p:nvPicPr>
          <p:cNvPr id="21512" name="Picture 8" descr="http://www.mapsphotos.net/nclc/landscape/toonarrow/nclc01581u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596" y="3357562"/>
            <a:ext cx="5002055" cy="3214710"/>
          </a:xfrm>
          <a:prstGeom prst="rect">
            <a:avLst/>
          </a:prstGeom>
          <a:noFill/>
        </p:spPr>
      </p:pic>
      <p:pic>
        <p:nvPicPr>
          <p:cNvPr id="21514" name="Picture 10" descr="https://www.ableskills.co.uk/listed-buildings/img/listed1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15008" y="3000372"/>
            <a:ext cx="2848611" cy="2416486"/>
          </a:xfrm>
          <a:prstGeom prst="rect">
            <a:avLst/>
          </a:prstGeom>
          <a:noFill/>
        </p:spPr>
      </p:pic>
      <p:sp>
        <p:nvSpPr>
          <p:cNvPr id="9" name="Управляющая кнопка: в начало 8">
            <a:hlinkClick r:id="rId6" action="ppaction://hlinksldjump" highlightClick="1"/>
          </p:cNvPr>
          <p:cNvSpPr/>
          <p:nvPr/>
        </p:nvSpPr>
        <p:spPr>
          <a:xfrm>
            <a:off x="8429652" y="6000768"/>
            <a:ext cx="571504" cy="71438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429256" y="5429264"/>
            <a:ext cx="33756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Рост городов,</a:t>
            </a:r>
          </a:p>
          <a:p>
            <a:r>
              <a:rPr lang="ru-RU" dirty="0" smtClean="0"/>
              <a:t>Использование детского труда</a:t>
            </a:r>
          </a:p>
          <a:p>
            <a:r>
              <a:rPr lang="ru-RU" dirty="0" smtClean="0"/>
              <a:t>профсоюзы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428596" y="357166"/>
            <a:ext cx="8229600" cy="57864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5). Итальянский химик </a:t>
            </a:r>
            <a:r>
              <a:rPr lang="ru-RU" sz="2000" dirty="0" err="1" smtClean="0"/>
              <a:t>Асканьо</a:t>
            </a:r>
            <a:r>
              <a:rPr lang="ru-RU" sz="2000" dirty="0" smtClean="0"/>
              <a:t> </a:t>
            </a:r>
            <a:r>
              <a:rPr lang="ru-RU" sz="2000" dirty="0" err="1" smtClean="0"/>
              <a:t>Собреро</a:t>
            </a:r>
            <a:r>
              <a:rPr lang="ru-RU" sz="2000" dirty="0" smtClean="0"/>
              <a:t>, работающий в Турине, синтезировал новое взрывчатое вещество.</a:t>
            </a:r>
          </a:p>
          <a:p>
            <a:pPr>
              <a:buNone/>
            </a:pPr>
            <a:r>
              <a:rPr lang="ru-RU" sz="2000" dirty="0" smtClean="0"/>
              <a:t>    Выделенное из животного жира вещество, он поместил в охлажденную смесь серной и азотной кислот, в результате образовался слой  масляной жидкости.</a:t>
            </a:r>
          </a:p>
          <a:p>
            <a:pPr>
              <a:buNone/>
            </a:pPr>
            <a:r>
              <a:rPr lang="ru-RU" sz="2000" dirty="0" smtClean="0"/>
              <a:t>    Альфред Нобель назвал смесь этого вещества с кизельгуром(горная мука) динамитом, который использовался для строительства канала длиной 80 км, разделившим два материка (открыт в 1914 г.)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Назовите сырье, полученное из животного жира, и взрывоопасный продукт, напишите формулы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На какой орган оказывает влияние это вещество, вызывая расширение  кровеносных сосудов, снимая боль?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Назовите этот канал и материки.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3554" name="Picture 2" descr="http://www.bioslone.pl/forum/gallery/1712_16_07_11_11_53_28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15140" y="4357694"/>
            <a:ext cx="2123832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gatchina-news.ru/files/images/news/2015/07/15/2357v09d27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00166" y="571480"/>
            <a:ext cx="5715000" cy="2828925"/>
          </a:xfrm>
          <a:prstGeom prst="rect">
            <a:avLst/>
          </a:prstGeom>
          <a:noFill/>
        </p:spPr>
      </p:pic>
      <p:pic>
        <p:nvPicPr>
          <p:cNvPr id="24582" name="Picture 6" descr="http://www.go-cruise.ru/media/image/fotogallery/182/meksika_i_panamskiy_kanal_ii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57356" y="3643314"/>
            <a:ext cx="4643470" cy="2801560"/>
          </a:xfrm>
          <a:prstGeom prst="rect">
            <a:avLst/>
          </a:prstGeom>
          <a:noFill/>
        </p:spPr>
      </p:pic>
      <p:sp>
        <p:nvSpPr>
          <p:cNvPr id="5" name="Управляющая кнопка: в начало 4">
            <a:hlinkClick r:id="rId4" action="ppaction://hlinksldjump" highlightClick="1"/>
          </p:cNvPr>
          <p:cNvSpPr/>
          <p:nvPr/>
        </p:nvSpPr>
        <p:spPr>
          <a:xfrm>
            <a:off x="8358214" y="5857892"/>
            <a:ext cx="470912" cy="50006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63688" y="620688"/>
            <a:ext cx="1743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глицерин</a:t>
            </a:r>
            <a:endParaRPr lang="ru-RU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357158" y="357166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6). Кошениль, или кармин, - красная краска, известная с древнейших времен.</a:t>
            </a:r>
          </a:p>
          <a:p>
            <a:pPr>
              <a:buNone/>
            </a:pPr>
            <a:r>
              <a:rPr lang="ru-RU" sz="2000" dirty="0" smtClean="0"/>
              <a:t>    В </a:t>
            </a:r>
            <a:r>
              <a:rPr lang="en-US" sz="2000" dirty="0" smtClean="0"/>
              <a:t>XVI</a:t>
            </a:r>
            <a:r>
              <a:rPr lang="ru-RU" sz="2000" dirty="0" smtClean="0"/>
              <a:t> веке </a:t>
            </a:r>
            <a:r>
              <a:rPr lang="ru-RU" sz="2000" dirty="0" err="1" smtClean="0"/>
              <a:t>Эрнан</a:t>
            </a:r>
            <a:r>
              <a:rPr lang="ru-RU" sz="2000" dirty="0" smtClean="0"/>
              <a:t> Кортес привез кошениль в Европу, однако испанцы держали технологию получения краски в секрете до </a:t>
            </a:r>
            <a:r>
              <a:rPr lang="en-GB" sz="2000" dirty="0" smtClean="0"/>
              <a:t>XVIII</a:t>
            </a:r>
            <a:r>
              <a:rPr lang="ru-RU" sz="2000" dirty="0" smtClean="0"/>
              <a:t> века, чтобы сохранить монополию на производство.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Что является сырьем для получения красителя, если мешки с «красным  зерном» доставляли морские суда  с кактусовых плантаций Центральной и Южной Америки?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Солдат какой армии позднее прозвали «красными мундирами»?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С какими особенностями химического строения связано возникновение цвета (поглощение определенных лучей спектра)</a:t>
            </a:r>
          </a:p>
          <a:p>
            <a:pPr marL="457200" indent="-457200"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      К какому классу относится вещество ( по главной группе)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5602" name="Picture 2" descr="http://ok-t.ru/studopediaru/baza3/43582050939.files/image018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4643446"/>
            <a:ext cx="2476500" cy="1295401"/>
          </a:xfrm>
          <a:prstGeom prst="rect">
            <a:avLst/>
          </a:prstGeom>
          <a:noFill/>
        </p:spPr>
      </p:pic>
      <p:pic>
        <p:nvPicPr>
          <p:cNvPr id="25604" name="Picture 4" descr="http://www.medicnotes.ru/images/books/380/image009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6248" y="4857760"/>
            <a:ext cx="1371600" cy="10287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6248" y="5929330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(бесцветный)</a:t>
            </a:r>
            <a:endParaRPr lang="ru-RU" dirty="0"/>
          </a:p>
        </p:txBody>
      </p:sp>
      <p:pic>
        <p:nvPicPr>
          <p:cNvPr id="25606" name="Picture 6" descr="http://img.tootoo.com/mytootoo/upload/aligold/56/80/inclusion-red_493003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868144" y="4581128"/>
            <a:ext cx="2857500" cy="21431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071670" y="4929198"/>
            <a:ext cx="571504" cy="1428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28794" y="464344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O</a:t>
            </a:r>
          </a:p>
          <a:p>
            <a:r>
              <a:rPr lang="en-US" sz="1400" dirty="0" smtClean="0"/>
              <a:t>C – CH – CH-CH-CH-CH3</a:t>
            </a:r>
          </a:p>
          <a:p>
            <a:r>
              <a:rPr lang="en-US" sz="1400" dirty="0" smtClean="0"/>
              <a:t>       OH    </a:t>
            </a:r>
            <a:r>
              <a:rPr lang="en-US" sz="1400" dirty="0" err="1" smtClean="0"/>
              <a:t>OH</a:t>
            </a:r>
            <a:r>
              <a:rPr lang="en-US" sz="1400" dirty="0" smtClean="0"/>
              <a:t> </a:t>
            </a:r>
            <a:r>
              <a:rPr lang="en-US" sz="1400" dirty="0" err="1" smtClean="0"/>
              <a:t>OH</a:t>
            </a:r>
            <a:r>
              <a:rPr lang="en-US" sz="1400" dirty="0" smtClean="0"/>
              <a:t> </a:t>
            </a:r>
            <a:r>
              <a:rPr lang="en-US" sz="1400" dirty="0" err="1" smtClean="0"/>
              <a:t>OH</a:t>
            </a:r>
            <a:endParaRPr lang="en-US" sz="1400" dirty="0" smtClean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2035951" y="4893479"/>
            <a:ext cx="7143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2107389" y="4893479"/>
            <a:ext cx="7143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2321703" y="5107793"/>
            <a:ext cx="7143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2821769" y="5107793"/>
            <a:ext cx="7143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3464711" y="5107793"/>
            <a:ext cx="7143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3107521" y="5107793"/>
            <a:ext cx="7143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86248" y="6215082"/>
            <a:ext cx="143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антрахинон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www.mmenu.com/upload/gallery/019/5515d92a231c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285728"/>
            <a:ext cx="3686175" cy="2752725"/>
          </a:xfrm>
          <a:prstGeom prst="rect">
            <a:avLst/>
          </a:prstGeom>
          <a:noFill/>
        </p:spPr>
      </p:pic>
      <p:pic>
        <p:nvPicPr>
          <p:cNvPr id="26630" name="Picture 6" descr="http://blogs.lainformacion.com/futuretech/files/2013/01/cochinill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91129" y="3357562"/>
            <a:ext cx="3619526" cy="2714644"/>
          </a:xfrm>
          <a:prstGeom prst="rect">
            <a:avLst/>
          </a:prstGeom>
          <a:noFill/>
        </p:spPr>
      </p:pic>
      <p:pic>
        <p:nvPicPr>
          <p:cNvPr id="26632" name="Picture 8" descr="http://fotoham.ru/img/picture/Nov/28/5f4dd2b618d3c6d7cc15d2aa17080dc5/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72132" y="714356"/>
            <a:ext cx="3095646" cy="2321735"/>
          </a:xfrm>
          <a:prstGeom prst="rect">
            <a:avLst/>
          </a:prstGeom>
          <a:noFill/>
        </p:spPr>
      </p:pic>
      <p:pic>
        <p:nvPicPr>
          <p:cNvPr id="6" name="Picture 2" descr="http://ok-t.ru/studopediaru/baza3/43582050939.files/image018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034" y="4786322"/>
            <a:ext cx="2476500" cy="129540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357422" y="5072074"/>
            <a:ext cx="571504" cy="1428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7422" y="4714884"/>
            <a:ext cx="2786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</a:t>
            </a:r>
          </a:p>
          <a:p>
            <a:r>
              <a:rPr lang="en-US" sz="1400" dirty="0" smtClean="0"/>
              <a:t>C – CH – CH-CH-CH-CH3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OH    </a:t>
            </a:r>
            <a:r>
              <a:rPr lang="en-US" sz="1400" dirty="0" err="1" smtClean="0"/>
              <a:t>OH</a:t>
            </a:r>
            <a:r>
              <a:rPr lang="en-US" sz="1400" dirty="0" smtClean="0"/>
              <a:t> </a:t>
            </a:r>
            <a:r>
              <a:rPr lang="en-US" sz="1400" dirty="0" err="1" smtClean="0"/>
              <a:t>OH</a:t>
            </a:r>
            <a:r>
              <a:rPr lang="en-US" sz="1400" dirty="0" smtClean="0"/>
              <a:t> </a:t>
            </a:r>
            <a:r>
              <a:rPr lang="en-US" sz="1400" dirty="0" err="1" smtClean="0"/>
              <a:t>OH</a:t>
            </a:r>
            <a:endParaRPr lang="en-US" sz="1400" dirty="0" smtClean="0"/>
          </a:p>
          <a:p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2464579" y="4964917"/>
            <a:ext cx="7143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2536017" y="4964917"/>
            <a:ext cx="7143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3250397" y="5179231"/>
            <a:ext cx="7143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3607587" y="5179231"/>
            <a:ext cx="7143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3893339" y="5179231"/>
            <a:ext cx="7143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2724136" y="5205426"/>
            <a:ext cx="133352" cy="95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 descr="http://www.medicnotes.ru/images/books/380/image009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71472" y="3357562"/>
            <a:ext cx="1643074" cy="1232307"/>
          </a:xfrm>
          <a:prstGeom prst="rect">
            <a:avLst/>
          </a:prstGeom>
          <a:noFill/>
        </p:spPr>
      </p:pic>
      <p:sp>
        <p:nvSpPr>
          <p:cNvPr id="18" name="Управляющая кнопка: в начало 17">
            <a:hlinkClick r:id="rId7" action="ppaction://hlinksldjump" highlightClick="1"/>
          </p:cNvPr>
          <p:cNvSpPr/>
          <p:nvPr/>
        </p:nvSpPr>
        <p:spPr>
          <a:xfrm>
            <a:off x="8215338" y="6143644"/>
            <a:ext cx="613788" cy="57150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://litsait.ru/upload/comments/256e741424910d507edd839803c3965c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643174" y="2357430"/>
            <a:ext cx="3143272" cy="2231723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643174" y="5572140"/>
            <a:ext cx="25768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Много </a:t>
            </a:r>
            <a:r>
              <a:rPr lang="ru-RU" dirty="0" err="1" smtClean="0"/>
              <a:t>ОН-групп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Карминовая кислота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714876" y="285728"/>
            <a:ext cx="3792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Кошенильный червец(насекомые)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214810" y="1928802"/>
            <a:ext cx="950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Англия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259632" y="6488668"/>
            <a:ext cx="6172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Сегодня поставщик – Перу (85% мирового производства)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kriblyboo.com/content/userfiles/%D1%83%D1%80%D0%B0%20%D1%83%D1%80%D0%B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857232"/>
            <a:ext cx="7977243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Пенни </a:t>
            </a:r>
            <a:r>
              <a:rPr lang="ru-RU" dirty="0" err="1" smtClean="0"/>
              <a:t>Лекутер</a:t>
            </a:r>
            <a:r>
              <a:rPr lang="ru-RU" dirty="0" smtClean="0"/>
              <a:t>, </a:t>
            </a:r>
            <a:r>
              <a:rPr lang="ru-RU" dirty="0" err="1" smtClean="0"/>
              <a:t>Джей</a:t>
            </a:r>
            <a:r>
              <a:rPr lang="ru-RU" dirty="0" smtClean="0"/>
              <a:t> </a:t>
            </a:r>
            <a:r>
              <a:rPr lang="ru-RU" dirty="0" err="1" smtClean="0"/>
              <a:t>Берресон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Пуговицы  Наполеона: семнадцать молекул, которые изменили мир. – Москва: АСТ:</a:t>
            </a:r>
            <a:r>
              <a:rPr lang="en-US" dirty="0" smtClean="0"/>
              <a:t>CORPUS</a:t>
            </a:r>
            <a:r>
              <a:rPr lang="ru-RU" dirty="0" smtClean="0"/>
              <a:t>, 2014. – 448 с. – </a:t>
            </a:r>
            <a:r>
              <a:rPr lang="ru-RU" smtClean="0"/>
              <a:t>(Элементы).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Использованная  литература</a:t>
            </a:r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Задание номер…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643042" y="2214554"/>
          <a:ext cx="6096000" cy="2947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393041">
                <a:tc>
                  <a:txBody>
                    <a:bodyPr/>
                    <a:lstStyle/>
                    <a:p>
                      <a:pPr algn="ctr"/>
                      <a:endParaRPr lang="ru-RU" sz="3200" dirty="0" smtClean="0"/>
                    </a:p>
                    <a:p>
                      <a:pPr algn="ctr"/>
                      <a:r>
                        <a:rPr lang="ru-RU" sz="3200" dirty="0" smtClean="0">
                          <a:hlinkClick r:id="rId2" action="ppaction://hlinksldjump"/>
                        </a:rPr>
                        <a:t>1</a:t>
                      </a:r>
                      <a:endParaRPr lang="ru-RU" sz="3200" dirty="0" smtClean="0"/>
                    </a:p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3200" dirty="0" smtClean="0">
                          <a:hlinkClick r:id="rId3" action="ppaction://hlinksldjump"/>
                        </a:rPr>
                        <a:t>2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3200" dirty="0" smtClean="0">
                          <a:hlinkClick r:id="rId4" action="ppaction://hlinksldjump"/>
                        </a:rPr>
                        <a:t>3</a:t>
                      </a:r>
                      <a:endParaRPr lang="ru-RU" sz="3200" dirty="0"/>
                    </a:p>
                  </a:txBody>
                  <a:tcPr/>
                </a:tc>
              </a:tr>
              <a:tr h="1393041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ctr"/>
                      <a:r>
                        <a:rPr lang="ru-RU" sz="3200" dirty="0" smtClean="0">
                          <a:hlinkClick r:id="rId5" action="ppaction://hlinksldjump"/>
                        </a:rPr>
                        <a:t>4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 smtClean="0"/>
                    </a:p>
                    <a:p>
                      <a:pPr algn="ctr"/>
                      <a:r>
                        <a:rPr lang="ru-RU" sz="3200" dirty="0" smtClean="0">
                          <a:hlinkClick r:id="rId6" action="ppaction://hlinksldjump"/>
                        </a:rPr>
                        <a:t>5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 smtClean="0"/>
                    </a:p>
                    <a:p>
                      <a:pPr algn="ctr"/>
                      <a:r>
                        <a:rPr lang="ru-RU" sz="3200" dirty="0" smtClean="0">
                          <a:hlinkClick r:id="rId7" action="ppaction://hlinksldjump"/>
                        </a:rPr>
                        <a:t>6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Управляющая кнопка: в конец 7">
            <a:hlinkClick r:id="" action="ppaction://hlinkshowjump?jump=lastslide" highlightClick="1"/>
          </p:cNvPr>
          <p:cNvSpPr/>
          <p:nvPr/>
        </p:nvSpPr>
        <p:spPr>
          <a:xfrm>
            <a:off x="7858148" y="5857892"/>
            <a:ext cx="685226" cy="71438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571472" y="214290"/>
            <a:ext cx="8229600" cy="5214974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1). </a:t>
            </a:r>
            <a:r>
              <a:rPr lang="ru-RU" sz="2000" dirty="0" smtClean="0"/>
              <a:t>Некоторые соединения сыграли поворотную роль в истории человечества. Изоэвгенол содержится в мускатном орехе, который используется в качестве пряности.</a:t>
            </a:r>
          </a:p>
          <a:p>
            <a:pPr>
              <a:buNone/>
            </a:pPr>
            <a:r>
              <a:rPr lang="ru-RU" sz="2000" dirty="0" smtClean="0"/>
              <a:t>В 1667 г. закончилась трехлетняя война, в результате которой остров Ран (Индонезия) и монополию на торговлю мускатным орехом получили голландцы, а остров в Новом свете с г. Новым Амстердамом достался англичанам.</a:t>
            </a:r>
          </a:p>
          <a:p>
            <a:pPr>
              <a:buNone/>
            </a:pPr>
            <a:r>
              <a:rPr lang="ru-RU" sz="2000" dirty="0" smtClean="0"/>
              <a:t> Считалось, что мускатный орех еще и защищает от «черной смерти», если его носить на шее. 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Назовите, какие особенности и функциональные группы имеет молекула изоэвгенола.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Кого отгонял запах мускатного ореха, если прерывалась цепочка передачи заболевания чумой?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Назовите остров в Новом Свете и современное название города Новый Амстердам.</a:t>
            </a:r>
          </a:p>
          <a:p>
            <a:pPr marL="457200" indent="-457200">
              <a:buAutoNum type="arabicPeriod"/>
            </a:pP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314" name="Picture 2" descr="http://gruzdoff.ru/commons/thumb/a/aa/Isoeugenol.svg/319px-Isoeugenol.svg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488" y="5429264"/>
            <a:ext cx="3038475" cy="1019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toulka.cz/wp-content/uploads/2012/06/grenada-orisek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3438" y="357166"/>
            <a:ext cx="3333741" cy="2500306"/>
          </a:xfrm>
          <a:prstGeom prst="rect">
            <a:avLst/>
          </a:prstGeom>
          <a:noFill/>
        </p:spPr>
      </p:pic>
      <p:pic>
        <p:nvPicPr>
          <p:cNvPr id="15364" name="Picture 4" descr="http://dappitours.ru/wp-content/uploads/2014/05/%D0%BC%D1%83%D1%81%D0%BA%D0%B0%D1%82%D0%BD%D1%8B%D0%B9-%D0%BE%D1%80%D0%B5%D1%8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57270" y="571480"/>
            <a:ext cx="3283437" cy="2214578"/>
          </a:xfrm>
          <a:prstGeom prst="rect">
            <a:avLst/>
          </a:prstGeom>
          <a:noFill/>
        </p:spPr>
      </p:pic>
      <p:pic>
        <p:nvPicPr>
          <p:cNvPr id="6" name="Picture 2" descr="http://gruzdoff.ru/commons/thumb/a/aa/Isoeugenol.svg/319px-Isoeugenol.svg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71736" y="2928934"/>
            <a:ext cx="3038475" cy="1019176"/>
          </a:xfrm>
          <a:prstGeom prst="rect">
            <a:avLst/>
          </a:prstGeom>
          <a:noFill/>
        </p:spPr>
      </p:pic>
      <p:pic>
        <p:nvPicPr>
          <p:cNvPr id="15366" name="Picture 6" descr="http://para-zit.ru/wp-content/uploads/2013/10/SNN0612GX3_682_547680a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143504" y="4429132"/>
            <a:ext cx="3500462" cy="2053057"/>
          </a:xfrm>
          <a:prstGeom prst="rect">
            <a:avLst/>
          </a:prstGeom>
          <a:noFill/>
        </p:spPr>
      </p:pic>
      <p:pic>
        <p:nvPicPr>
          <p:cNvPr id="15368" name="Picture 8" descr="http://www.savanna.yomu.ru/animages/138012730445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857752" y="4071942"/>
            <a:ext cx="1333471" cy="1396086"/>
          </a:xfrm>
          <a:prstGeom prst="rect">
            <a:avLst/>
          </a:prstGeom>
          <a:noFill/>
        </p:spPr>
      </p:pic>
      <p:pic>
        <p:nvPicPr>
          <p:cNvPr id="15370" name="Picture 10" descr="http://cdn.omg-facts.com/2014/2/7/90061e3afadd3c7e5c2d10b8b321c9b4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85720" y="4000504"/>
            <a:ext cx="3652793" cy="2739595"/>
          </a:xfrm>
          <a:prstGeom prst="rect">
            <a:avLst/>
          </a:prstGeom>
          <a:noFill/>
        </p:spPr>
      </p:pic>
      <p:sp>
        <p:nvSpPr>
          <p:cNvPr id="10" name="Управляющая кнопка: в начало 9">
            <a:hlinkClick r:id="rId8" action="ppaction://hlinksldjump" highlightClick="1"/>
          </p:cNvPr>
          <p:cNvSpPr/>
          <p:nvPr/>
        </p:nvSpPr>
        <p:spPr>
          <a:xfrm>
            <a:off x="8501090" y="6143644"/>
            <a:ext cx="500034" cy="57150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428596" y="857232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2) Эпоха Великих географических открытий сопровождалась ужасными потерями из-за болезни, которая стала спутником моряков в </a:t>
            </a:r>
            <a:r>
              <a:rPr lang="en-US" sz="2000" dirty="0" smtClean="0"/>
              <a:t>XIV</a:t>
            </a:r>
            <a:r>
              <a:rPr lang="ru-RU" sz="2000" dirty="0" smtClean="0"/>
              <a:t> и</a:t>
            </a:r>
            <a:r>
              <a:rPr lang="en-US" sz="2000" dirty="0" smtClean="0"/>
              <a:t>  XV</a:t>
            </a:r>
            <a:r>
              <a:rPr lang="ru-RU" sz="2000" dirty="0" smtClean="0"/>
              <a:t> веках.</a:t>
            </a:r>
          </a:p>
          <a:p>
            <a:pPr>
              <a:buNone/>
            </a:pPr>
            <a:r>
              <a:rPr lang="ru-RU" sz="2000" dirty="0" smtClean="0"/>
              <a:t>Благодаря этому химическому веществу известный мореплаватель смог совершить массу замечательных открытий: Гавайские острова и Большой Барьерный риф, первым обошел вокруг Новой Зеландии, первым пересек Южный полярный круг.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Назовите эту болезнь и ее признаки.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Кто этот капитан, который первым смог лечить заболевание моряков?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Какое вещество сегодня используется для промышленного синтезе этого лекарственного препарата (название и формула)?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lemur59.ru/sites/default/files/images/05e45d669363dd67e04719e95f2d7b07_800_428_1%20%D0%BA%D1%83%D0%BA-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14546" y="214290"/>
            <a:ext cx="6762744" cy="3618069"/>
          </a:xfrm>
          <a:prstGeom prst="rect">
            <a:avLst/>
          </a:prstGeom>
          <a:noFill/>
        </p:spPr>
      </p:pic>
      <p:pic>
        <p:nvPicPr>
          <p:cNvPr id="16388" name="Picture 4" descr="http://www.britishempire.co.uk/images4/jameslind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2928934"/>
            <a:ext cx="5095991" cy="3714776"/>
          </a:xfrm>
          <a:prstGeom prst="rect">
            <a:avLst/>
          </a:prstGeom>
          <a:noFill/>
        </p:spPr>
      </p:pic>
      <p:pic>
        <p:nvPicPr>
          <p:cNvPr id="16390" name="Picture 6" descr="http://bannikov.narod.ru/images/gluk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57950" y="4071942"/>
            <a:ext cx="2114960" cy="2214578"/>
          </a:xfrm>
          <a:prstGeom prst="rect">
            <a:avLst/>
          </a:prstGeom>
          <a:noFill/>
        </p:spPr>
      </p:pic>
      <p:sp>
        <p:nvSpPr>
          <p:cNvPr id="5" name="Управляющая кнопка: в начало 4">
            <a:hlinkClick r:id="rId5" action="ppaction://hlinksldjump" highlightClick="1"/>
          </p:cNvPr>
          <p:cNvSpPr/>
          <p:nvPr/>
        </p:nvSpPr>
        <p:spPr>
          <a:xfrm>
            <a:off x="8501090" y="6000768"/>
            <a:ext cx="399474" cy="57150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42910" y="1714488"/>
            <a:ext cx="804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цинга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428596" y="500042"/>
            <a:ext cx="8229600" cy="57864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3). До конца </a:t>
            </a:r>
            <a:r>
              <a:rPr lang="en-GB" sz="2000" dirty="0" smtClean="0"/>
              <a:t>XV</a:t>
            </a:r>
            <a:r>
              <a:rPr lang="ru-RU" sz="2000" dirty="0" smtClean="0"/>
              <a:t> века это вещества в Европе оставалось очень дорогим продуктом. Если бы люди не ели этого вещества, мир был бы другим. Дело в том, что спрос на него стимулировал использование труда невольников и способствовал насильственному переселению миллионов африканцев в Новый Свет.</a:t>
            </a:r>
          </a:p>
          <a:p>
            <a:pPr>
              <a:buNone/>
            </a:pPr>
            <a:r>
              <a:rPr lang="ru-RU" sz="2000" dirty="0" smtClean="0"/>
              <a:t>Кроме того, торговля этим веществом в начале </a:t>
            </a:r>
            <a:r>
              <a:rPr lang="en-US" sz="2000" dirty="0" smtClean="0"/>
              <a:t>XVIII</a:t>
            </a:r>
            <a:r>
              <a:rPr lang="ru-RU" sz="2000" dirty="0" smtClean="0"/>
              <a:t>века ускорила экономический подъем в Европе, стимулировала промышленную революцию в Англии.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Назовите химическую формулу этого вещества, принадлежность к классу.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Из чего получали это вещество?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Объясните, почему путь кораблей  Европа –Африка – Новый Свет – Европа называли «золотым треугольником торговли» (Назовите , в чем выгода  торговли с каждой стороны)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rushkolnik.ru/tw_files2/urls_3/99/d-98018/98018_html_122e670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57290" y="285728"/>
            <a:ext cx="2881296" cy="1592572"/>
          </a:xfrm>
          <a:prstGeom prst="rect">
            <a:avLst/>
          </a:prstGeom>
          <a:noFill/>
        </p:spPr>
      </p:pic>
      <p:pic>
        <p:nvPicPr>
          <p:cNvPr id="18436" name="Picture 4" descr="http://aif.md/wp-content/uploads/2014/06/sahar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7752" y="428604"/>
            <a:ext cx="2507234" cy="1893798"/>
          </a:xfrm>
          <a:prstGeom prst="rect">
            <a:avLst/>
          </a:prstGeom>
          <a:noFill/>
        </p:spPr>
      </p:pic>
      <p:pic>
        <p:nvPicPr>
          <p:cNvPr id="18440" name="Picture 8" descr="http://ic.pics.livejournal.com/chispa1707/24769663/717959/717959_original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86380" y="2786058"/>
            <a:ext cx="3714744" cy="3930946"/>
          </a:xfrm>
          <a:prstGeom prst="rect">
            <a:avLst/>
          </a:prstGeom>
          <a:noFill/>
        </p:spPr>
      </p:pic>
      <p:pic>
        <p:nvPicPr>
          <p:cNvPr id="18442" name="Picture 10" descr="http://cdn.quotesgram.com/img/71/12/1090843357-o-TRANSATLANTIC-SLAVE-TRADE-facebook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5720" y="4071942"/>
            <a:ext cx="5000660" cy="2500330"/>
          </a:xfrm>
          <a:prstGeom prst="rect">
            <a:avLst/>
          </a:prstGeom>
          <a:noFill/>
        </p:spPr>
      </p:pic>
      <p:pic>
        <p:nvPicPr>
          <p:cNvPr id="18444" name="Picture 12" descr="http://photos.wikimapia.org/p/00/03/16/23/76_big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643042" y="1928802"/>
            <a:ext cx="2509648" cy="20614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500034" y="785794"/>
            <a:ext cx="8229600" cy="4572000"/>
          </a:xfrm>
        </p:spPr>
        <p:txBody>
          <a:bodyPr/>
          <a:lstStyle/>
          <a:p>
            <a:r>
              <a:rPr lang="ru-RU" i="1" dirty="0" smtClean="0"/>
              <a:t>Современный уровень потребления сладкого во много раз превысил соответствующий уровень потребления во времена наших предков, что является одной из причин распространения ожирения, диабета, кариеса…</a:t>
            </a:r>
            <a:endParaRPr lang="ru-RU" i="1" dirty="0"/>
          </a:p>
        </p:txBody>
      </p:sp>
      <p:pic>
        <p:nvPicPr>
          <p:cNvPr id="20482" name="Picture 2" descr="http://s.wallpaperhere.com/wallpapers/1680x1050/20110626/variouscake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85918" y="2928934"/>
            <a:ext cx="5486439" cy="3429024"/>
          </a:xfrm>
          <a:prstGeom prst="rect">
            <a:avLst/>
          </a:prstGeom>
          <a:noFill/>
        </p:spPr>
      </p:pic>
      <p:sp>
        <p:nvSpPr>
          <p:cNvPr id="4" name="Управляющая кнопка: в начало 3">
            <a:hlinkClick r:id="rId3" action="ppaction://hlinksldjump" highlightClick="1"/>
          </p:cNvPr>
          <p:cNvSpPr/>
          <p:nvPr/>
        </p:nvSpPr>
        <p:spPr>
          <a:xfrm>
            <a:off x="7668344" y="6021288"/>
            <a:ext cx="685226" cy="57150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236</TotalTime>
  <Words>783</Words>
  <Application>Microsoft Office PowerPoint</Application>
  <PresentationFormat>Экран (4:3)</PresentationFormat>
  <Paragraphs>79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Интеллектуальная игра по химии, биологии, географии</vt:lpstr>
      <vt:lpstr>Задание номер…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Использованная  литература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Интеллектуальная игра по химии, биологии, географии</dc:title>
  <dc:creator>Admin</dc:creator>
  <cp:lastModifiedBy>Admin</cp:lastModifiedBy>
  <cp:revision>27</cp:revision>
  <dcterms:created xsi:type="dcterms:W3CDTF">2016-02-28T19:11:33Z</dcterms:created>
  <dcterms:modified xsi:type="dcterms:W3CDTF">2019-07-31T07:27:51Z</dcterms:modified>
</cp:coreProperties>
</file>