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2" r:id="rId6"/>
    <p:sldId id="265" r:id="rId7"/>
    <p:sldId id="268" r:id="rId8"/>
    <p:sldId id="267" r:id="rId9"/>
    <p:sldId id="269" r:id="rId10"/>
    <p:sldId id="279" r:id="rId11"/>
    <p:sldId id="278" r:id="rId12"/>
    <p:sldId id="270" r:id="rId13"/>
    <p:sldId id="261" r:id="rId14"/>
    <p:sldId id="264" r:id="rId15"/>
    <p:sldId id="263" r:id="rId16"/>
    <p:sldId id="273" r:id="rId17"/>
    <p:sldId id="274" r:id="rId18"/>
    <p:sldId id="275" r:id="rId19"/>
    <p:sldId id="276" r:id="rId20"/>
    <p:sldId id="277" r:id="rId21"/>
    <p:sldId id="266" r:id="rId22"/>
    <p:sldId id="281" r:id="rId23"/>
    <p:sldId id="271" r:id="rId24"/>
    <p:sldId id="272" r:id="rId25"/>
    <p:sldId id="282" r:id="rId26"/>
    <p:sldId id="257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B876A-37B9-4E63-B54A-90675847A0D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178CF891-0AC9-42BC-8B41-0EB0402996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cs typeface="Arial" charset="0"/>
            </a:rPr>
            <a:t>САМОМАССАЖ</a:t>
          </a:r>
        </a:p>
      </dgm:t>
    </dgm:pt>
    <dgm:pt modelId="{606B81B5-9312-4AD5-8C21-216E3FE9F402}" type="parTrans" cxnId="{96938ADB-4CC6-4457-B42B-EB6E640BB3A9}">
      <dgm:prSet/>
      <dgm:spPr/>
    </dgm:pt>
    <dgm:pt modelId="{A96A44B0-D2CD-4E35-BA73-A705DDA40B1A}" type="sibTrans" cxnId="{96938ADB-4CC6-4457-B42B-EB6E640BB3A9}">
      <dgm:prSet/>
      <dgm:spPr/>
    </dgm:pt>
    <dgm:pt modelId="{E66165B3-70AA-475C-A3D2-FE1F136627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CC0099"/>
              </a:solidFill>
              <a:effectLst/>
              <a:latin typeface="Arial" charset="0"/>
              <a:cs typeface="Arial" charset="0"/>
            </a:rPr>
            <a:t>КРИОМАССАЖ</a:t>
          </a:r>
        </a:p>
      </dgm:t>
    </dgm:pt>
    <dgm:pt modelId="{9F2FBC64-70B9-4E5E-8DD0-31FCBF430EDB}" type="parTrans" cxnId="{A3F9626D-C452-4314-BF96-46919E5038AF}">
      <dgm:prSet/>
      <dgm:spPr/>
    </dgm:pt>
    <dgm:pt modelId="{8D190635-5752-4527-BA63-57969F6D8FA6}" type="sibTrans" cxnId="{A3F9626D-C452-4314-BF96-46919E5038AF}">
      <dgm:prSet/>
      <dgm:spPr/>
    </dgm:pt>
    <dgm:pt modelId="{0371B31A-370B-4C66-9FF9-7F071A2156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ПАЛЬЧИКОВЫЕ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ИГРЫ</a:t>
          </a:r>
        </a:p>
      </dgm:t>
    </dgm:pt>
    <dgm:pt modelId="{FA404EF6-04BD-4625-BD12-38DFCEA1506F}" type="parTrans" cxnId="{32325A16-9C3D-4AA2-BD1A-7A57C9E39642}">
      <dgm:prSet/>
      <dgm:spPr/>
    </dgm:pt>
    <dgm:pt modelId="{E0DA9C71-BAE0-4167-903A-B0E38101283A}" type="sibTrans" cxnId="{32325A16-9C3D-4AA2-BD1A-7A57C9E39642}">
      <dgm:prSet/>
      <dgm:spPr/>
    </dgm:pt>
    <dgm:pt modelId="{C966BA30-4B4C-40E5-9EBC-61363612E8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  <a:cs typeface="Arial" charset="0"/>
            </a:rPr>
            <a:t>ТРЕНАЖЕРЫ</a:t>
          </a:r>
        </a:p>
      </dgm:t>
    </dgm:pt>
    <dgm:pt modelId="{896EF6E4-A266-452E-8D7F-71A73DA05BEE}" type="parTrans" cxnId="{84012698-E5B5-44A9-BB45-869D3EAB4F1A}">
      <dgm:prSet/>
      <dgm:spPr/>
    </dgm:pt>
    <dgm:pt modelId="{D57E58E9-A327-43F7-B397-5838D1A62B0C}" type="sibTrans" cxnId="{84012698-E5B5-44A9-BB45-869D3EAB4F1A}">
      <dgm:prSet/>
      <dgm:spPr/>
    </dgm:pt>
    <dgm:pt modelId="{8C20F2B6-79FF-4025-9BBB-0A1218E21F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  <a:cs typeface="Arial" charset="0"/>
            </a:rPr>
            <a:t>ИГРЫ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  <a:cs typeface="Arial" charset="0"/>
            </a:rPr>
            <a:t>С ПРИЩЕПКАМИ</a:t>
          </a:r>
        </a:p>
      </dgm:t>
    </dgm:pt>
    <dgm:pt modelId="{F8290EA9-2B98-4A16-9E3F-CD84008BB43F}" type="parTrans" cxnId="{EB34865D-F2EB-4C18-B807-D717C9A0B9A5}">
      <dgm:prSet/>
      <dgm:spPr/>
    </dgm:pt>
    <dgm:pt modelId="{AAF42787-0E44-4A3C-9A10-54967D1435BF}" type="sibTrans" cxnId="{EB34865D-F2EB-4C18-B807-D717C9A0B9A5}">
      <dgm:prSet/>
      <dgm:spPr/>
    </dgm:pt>
    <dgm:pt modelId="{B47BA6CE-7B29-422A-B54B-96DE586B86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МАССАЖ</a:t>
          </a:r>
        </a:p>
      </dgm:t>
    </dgm:pt>
    <dgm:pt modelId="{E5276460-6592-43BA-9619-CADB06B38C21}" type="parTrans" cxnId="{9F180AF6-E530-4CFF-BF79-BF3ED635E65D}">
      <dgm:prSet/>
      <dgm:spPr/>
    </dgm:pt>
    <dgm:pt modelId="{7C512596-B3CC-4A85-9AAF-50F28CDA1590}" type="sibTrans" cxnId="{9F180AF6-E530-4CFF-BF79-BF3ED635E65D}">
      <dgm:prSet/>
      <dgm:spPr/>
    </dgm:pt>
    <dgm:pt modelId="{746B8D62-1E74-439B-952D-6E8CC08E6C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cs typeface="Arial" charset="0"/>
            </a:rPr>
            <a:t>Игры с крупами</a:t>
          </a:r>
        </a:p>
      </dgm:t>
    </dgm:pt>
    <dgm:pt modelId="{83E4D32B-3709-49AE-8C04-4303E973A8EA}" type="parTrans" cxnId="{0E406AC8-CA38-46D0-A74C-06463B2E82B3}">
      <dgm:prSet/>
      <dgm:spPr/>
    </dgm:pt>
    <dgm:pt modelId="{6E7BA04C-CCD4-4396-B7DC-450FCE9CE76B}" type="sibTrans" cxnId="{0E406AC8-CA38-46D0-A74C-06463B2E82B3}">
      <dgm:prSet/>
      <dgm:spPr/>
    </dgm:pt>
    <dgm:pt modelId="{551F42F6-91C5-47B8-AE6C-3AF5F5E15734}">
      <dgm:prSet/>
      <dgm:spPr/>
      <dgm:t>
        <a:bodyPr/>
        <a:lstStyle/>
        <a:p>
          <a:endParaRPr lang="ru-RU"/>
        </a:p>
      </dgm:t>
    </dgm:pt>
    <dgm:pt modelId="{A09B361E-C713-41B8-9651-1D205FEC6C23}" type="parTrans" cxnId="{1E1A9B8E-ADC5-4582-8344-9A50F8C7E9BF}">
      <dgm:prSet/>
      <dgm:spPr/>
    </dgm:pt>
    <dgm:pt modelId="{7E25EEBB-706F-4020-B1BA-C61FBF929BB6}" type="sibTrans" cxnId="{1E1A9B8E-ADC5-4582-8344-9A50F8C7E9BF}">
      <dgm:prSet/>
      <dgm:spPr/>
    </dgm:pt>
    <dgm:pt modelId="{0405B26D-5DD7-45AB-993A-2BE680C1074F}">
      <dgm:prSet/>
      <dgm:spPr/>
      <dgm:t>
        <a:bodyPr/>
        <a:lstStyle/>
        <a:p>
          <a:endParaRPr lang="ru-RU"/>
        </a:p>
      </dgm:t>
    </dgm:pt>
    <dgm:pt modelId="{5A1C83B3-0072-4240-8EF9-F02EA3AD2B04}" type="parTrans" cxnId="{BB05EE6D-4A53-4AF1-9DB9-241719F49AA5}">
      <dgm:prSet/>
      <dgm:spPr/>
    </dgm:pt>
    <dgm:pt modelId="{FAE9A9C9-24D7-47B8-B6B7-DEBAA61213B2}" type="sibTrans" cxnId="{BB05EE6D-4A53-4AF1-9DB9-241719F49AA5}">
      <dgm:prSet/>
      <dgm:spPr/>
    </dgm:pt>
    <dgm:pt modelId="{370A08EE-E4B6-4D90-9433-3F00AE966D8E}">
      <dgm:prSet/>
      <dgm:spPr/>
      <dgm:t>
        <a:bodyPr/>
        <a:lstStyle/>
        <a:p>
          <a:endParaRPr lang="ru-RU"/>
        </a:p>
      </dgm:t>
    </dgm:pt>
    <dgm:pt modelId="{963A88A3-A910-4B57-97B1-3C1439B81C4B}" type="parTrans" cxnId="{F7233817-C69F-477D-AB77-6D4728EA39BF}">
      <dgm:prSet/>
      <dgm:spPr/>
    </dgm:pt>
    <dgm:pt modelId="{B7F8148F-5B17-43FA-9BAD-EC25DF4712F7}" type="sibTrans" cxnId="{F7233817-C69F-477D-AB77-6D4728EA39BF}">
      <dgm:prSet/>
      <dgm:spPr/>
    </dgm:pt>
    <dgm:pt modelId="{20E19298-86FD-4D57-A843-E5227CD56F73}">
      <dgm:prSet/>
      <dgm:spPr/>
      <dgm:t>
        <a:bodyPr/>
        <a:lstStyle/>
        <a:p>
          <a:endParaRPr lang="ru-RU"/>
        </a:p>
      </dgm:t>
    </dgm:pt>
    <dgm:pt modelId="{CDE511BA-FC66-46F5-9AE3-F5674FB9679F}" type="parTrans" cxnId="{0B2C7CAE-2C65-4B72-BE26-EBE4487B78FB}">
      <dgm:prSet/>
      <dgm:spPr/>
    </dgm:pt>
    <dgm:pt modelId="{77F96A9A-5E2D-416E-B6FA-B0556C5E35E2}" type="sibTrans" cxnId="{0B2C7CAE-2C65-4B72-BE26-EBE4487B78FB}">
      <dgm:prSet/>
      <dgm:spPr/>
    </dgm:pt>
    <dgm:pt modelId="{74CFE96D-BB85-466D-88AA-1F0105476180}" type="pres">
      <dgm:prSet presAssocID="{549B876A-37B9-4E63-B54A-90675847A0D3}" presName="compositeShape" presStyleCnt="0">
        <dgm:presLayoutVars>
          <dgm:chMax val="7"/>
          <dgm:dir/>
          <dgm:resizeHandles val="exact"/>
        </dgm:presLayoutVars>
      </dgm:prSet>
      <dgm:spPr/>
    </dgm:pt>
    <dgm:pt modelId="{3D0C7327-343F-404D-A8C4-09F97EE0A0CA}" type="pres">
      <dgm:prSet presAssocID="{178CF891-0AC9-42BC-8B41-0EB040299667}" presName="circ1" presStyleLbl="vennNode1" presStyleIdx="0" presStyleCnt="7"/>
      <dgm:spPr/>
    </dgm:pt>
    <dgm:pt modelId="{1BE35492-7437-47C9-9B0C-6603A3E13783}" type="pres">
      <dgm:prSet presAssocID="{178CF891-0AC9-42BC-8B41-0EB040299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E3581-9595-4453-B313-C15EDECB9320}" type="pres">
      <dgm:prSet presAssocID="{E66165B3-70AA-475C-A3D2-FE1F1366278B}" presName="circ2" presStyleLbl="vennNode1" presStyleIdx="1" presStyleCnt="7"/>
      <dgm:spPr/>
    </dgm:pt>
    <dgm:pt modelId="{6B474386-BA10-4D92-81E2-DDF5EFF4C24F}" type="pres">
      <dgm:prSet presAssocID="{E66165B3-70AA-475C-A3D2-FE1F136627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E60D9-FDA9-4372-80D1-22F7ECEA36ED}" type="pres">
      <dgm:prSet presAssocID="{0371B31A-370B-4C66-9FF9-7F071A215670}" presName="circ3" presStyleLbl="vennNode1" presStyleIdx="2" presStyleCnt="7"/>
      <dgm:spPr/>
    </dgm:pt>
    <dgm:pt modelId="{D891B527-6A78-4DE9-B7BF-CF90783518B0}" type="pres">
      <dgm:prSet presAssocID="{0371B31A-370B-4C66-9FF9-7F071A2156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B086-CF40-401F-A8FC-87B291BDA648}" type="pres">
      <dgm:prSet presAssocID="{C966BA30-4B4C-40E5-9EBC-61363612E835}" presName="circ4" presStyleLbl="vennNode1" presStyleIdx="3" presStyleCnt="7"/>
      <dgm:spPr/>
    </dgm:pt>
    <dgm:pt modelId="{32E08655-DFD6-4E51-8F97-86D2F1155A53}" type="pres">
      <dgm:prSet presAssocID="{C966BA30-4B4C-40E5-9EBC-61363612E83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16F05-7726-42F4-AF14-7CFAEBCAA238}" type="pres">
      <dgm:prSet presAssocID="{8C20F2B6-79FF-4025-9BBB-0A1218E21FDE}" presName="circ5" presStyleLbl="vennNode1" presStyleIdx="4" presStyleCnt="7"/>
      <dgm:spPr/>
    </dgm:pt>
    <dgm:pt modelId="{E43C6071-AF15-44A5-A952-26E0B0C3B466}" type="pres">
      <dgm:prSet presAssocID="{8C20F2B6-79FF-4025-9BBB-0A1218E21FD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51577-384F-4CEE-92B7-B7FF54BF17DD}" type="pres">
      <dgm:prSet presAssocID="{B47BA6CE-7B29-422A-B54B-96DE586B868E}" presName="circ6" presStyleLbl="vennNode1" presStyleIdx="5" presStyleCnt="7"/>
      <dgm:spPr/>
    </dgm:pt>
    <dgm:pt modelId="{AA98115E-C312-4B99-B268-D078D1C6E15D}" type="pres">
      <dgm:prSet presAssocID="{B47BA6CE-7B29-422A-B54B-96DE586B868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E2DCF-A174-4751-8EF0-C676666E57A0}" type="pres">
      <dgm:prSet presAssocID="{746B8D62-1E74-439B-952D-6E8CC08E6C57}" presName="circ7" presStyleLbl="vennNode1" presStyleIdx="6" presStyleCnt="7"/>
      <dgm:spPr/>
    </dgm:pt>
    <dgm:pt modelId="{F745EF06-E47B-4EB9-BA6B-1BE05610A738}" type="pres">
      <dgm:prSet presAssocID="{746B8D62-1E74-439B-952D-6E8CC08E6C5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4865D-F2EB-4C18-B807-D717C9A0B9A5}" srcId="{549B876A-37B9-4E63-B54A-90675847A0D3}" destId="{8C20F2B6-79FF-4025-9BBB-0A1218E21FDE}" srcOrd="4" destOrd="0" parTransId="{F8290EA9-2B98-4A16-9E3F-CD84008BB43F}" sibTransId="{AAF42787-0E44-4A3C-9A10-54967D1435BF}"/>
    <dgm:cxn modelId="{0E406AC8-CA38-46D0-A74C-06463B2E82B3}" srcId="{549B876A-37B9-4E63-B54A-90675847A0D3}" destId="{746B8D62-1E74-439B-952D-6E8CC08E6C57}" srcOrd="6" destOrd="0" parTransId="{83E4D32B-3709-49AE-8C04-4303E973A8EA}" sibTransId="{6E7BA04C-CCD4-4396-B7DC-450FCE9CE76B}"/>
    <dgm:cxn modelId="{96DD9E21-172A-425A-9045-E3B935150588}" type="presOf" srcId="{B47BA6CE-7B29-422A-B54B-96DE586B868E}" destId="{AA98115E-C312-4B99-B268-D078D1C6E15D}" srcOrd="0" destOrd="0" presId="urn:microsoft.com/office/officeart/2005/8/layout/venn1"/>
    <dgm:cxn modelId="{BB05EE6D-4A53-4AF1-9DB9-241719F49AA5}" srcId="{549B876A-37B9-4E63-B54A-90675847A0D3}" destId="{0405B26D-5DD7-45AB-993A-2BE680C1074F}" srcOrd="8" destOrd="0" parTransId="{5A1C83B3-0072-4240-8EF9-F02EA3AD2B04}" sibTransId="{FAE9A9C9-24D7-47B8-B6B7-DEBAA61213B2}"/>
    <dgm:cxn modelId="{C9E6B6F2-162F-463A-81A7-83552E7B17F8}" type="presOf" srcId="{178CF891-0AC9-42BC-8B41-0EB040299667}" destId="{1BE35492-7437-47C9-9B0C-6603A3E13783}" srcOrd="0" destOrd="0" presId="urn:microsoft.com/office/officeart/2005/8/layout/venn1"/>
    <dgm:cxn modelId="{8C599DB7-41C2-41EA-823C-AD8419D90AD5}" type="presOf" srcId="{E66165B3-70AA-475C-A3D2-FE1F1366278B}" destId="{6B474386-BA10-4D92-81E2-DDF5EFF4C24F}" srcOrd="0" destOrd="0" presId="urn:microsoft.com/office/officeart/2005/8/layout/venn1"/>
    <dgm:cxn modelId="{F7233817-C69F-477D-AB77-6D4728EA39BF}" srcId="{549B876A-37B9-4E63-B54A-90675847A0D3}" destId="{370A08EE-E4B6-4D90-9433-3F00AE966D8E}" srcOrd="9" destOrd="0" parTransId="{963A88A3-A910-4B57-97B1-3C1439B81C4B}" sibTransId="{B7F8148F-5B17-43FA-9BAD-EC25DF4712F7}"/>
    <dgm:cxn modelId="{84012698-E5B5-44A9-BB45-869D3EAB4F1A}" srcId="{549B876A-37B9-4E63-B54A-90675847A0D3}" destId="{C966BA30-4B4C-40E5-9EBC-61363612E835}" srcOrd="3" destOrd="0" parTransId="{896EF6E4-A266-452E-8D7F-71A73DA05BEE}" sibTransId="{D57E58E9-A327-43F7-B397-5838D1A62B0C}"/>
    <dgm:cxn modelId="{0B2C7CAE-2C65-4B72-BE26-EBE4487B78FB}" srcId="{549B876A-37B9-4E63-B54A-90675847A0D3}" destId="{20E19298-86FD-4D57-A843-E5227CD56F73}" srcOrd="10" destOrd="0" parTransId="{CDE511BA-FC66-46F5-9AE3-F5674FB9679F}" sibTransId="{77F96A9A-5E2D-416E-B6FA-B0556C5E35E2}"/>
    <dgm:cxn modelId="{96938ADB-4CC6-4457-B42B-EB6E640BB3A9}" srcId="{549B876A-37B9-4E63-B54A-90675847A0D3}" destId="{178CF891-0AC9-42BC-8B41-0EB040299667}" srcOrd="0" destOrd="0" parTransId="{606B81B5-9312-4AD5-8C21-216E3FE9F402}" sibTransId="{A96A44B0-D2CD-4E35-BA73-A705DDA40B1A}"/>
    <dgm:cxn modelId="{A9781B2B-7EFE-4C9A-A710-AA97BFF090C7}" type="presOf" srcId="{C966BA30-4B4C-40E5-9EBC-61363612E835}" destId="{32E08655-DFD6-4E51-8F97-86D2F1155A53}" srcOrd="0" destOrd="0" presId="urn:microsoft.com/office/officeart/2005/8/layout/venn1"/>
    <dgm:cxn modelId="{E6AE97B5-2C82-46D5-ACF3-B757E9AE93FA}" type="presOf" srcId="{746B8D62-1E74-439B-952D-6E8CC08E6C57}" destId="{F745EF06-E47B-4EB9-BA6B-1BE05610A738}" srcOrd="0" destOrd="0" presId="urn:microsoft.com/office/officeart/2005/8/layout/venn1"/>
    <dgm:cxn modelId="{4BA9E0E3-E566-4DCF-AB2C-335455B4A8C4}" type="presOf" srcId="{8C20F2B6-79FF-4025-9BBB-0A1218E21FDE}" destId="{E43C6071-AF15-44A5-A952-26E0B0C3B466}" srcOrd="0" destOrd="0" presId="urn:microsoft.com/office/officeart/2005/8/layout/venn1"/>
    <dgm:cxn modelId="{32325A16-9C3D-4AA2-BD1A-7A57C9E39642}" srcId="{549B876A-37B9-4E63-B54A-90675847A0D3}" destId="{0371B31A-370B-4C66-9FF9-7F071A215670}" srcOrd="2" destOrd="0" parTransId="{FA404EF6-04BD-4625-BD12-38DFCEA1506F}" sibTransId="{E0DA9C71-BAE0-4167-903A-B0E38101283A}"/>
    <dgm:cxn modelId="{A3F9626D-C452-4314-BF96-46919E5038AF}" srcId="{549B876A-37B9-4E63-B54A-90675847A0D3}" destId="{E66165B3-70AA-475C-A3D2-FE1F1366278B}" srcOrd="1" destOrd="0" parTransId="{9F2FBC64-70B9-4E5E-8DD0-31FCBF430EDB}" sibTransId="{8D190635-5752-4527-BA63-57969F6D8FA6}"/>
    <dgm:cxn modelId="{A0A3E2A9-4AB8-48E5-8147-9435428B5E91}" type="presOf" srcId="{0371B31A-370B-4C66-9FF9-7F071A215670}" destId="{D891B527-6A78-4DE9-B7BF-CF90783518B0}" srcOrd="0" destOrd="0" presId="urn:microsoft.com/office/officeart/2005/8/layout/venn1"/>
    <dgm:cxn modelId="{D35198F2-E457-493A-9960-3E2202FDD3A0}" type="presOf" srcId="{549B876A-37B9-4E63-B54A-90675847A0D3}" destId="{74CFE96D-BB85-466D-88AA-1F0105476180}" srcOrd="0" destOrd="0" presId="urn:microsoft.com/office/officeart/2005/8/layout/venn1"/>
    <dgm:cxn modelId="{9F180AF6-E530-4CFF-BF79-BF3ED635E65D}" srcId="{549B876A-37B9-4E63-B54A-90675847A0D3}" destId="{B47BA6CE-7B29-422A-B54B-96DE586B868E}" srcOrd="5" destOrd="0" parTransId="{E5276460-6592-43BA-9619-CADB06B38C21}" sibTransId="{7C512596-B3CC-4A85-9AAF-50F28CDA1590}"/>
    <dgm:cxn modelId="{1E1A9B8E-ADC5-4582-8344-9A50F8C7E9BF}" srcId="{549B876A-37B9-4E63-B54A-90675847A0D3}" destId="{551F42F6-91C5-47B8-AE6C-3AF5F5E15734}" srcOrd="7" destOrd="0" parTransId="{A09B361E-C713-41B8-9651-1D205FEC6C23}" sibTransId="{7E25EEBB-706F-4020-B1BA-C61FBF929BB6}"/>
    <dgm:cxn modelId="{7E139930-B503-4586-82DC-68BD049EF3F0}" type="presParOf" srcId="{74CFE96D-BB85-466D-88AA-1F0105476180}" destId="{3D0C7327-343F-404D-A8C4-09F97EE0A0CA}" srcOrd="0" destOrd="0" presId="urn:microsoft.com/office/officeart/2005/8/layout/venn1"/>
    <dgm:cxn modelId="{F3992502-86FA-482D-A10C-89AE59EAEC63}" type="presParOf" srcId="{74CFE96D-BB85-466D-88AA-1F0105476180}" destId="{1BE35492-7437-47C9-9B0C-6603A3E13783}" srcOrd="1" destOrd="0" presId="urn:microsoft.com/office/officeart/2005/8/layout/venn1"/>
    <dgm:cxn modelId="{B6C01D6B-ED79-4752-9ED1-8B57EB3097A8}" type="presParOf" srcId="{74CFE96D-BB85-466D-88AA-1F0105476180}" destId="{E30E3581-9595-4453-B313-C15EDECB9320}" srcOrd="2" destOrd="0" presId="urn:microsoft.com/office/officeart/2005/8/layout/venn1"/>
    <dgm:cxn modelId="{18642304-F56F-40B3-840A-97DB163D5785}" type="presParOf" srcId="{74CFE96D-BB85-466D-88AA-1F0105476180}" destId="{6B474386-BA10-4D92-81E2-DDF5EFF4C24F}" srcOrd="3" destOrd="0" presId="urn:microsoft.com/office/officeart/2005/8/layout/venn1"/>
    <dgm:cxn modelId="{A59DD75A-96F3-42A2-B91D-2EC2BAF91764}" type="presParOf" srcId="{74CFE96D-BB85-466D-88AA-1F0105476180}" destId="{28EE60D9-FDA9-4372-80D1-22F7ECEA36ED}" srcOrd="4" destOrd="0" presId="urn:microsoft.com/office/officeart/2005/8/layout/venn1"/>
    <dgm:cxn modelId="{EF96A3B1-117B-4133-A640-A7FFE4F2ED52}" type="presParOf" srcId="{74CFE96D-BB85-466D-88AA-1F0105476180}" destId="{D891B527-6A78-4DE9-B7BF-CF90783518B0}" srcOrd="5" destOrd="0" presId="urn:microsoft.com/office/officeart/2005/8/layout/venn1"/>
    <dgm:cxn modelId="{AF08F992-7292-4F1E-891C-49D37ED97749}" type="presParOf" srcId="{74CFE96D-BB85-466D-88AA-1F0105476180}" destId="{FAF3B086-CF40-401F-A8FC-87B291BDA648}" srcOrd="6" destOrd="0" presId="urn:microsoft.com/office/officeart/2005/8/layout/venn1"/>
    <dgm:cxn modelId="{1564FB5B-8051-4AD2-9DBB-AE84039112BF}" type="presParOf" srcId="{74CFE96D-BB85-466D-88AA-1F0105476180}" destId="{32E08655-DFD6-4E51-8F97-86D2F1155A53}" srcOrd="7" destOrd="0" presId="urn:microsoft.com/office/officeart/2005/8/layout/venn1"/>
    <dgm:cxn modelId="{FE920E05-02D1-4E58-8320-25BE0AC85930}" type="presParOf" srcId="{74CFE96D-BB85-466D-88AA-1F0105476180}" destId="{FE116F05-7726-42F4-AF14-7CFAEBCAA238}" srcOrd="8" destOrd="0" presId="urn:microsoft.com/office/officeart/2005/8/layout/venn1"/>
    <dgm:cxn modelId="{A942EEBA-2BF8-4FCB-B7E9-47CE69E02FE1}" type="presParOf" srcId="{74CFE96D-BB85-466D-88AA-1F0105476180}" destId="{E43C6071-AF15-44A5-A952-26E0B0C3B466}" srcOrd="9" destOrd="0" presId="urn:microsoft.com/office/officeart/2005/8/layout/venn1"/>
    <dgm:cxn modelId="{8AA3D7A6-2D92-4E3A-B4DA-DBFB3B8DA433}" type="presParOf" srcId="{74CFE96D-BB85-466D-88AA-1F0105476180}" destId="{C4551577-384F-4CEE-92B7-B7FF54BF17DD}" srcOrd="10" destOrd="0" presId="urn:microsoft.com/office/officeart/2005/8/layout/venn1"/>
    <dgm:cxn modelId="{6E2861FE-1552-4B73-A45C-C6D292979305}" type="presParOf" srcId="{74CFE96D-BB85-466D-88AA-1F0105476180}" destId="{AA98115E-C312-4B99-B268-D078D1C6E15D}" srcOrd="11" destOrd="0" presId="urn:microsoft.com/office/officeart/2005/8/layout/venn1"/>
    <dgm:cxn modelId="{B0FEC8AD-DA9B-4854-969C-8723A468A1B1}" type="presParOf" srcId="{74CFE96D-BB85-466D-88AA-1F0105476180}" destId="{BD9E2DCF-A174-4751-8EF0-C676666E57A0}" srcOrd="12" destOrd="0" presId="urn:microsoft.com/office/officeart/2005/8/layout/venn1"/>
    <dgm:cxn modelId="{61D5715E-035E-4D39-B7A1-F394110C39A4}" type="presParOf" srcId="{74CFE96D-BB85-466D-88AA-1F0105476180}" destId="{F745EF06-E47B-4EB9-BA6B-1BE05610A73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D0C91-7546-4584-912E-9F7D70D35FB8}" type="doc">
      <dgm:prSet loTypeId="urn:microsoft.com/office/officeart/2005/8/layout/cycle5" loCatId="cycle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1D6028A-5D16-402D-83EB-02CE011E3C8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Эмоциональный настрой, интерес к происходящему 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3E05105A-1CDE-4B35-8B06-74361D95ACC4}" type="parTrans" cxnId="{0D019194-2F6A-4241-9B95-EAD981D0A5FA}">
      <dgm:prSet/>
      <dgm:spPr/>
      <dgm:t>
        <a:bodyPr/>
        <a:lstStyle/>
        <a:p>
          <a:endParaRPr lang="ru-RU"/>
        </a:p>
      </dgm:t>
    </dgm:pt>
    <dgm:pt modelId="{4E980BC0-8D43-454F-A4FD-7B9439672563}" type="sibTrans" cxnId="{0D019194-2F6A-4241-9B95-EAD981D0A5FA}">
      <dgm:prSet/>
      <dgm:spPr/>
      <dgm:t>
        <a:bodyPr/>
        <a:lstStyle/>
        <a:p>
          <a:endParaRPr lang="ru-RU"/>
        </a:p>
      </dgm:t>
    </dgm:pt>
    <dgm:pt modelId="{1CBCD51E-AA4E-4D24-B5DA-283A5F99AA2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Систематичность  проведения 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D05DC0F7-0155-4034-A7B1-C42723A5AFE5}" type="parTrans" cxnId="{3B3A309D-A68F-47FE-9B05-80B62BEF213F}">
      <dgm:prSet/>
      <dgm:spPr/>
      <dgm:t>
        <a:bodyPr/>
        <a:lstStyle/>
        <a:p>
          <a:endParaRPr lang="ru-RU"/>
        </a:p>
      </dgm:t>
    </dgm:pt>
    <dgm:pt modelId="{E893E254-291C-40CF-A12C-F669C3D98A86}" type="sibTrans" cxnId="{3B3A309D-A68F-47FE-9B05-80B62BEF213F}">
      <dgm:prSet/>
      <dgm:spPr/>
      <dgm:t>
        <a:bodyPr/>
        <a:lstStyle/>
        <a:p>
          <a:endParaRPr lang="ru-RU"/>
        </a:p>
      </dgm:t>
    </dgm:pt>
    <dgm:pt modelId="{3006DF19-FEDD-43D5-95CE-4FE82BE9A73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Переход от простого к сложному 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490B97B9-05DC-41FD-8F47-2D7054E8332F}" type="parTrans" cxnId="{1069433E-3EFB-4252-B01B-F276274FE37B}">
      <dgm:prSet/>
      <dgm:spPr/>
      <dgm:t>
        <a:bodyPr/>
        <a:lstStyle/>
        <a:p>
          <a:endParaRPr lang="ru-RU"/>
        </a:p>
      </dgm:t>
    </dgm:pt>
    <dgm:pt modelId="{EB9168D5-9D9B-4C9A-AD20-0389A2A13F60}" type="sibTrans" cxnId="{1069433E-3EFB-4252-B01B-F276274FE37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5F7BCB-E8C8-4F1F-954B-ECB49030EF6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Тренировка всех пальцев 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C6F32BB5-DD57-488B-A301-A2D2A6D7D64C}" type="parTrans" cxnId="{A801C2D8-CC60-4EB3-8D69-856601BD8C0D}">
      <dgm:prSet/>
      <dgm:spPr/>
      <dgm:t>
        <a:bodyPr/>
        <a:lstStyle/>
        <a:p>
          <a:endParaRPr lang="ru-RU"/>
        </a:p>
      </dgm:t>
    </dgm:pt>
    <dgm:pt modelId="{09F8C21B-FE36-443D-B9D9-0F99B909551C}" type="sibTrans" cxnId="{A801C2D8-CC60-4EB3-8D69-856601BD8C0D}">
      <dgm:prSet/>
      <dgm:spPr/>
      <dgm:t>
        <a:bodyPr/>
        <a:lstStyle/>
        <a:p>
          <a:endParaRPr lang="ru-RU"/>
        </a:p>
      </dgm:t>
    </dgm:pt>
    <dgm:pt modelId="{A95F2FCA-5EAC-4A68-98EB-663EF347F6A3}">
      <dgm:prSet custT="1"/>
      <dgm:spPr/>
      <dgm:t>
        <a:bodyPr/>
        <a:lstStyle/>
        <a:p>
          <a:r>
            <a:rPr lang="ru-RU" sz="1400" dirty="0" smtClean="0">
              <a:solidFill>
                <a:schemeClr val="accent5">
                  <a:lumMod val="50000"/>
                </a:schemeClr>
              </a:solidFill>
            </a:rPr>
            <a:t>Движения различны: на растяжение, сжатие, расслабление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37EBEBBF-0050-4CFB-8593-B32AE0D6D305}" type="parTrans" cxnId="{2F2EC036-F868-4E0D-A0A2-99B5AC05C13A}">
      <dgm:prSet/>
      <dgm:spPr/>
      <dgm:t>
        <a:bodyPr/>
        <a:lstStyle/>
        <a:p>
          <a:endParaRPr lang="ru-RU"/>
        </a:p>
      </dgm:t>
    </dgm:pt>
    <dgm:pt modelId="{78C1AD02-606C-4E33-B78A-D084D220E85A}" type="sibTrans" cxnId="{2F2EC036-F868-4E0D-A0A2-99B5AC05C13A}">
      <dgm:prSet/>
      <dgm:spPr/>
      <dgm:t>
        <a:bodyPr/>
        <a:lstStyle/>
        <a:p>
          <a:endParaRPr lang="ru-RU"/>
        </a:p>
      </dgm:t>
    </dgm:pt>
    <dgm:pt modelId="{06D8512A-93F3-4F2B-8E08-522269B34146}" type="pres">
      <dgm:prSet presAssocID="{C7BD0C91-7546-4584-912E-9F7D70D35F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4D3A6-EA0B-4C36-BC39-3B86E01F3782}" type="pres">
      <dgm:prSet presAssocID="{61D6028A-5D16-402D-83EB-02CE011E3C8F}" presName="node" presStyleLbl="node1" presStyleIdx="0" presStyleCnt="5" custScaleX="137923" custScaleY="88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70FCC-9B0B-4E2D-9321-7F416753EEE6}" type="pres">
      <dgm:prSet presAssocID="{61D6028A-5D16-402D-83EB-02CE011E3C8F}" presName="spNode" presStyleCnt="0"/>
      <dgm:spPr/>
    </dgm:pt>
    <dgm:pt modelId="{F0201D2C-A3E1-4AA2-B332-E22E3B8FF6B3}" type="pres">
      <dgm:prSet presAssocID="{4E980BC0-8D43-454F-A4FD-7B943967256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11FF84B-1031-48FB-8FB2-CA51F18BCAC1}" type="pres">
      <dgm:prSet presAssocID="{1CBCD51E-AA4E-4D24-B5DA-283A5F99AA26}" presName="node" presStyleLbl="node1" presStyleIdx="1" presStyleCnt="5" custScaleX="125492" custScaleY="82718" custRadScaleRad="99728" custRadScaleInc="16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50A7F-7920-4032-B176-244C2F8318C7}" type="pres">
      <dgm:prSet presAssocID="{1CBCD51E-AA4E-4D24-B5DA-283A5F99AA26}" presName="spNode" presStyleCnt="0"/>
      <dgm:spPr/>
    </dgm:pt>
    <dgm:pt modelId="{FC02D61E-DB1E-4D72-9B41-3AAC09479E5F}" type="pres">
      <dgm:prSet presAssocID="{E893E254-291C-40CF-A12C-F669C3D98A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B887EC1-7074-4A71-8FA8-7EC8C0691F48}" type="pres">
      <dgm:prSet presAssocID="{3006DF19-FEDD-43D5-95CE-4FE82BE9A731}" presName="node" presStyleLbl="node1" presStyleIdx="2" presStyleCnt="5" custScaleX="131228" custScaleY="81441" custRadScaleRad="108340" custRadScaleInc="-3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B2EB-EAC1-43AE-A713-E0C316C336BA}" type="pres">
      <dgm:prSet presAssocID="{3006DF19-FEDD-43D5-95CE-4FE82BE9A731}" presName="spNode" presStyleCnt="0"/>
      <dgm:spPr/>
    </dgm:pt>
    <dgm:pt modelId="{DE903FBE-8F5A-4F4D-BEFE-D5C464360C0E}" type="pres">
      <dgm:prSet presAssocID="{EB9168D5-9D9B-4C9A-AD20-0389A2A13F6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963A859-6BF4-4D94-B48B-D5C5DE7B92C3}" type="pres">
      <dgm:prSet presAssocID="{A95F2FCA-5EAC-4A68-98EB-663EF347F6A3}" presName="node" presStyleLbl="node1" presStyleIdx="3" presStyleCnt="5" custScaleX="125942" custScaleY="80748" custRadScaleRad="106178" custRadScaleInc="28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970E6-D75F-4642-8B9F-C0C32B909EFE}" type="pres">
      <dgm:prSet presAssocID="{A95F2FCA-5EAC-4A68-98EB-663EF347F6A3}" presName="spNode" presStyleCnt="0"/>
      <dgm:spPr/>
    </dgm:pt>
    <dgm:pt modelId="{AAD1E87D-4C02-43E6-AE79-C40F5F27E721}" type="pres">
      <dgm:prSet presAssocID="{78C1AD02-606C-4E33-B78A-D084D220E85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B19148B-97BC-41F5-B22A-C10A43C27B09}" type="pres">
      <dgm:prSet presAssocID="{115F7BCB-E8C8-4F1F-954B-ECB49030EF60}" presName="node" presStyleLbl="node1" presStyleIdx="4" presStyleCnt="5" custScaleX="126356" custScaleY="89152" custRadScaleRad="102364" custRadScaleInc="-1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59D88-E4BE-470C-8913-0DA16C0CB363}" type="pres">
      <dgm:prSet presAssocID="{115F7BCB-E8C8-4F1F-954B-ECB49030EF60}" presName="spNode" presStyleCnt="0"/>
      <dgm:spPr/>
    </dgm:pt>
    <dgm:pt modelId="{C3935E6D-FF46-4949-843B-349B584C4A02}" type="pres">
      <dgm:prSet presAssocID="{09F8C21B-FE36-443D-B9D9-0F99B909551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7B72735-BCEB-4C79-86E2-0A98A7263DAB}" type="presOf" srcId="{4E980BC0-8D43-454F-A4FD-7B9439672563}" destId="{F0201D2C-A3E1-4AA2-B332-E22E3B8FF6B3}" srcOrd="0" destOrd="0" presId="urn:microsoft.com/office/officeart/2005/8/layout/cycle5"/>
    <dgm:cxn modelId="{1069433E-3EFB-4252-B01B-F276274FE37B}" srcId="{C7BD0C91-7546-4584-912E-9F7D70D35FB8}" destId="{3006DF19-FEDD-43D5-95CE-4FE82BE9A731}" srcOrd="2" destOrd="0" parTransId="{490B97B9-05DC-41FD-8F47-2D7054E8332F}" sibTransId="{EB9168D5-9D9B-4C9A-AD20-0389A2A13F60}"/>
    <dgm:cxn modelId="{2F2EC036-F868-4E0D-A0A2-99B5AC05C13A}" srcId="{C7BD0C91-7546-4584-912E-9F7D70D35FB8}" destId="{A95F2FCA-5EAC-4A68-98EB-663EF347F6A3}" srcOrd="3" destOrd="0" parTransId="{37EBEBBF-0050-4CFB-8593-B32AE0D6D305}" sibTransId="{78C1AD02-606C-4E33-B78A-D084D220E85A}"/>
    <dgm:cxn modelId="{DAD15A59-92AF-45C4-84BB-A2F9DA94C7A3}" type="presOf" srcId="{115F7BCB-E8C8-4F1F-954B-ECB49030EF60}" destId="{2B19148B-97BC-41F5-B22A-C10A43C27B09}" srcOrd="0" destOrd="0" presId="urn:microsoft.com/office/officeart/2005/8/layout/cycle5"/>
    <dgm:cxn modelId="{3A9030A6-AA6E-4021-9D17-B366BBA7A035}" type="presOf" srcId="{1CBCD51E-AA4E-4D24-B5DA-283A5F99AA26}" destId="{311FF84B-1031-48FB-8FB2-CA51F18BCAC1}" srcOrd="0" destOrd="0" presId="urn:microsoft.com/office/officeart/2005/8/layout/cycle5"/>
    <dgm:cxn modelId="{71E5945D-9204-4CBB-89E2-FA048434A1DD}" type="presOf" srcId="{E893E254-291C-40CF-A12C-F669C3D98A86}" destId="{FC02D61E-DB1E-4D72-9B41-3AAC09479E5F}" srcOrd="0" destOrd="0" presId="urn:microsoft.com/office/officeart/2005/8/layout/cycle5"/>
    <dgm:cxn modelId="{5F4E0EE2-642A-4C08-93DF-4E9A8A62AB94}" type="presOf" srcId="{C7BD0C91-7546-4584-912E-9F7D70D35FB8}" destId="{06D8512A-93F3-4F2B-8E08-522269B34146}" srcOrd="0" destOrd="0" presId="urn:microsoft.com/office/officeart/2005/8/layout/cycle5"/>
    <dgm:cxn modelId="{26B29868-41B4-4BD2-808F-485A4C8BF797}" type="presOf" srcId="{EB9168D5-9D9B-4C9A-AD20-0389A2A13F60}" destId="{DE903FBE-8F5A-4F4D-BEFE-D5C464360C0E}" srcOrd="0" destOrd="0" presId="urn:microsoft.com/office/officeart/2005/8/layout/cycle5"/>
    <dgm:cxn modelId="{BD90BACA-0EB9-4944-BAA1-07EFC221664E}" type="presOf" srcId="{A95F2FCA-5EAC-4A68-98EB-663EF347F6A3}" destId="{A963A859-6BF4-4D94-B48B-D5C5DE7B92C3}" srcOrd="0" destOrd="0" presId="urn:microsoft.com/office/officeart/2005/8/layout/cycle5"/>
    <dgm:cxn modelId="{508E239F-852B-4F7B-B239-75B31E29619E}" type="presOf" srcId="{78C1AD02-606C-4E33-B78A-D084D220E85A}" destId="{AAD1E87D-4C02-43E6-AE79-C40F5F27E721}" srcOrd="0" destOrd="0" presId="urn:microsoft.com/office/officeart/2005/8/layout/cycle5"/>
    <dgm:cxn modelId="{029340B5-27F4-4099-98BF-1FD47374A980}" type="presOf" srcId="{3006DF19-FEDD-43D5-95CE-4FE82BE9A731}" destId="{1B887EC1-7074-4A71-8FA8-7EC8C0691F48}" srcOrd="0" destOrd="0" presId="urn:microsoft.com/office/officeart/2005/8/layout/cycle5"/>
    <dgm:cxn modelId="{5D2D14C2-1A65-47FF-821E-A9436803F132}" type="presOf" srcId="{09F8C21B-FE36-443D-B9D9-0F99B909551C}" destId="{C3935E6D-FF46-4949-843B-349B584C4A02}" srcOrd="0" destOrd="0" presId="urn:microsoft.com/office/officeart/2005/8/layout/cycle5"/>
    <dgm:cxn modelId="{A801C2D8-CC60-4EB3-8D69-856601BD8C0D}" srcId="{C7BD0C91-7546-4584-912E-9F7D70D35FB8}" destId="{115F7BCB-E8C8-4F1F-954B-ECB49030EF60}" srcOrd="4" destOrd="0" parTransId="{C6F32BB5-DD57-488B-A301-A2D2A6D7D64C}" sibTransId="{09F8C21B-FE36-443D-B9D9-0F99B909551C}"/>
    <dgm:cxn modelId="{0D019194-2F6A-4241-9B95-EAD981D0A5FA}" srcId="{C7BD0C91-7546-4584-912E-9F7D70D35FB8}" destId="{61D6028A-5D16-402D-83EB-02CE011E3C8F}" srcOrd="0" destOrd="0" parTransId="{3E05105A-1CDE-4B35-8B06-74361D95ACC4}" sibTransId="{4E980BC0-8D43-454F-A4FD-7B9439672563}"/>
    <dgm:cxn modelId="{3B3A309D-A68F-47FE-9B05-80B62BEF213F}" srcId="{C7BD0C91-7546-4584-912E-9F7D70D35FB8}" destId="{1CBCD51E-AA4E-4D24-B5DA-283A5F99AA26}" srcOrd="1" destOrd="0" parTransId="{D05DC0F7-0155-4034-A7B1-C42723A5AFE5}" sibTransId="{E893E254-291C-40CF-A12C-F669C3D98A86}"/>
    <dgm:cxn modelId="{800D58F6-17A5-4F76-A4B3-9D8C96BBEC2E}" type="presOf" srcId="{61D6028A-5D16-402D-83EB-02CE011E3C8F}" destId="{7894D3A6-EA0B-4C36-BC39-3B86E01F3782}" srcOrd="0" destOrd="0" presId="urn:microsoft.com/office/officeart/2005/8/layout/cycle5"/>
    <dgm:cxn modelId="{CB64777C-296B-4B62-93DF-E6452B1CF194}" type="presParOf" srcId="{06D8512A-93F3-4F2B-8E08-522269B34146}" destId="{7894D3A6-EA0B-4C36-BC39-3B86E01F3782}" srcOrd="0" destOrd="0" presId="urn:microsoft.com/office/officeart/2005/8/layout/cycle5"/>
    <dgm:cxn modelId="{0A6546B6-C65E-49FA-B3F9-1C0AAA666D1B}" type="presParOf" srcId="{06D8512A-93F3-4F2B-8E08-522269B34146}" destId="{E1970FCC-9B0B-4E2D-9321-7F416753EEE6}" srcOrd="1" destOrd="0" presId="urn:microsoft.com/office/officeart/2005/8/layout/cycle5"/>
    <dgm:cxn modelId="{497A6747-0778-4829-B775-2D2E678B478A}" type="presParOf" srcId="{06D8512A-93F3-4F2B-8E08-522269B34146}" destId="{F0201D2C-A3E1-4AA2-B332-E22E3B8FF6B3}" srcOrd="2" destOrd="0" presId="urn:microsoft.com/office/officeart/2005/8/layout/cycle5"/>
    <dgm:cxn modelId="{A2E6283A-DFE1-48A4-B38B-CFCB83957966}" type="presParOf" srcId="{06D8512A-93F3-4F2B-8E08-522269B34146}" destId="{311FF84B-1031-48FB-8FB2-CA51F18BCAC1}" srcOrd="3" destOrd="0" presId="urn:microsoft.com/office/officeart/2005/8/layout/cycle5"/>
    <dgm:cxn modelId="{E172DC71-529C-401A-BB0E-E864FDB81CA1}" type="presParOf" srcId="{06D8512A-93F3-4F2B-8E08-522269B34146}" destId="{CAC50A7F-7920-4032-B176-244C2F8318C7}" srcOrd="4" destOrd="0" presId="urn:microsoft.com/office/officeart/2005/8/layout/cycle5"/>
    <dgm:cxn modelId="{3DF09B42-4B63-4B39-9FEC-FE6322C2A6AC}" type="presParOf" srcId="{06D8512A-93F3-4F2B-8E08-522269B34146}" destId="{FC02D61E-DB1E-4D72-9B41-3AAC09479E5F}" srcOrd="5" destOrd="0" presId="urn:microsoft.com/office/officeart/2005/8/layout/cycle5"/>
    <dgm:cxn modelId="{75AEEDE7-F9D8-42C1-9D6F-470DB6D89973}" type="presParOf" srcId="{06D8512A-93F3-4F2B-8E08-522269B34146}" destId="{1B887EC1-7074-4A71-8FA8-7EC8C0691F48}" srcOrd="6" destOrd="0" presId="urn:microsoft.com/office/officeart/2005/8/layout/cycle5"/>
    <dgm:cxn modelId="{75FE84DB-A323-4878-9FF3-5F24315525F7}" type="presParOf" srcId="{06D8512A-93F3-4F2B-8E08-522269B34146}" destId="{81F4B2EB-EAC1-43AE-A713-E0C316C336BA}" srcOrd="7" destOrd="0" presId="urn:microsoft.com/office/officeart/2005/8/layout/cycle5"/>
    <dgm:cxn modelId="{0CBB348E-0096-4A56-A54A-92F0B4EB415F}" type="presParOf" srcId="{06D8512A-93F3-4F2B-8E08-522269B34146}" destId="{DE903FBE-8F5A-4F4D-BEFE-D5C464360C0E}" srcOrd="8" destOrd="0" presId="urn:microsoft.com/office/officeart/2005/8/layout/cycle5"/>
    <dgm:cxn modelId="{353E495F-F6DD-4B16-B3D9-4D71AA2C0536}" type="presParOf" srcId="{06D8512A-93F3-4F2B-8E08-522269B34146}" destId="{A963A859-6BF4-4D94-B48B-D5C5DE7B92C3}" srcOrd="9" destOrd="0" presId="urn:microsoft.com/office/officeart/2005/8/layout/cycle5"/>
    <dgm:cxn modelId="{4EF9BF20-1A7D-41B2-84D2-2537413F4DBB}" type="presParOf" srcId="{06D8512A-93F3-4F2B-8E08-522269B34146}" destId="{806970E6-D75F-4642-8B9F-C0C32B909EFE}" srcOrd="10" destOrd="0" presId="urn:microsoft.com/office/officeart/2005/8/layout/cycle5"/>
    <dgm:cxn modelId="{17483910-B192-42FA-8116-99845E6B4017}" type="presParOf" srcId="{06D8512A-93F3-4F2B-8E08-522269B34146}" destId="{AAD1E87D-4C02-43E6-AE79-C40F5F27E721}" srcOrd="11" destOrd="0" presId="urn:microsoft.com/office/officeart/2005/8/layout/cycle5"/>
    <dgm:cxn modelId="{7E69B41F-9C4B-42E1-8992-E2FE3D3FE474}" type="presParOf" srcId="{06D8512A-93F3-4F2B-8E08-522269B34146}" destId="{2B19148B-97BC-41F5-B22A-C10A43C27B09}" srcOrd="12" destOrd="0" presId="urn:microsoft.com/office/officeart/2005/8/layout/cycle5"/>
    <dgm:cxn modelId="{9C04FA44-CE21-4CFB-BEDB-CBC4254D1F76}" type="presParOf" srcId="{06D8512A-93F3-4F2B-8E08-522269B34146}" destId="{44B59D88-E4BE-470C-8913-0DA16C0CB363}" srcOrd="13" destOrd="0" presId="urn:microsoft.com/office/officeart/2005/8/layout/cycle5"/>
    <dgm:cxn modelId="{94FB4974-4448-4915-BC98-8386D9C8A45B}" type="presParOf" srcId="{06D8512A-93F3-4F2B-8E08-522269B34146}" destId="{C3935E6D-FF46-4949-843B-349B584C4A0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7327-343F-404D-A8C4-09F97EE0A0CA}">
      <dsp:nvSpPr>
        <dsp:cNvPr id="0" name=""/>
        <dsp:cNvSpPr/>
      </dsp:nvSpPr>
      <dsp:spPr>
        <a:xfrm>
          <a:off x="3369198" y="1164031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E35492-7437-47C9-9B0C-6603A3E13783}">
      <dsp:nvSpPr>
        <dsp:cNvPr id="0" name=""/>
        <dsp:cNvSpPr/>
      </dsp:nvSpPr>
      <dsp:spPr>
        <a:xfrm>
          <a:off x="3260464" y="0"/>
          <a:ext cx="1708670" cy="9144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cs typeface="Arial" charset="0"/>
            </a:rPr>
            <a:t>САМОМАССАЖ</a:t>
          </a:r>
        </a:p>
      </dsp:txBody>
      <dsp:txXfrm>
        <a:off x="3260464" y="0"/>
        <a:ext cx="1708670" cy="914400"/>
      </dsp:txXfrm>
    </dsp:sp>
    <dsp:sp modelId="{E30E3581-9595-4453-B313-C15EDECB9320}">
      <dsp:nvSpPr>
        <dsp:cNvPr id="0" name=""/>
        <dsp:cNvSpPr/>
      </dsp:nvSpPr>
      <dsp:spPr>
        <a:xfrm>
          <a:off x="3806617" y="1374343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474386-BA10-4D92-81E2-DDF5EFF4C24F}">
      <dsp:nvSpPr>
        <dsp:cNvPr id="0" name=""/>
        <dsp:cNvSpPr/>
      </dsp:nvSpPr>
      <dsp:spPr>
        <a:xfrm>
          <a:off x="5481736" y="868679"/>
          <a:ext cx="1615470" cy="100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rgbClr val="CC0099"/>
              </a:solidFill>
              <a:effectLst/>
              <a:latin typeface="Arial" charset="0"/>
              <a:cs typeface="Arial" charset="0"/>
            </a:rPr>
            <a:t>КРИОМАССАЖ</a:t>
          </a:r>
        </a:p>
      </dsp:txBody>
      <dsp:txXfrm>
        <a:off x="5481736" y="868679"/>
        <a:ext cx="1615470" cy="1005840"/>
      </dsp:txXfrm>
    </dsp:sp>
    <dsp:sp modelId="{28EE60D9-FDA9-4372-80D1-22F7ECEA36ED}">
      <dsp:nvSpPr>
        <dsp:cNvPr id="0" name=""/>
        <dsp:cNvSpPr/>
      </dsp:nvSpPr>
      <dsp:spPr>
        <a:xfrm>
          <a:off x="3914108" y="1847545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91B527-6A78-4DE9-B7BF-CF90783518B0}">
      <dsp:nvSpPr>
        <dsp:cNvPr id="0" name=""/>
        <dsp:cNvSpPr/>
      </dsp:nvSpPr>
      <dsp:spPr>
        <a:xfrm>
          <a:off x="5637070" y="2148840"/>
          <a:ext cx="1584403" cy="1074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ПАЛЬЧИКОВЫЕ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ИГРЫ</a:t>
          </a:r>
        </a:p>
      </dsp:txBody>
      <dsp:txXfrm>
        <a:off x="5637070" y="2148840"/>
        <a:ext cx="1584403" cy="1074420"/>
      </dsp:txXfrm>
    </dsp:sp>
    <dsp:sp modelId="{FAF3B086-CF40-401F-A8FC-87B291BDA648}">
      <dsp:nvSpPr>
        <dsp:cNvPr id="0" name=""/>
        <dsp:cNvSpPr/>
      </dsp:nvSpPr>
      <dsp:spPr>
        <a:xfrm>
          <a:off x="3611518" y="2227021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E08655-DFD6-4E51-8F97-86D2F1155A53}">
      <dsp:nvSpPr>
        <dsp:cNvPr id="0" name=""/>
        <dsp:cNvSpPr/>
      </dsp:nvSpPr>
      <dsp:spPr>
        <a:xfrm>
          <a:off x="4953601" y="3589020"/>
          <a:ext cx="1708670" cy="982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  <a:cs typeface="Arial" charset="0"/>
            </a:rPr>
            <a:t>ТРЕНАЖЕРЫ</a:t>
          </a:r>
        </a:p>
      </dsp:txBody>
      <dsp:txXfrm>
        <a:off x="4953601" y="3589020"/>
        <a:ext cx="1708670" cy="982980"/>
      </dsp:txXfrm>
    </dsp:sp>
    <dsp:sp modelId="{FE116F05-7726-42F4-AF14-7CFAEBCAA238}">
      <dsp:nvSpPr>
        <dsp:cNvPr id="0" name=""/>
        <dsp:cNvSpPr/>
      </dsp:nvSpPr>
      <dsp:spPr>
        <a:xfrm>
          <a:off x="3126877" y="2227021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3C6071-AF15-44A5-A952-26E0B0C3B466}">
      <dsp:nvSpPr>
        <dsp:cNvPr id="0" name=""/>
        <dsp:cNvSpPr/>
      </dsp:nvSpPr>
      <dsp:spPr>
        <a:xfrm>
          <a:off x="1567327" y="3589020"/>
          <a:ext cx="1708670" cy="982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  <a:cs typeface="Arial" charset="0"/>
            </a:rPr>
            <a:t>ИГРЫ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Arial" charset="0"/>
              <a:cs typeface="Arial" charset="0"/>
            </a:rPr>
            <a:t>С ПРИЩЕПКАМИ</a:t>
          </a:r>
        </a:p>
      </dsp:txBody>
      <dsp:txXfrm>
        <a:off x="1567327" y="3589020"/>
        <a:ext cx="1708670" cy="982980"/>
      </dsp:txXfrm>
    </dsp:sp>
    <dsp:sp modelId="{C4551577-384F-4CEE-92B7-B7FF54BF17DD}">
      <dsp:nvSpPr>
        <dsp:cNvPr id="0" name=""/>
        <dsp:cNvSpPr/>
      </dsp:nvSpPr>
      <dsp:spPr>
        <a:xfrm>
          <a:off x="2824287" y="1847545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98115E-C312-4B99-B268-D078D1C6E15D}">
      <dsp:nvSpPr>
        <dsp:cNvPr id="0" name=""/>
        <dsp:cNvSpPr/>
      </dsp:nvSpPr>
      <dsp:spPr>
        <a:xfrm>
          <a:off x="1008126" y="2148840"/>
          <a:ext cx="1584403" cy="1074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МАССАЖ</a:t>
          </a:r>
        </a:p>
      </dsp:txBody>
      <dsp:txXfrm>
        <a:off x="1008126" y="2148840"/>
        <a:ext cx="1584403" cy="1074420"/>
      </dsp:txXfrm>
    </dsp:sp>
    <dsp:sp modelId="{BD9E2DCF-A174-4751-8EF0-C676666E57A0}">
      <dsp:nvSpPr>
        <dsp:cNvPr id="0" name=""/>
        <dsp:cNvSpPr/>
      </dsp:nvSpPr>
      <dsp:spPr>
        <a:xfrm>
          <a:off x="2931778" y="1374343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45EF06-E47B-4EB9-BA6B-1BE05610A738}">
      <dsp:nvSpPr>
        <dsp:cNvPr id="0" name=""/>
        <dsp:cNvSpPr/>
      </dsp:nvSpPr>
      <dsp:spPr>
        <a:xfrm>
          <a:off x="1132392" y="868679"/>
          <a:ext cx="1615470" cy="100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rgbClr val="008000"/>
              </a:solidFill>
              <a:effectLst/>
              <a:cs typeface="Arial" charset="0"/>
            </a:rPr>
            <a:t>Игры с крупами</a:t>
          </a:r>
        </a:p>
      </dsp:txBody>
      <dsp:txXfrm>
        <a:off x="1132392" y="868679"/>
        <a:ext cx="1615470" cy="1005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4D3A6-EA0B-4C36-BC39-3B86E01F3782}">
      <dsp:nvSpPr>
        <dsp:cNvPr id="0" name=""/>
        <dsp:cNvSpPr/>
      </dsp:nvSpPr>
      <dsp:spPr>
        <a:xfrm>
          <a:off x="2928958" y="35503"/>
          <a:ext cx="2243033" cy="933305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Эмоциональный настрой, интерес к происходящему 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74518" y="81063"/>
        <a:ext cx="2151913" cy="842185"/>
      </dsp:txXfrm>
    </dsp:sp>
    <dsp:sp modelId="{F0201D2C-A3E1-4AA2-B332-E22E3B8FF6B3}">
      <dsp:nvSpPr>
        <dsp:cNvPr id="0" name=""/>
        <dsp:cNvSpPr/>
      </dsp:nvSpPr>
      <dsp:spPr>
        <a:xfrm>
          <a:off x="1930743" y="496234"/>
          <a:ext cx="4220696" cy="4220696"/>
        </a:xfrm>
        <a:custGeom>
          <a:avLst/>
          <a:gdLst/>
          <a:ahLst/>
          <a:cxnLst/>
          <a:rect l="0" t="0" r="0" b="0"/>
          <a:pathLst>
            <a:path>
              <a:moveTo>
                <a:pt x="3425610" y="459998"/>
              </a:moveTo>
              <a:arcTo wR="2110348" hR="2110348" stAng="18513206" swAng="1129810"/>
            </a:path>
          </a:pathLst>
        </a:custGeom>
        <a:noFill/>
        <a:ln w="12700" cap="flat" cmpd="sng" algn="ctr">
          <a:solidFill>
            <a:schemeClr val="accent4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FF84B-1031-48FB-8FB2-CA51F18BCAC1}">
      <dsp:nvSpPr>
        <dsp:cNvPr id="0" name=""/>
        <dsp:cNvSpPr/>
      </dsp:nvSpPr>
      <dsp:spPr>
        <a:xfrm>
          <a:off x="5072105" y="1666042"/>
          <a:ext cx="2040868" cy="87440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Систематичность  проведения 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114790" y="1708727"/>
        <a:ext cx="1955498" cy="789034"/>
      </dsp:txXfrm>
    </dsp:sp>
    <dsp:sp modelId="{FC02D61E-DB1E-4D72-9B41-3AAC09479E5F}">
      <dsp:nvSpPr>
        <dsp:cNvPr id="0" name=""/>
        <dsp:cNvSpPr/>
      </dsp:nvSpPr>
      <dsp:spPr>
        <a:xfrm>
          <a:off x="1968764" y="816152"/>
          <a:ext cx="4220696" cy="4220696"/>
        </a:xfrm>
        <a:custGeom>
          <a:avLst/>
          <a:gdLst/>
          <a:ahLst/>
          <a:cxnLst/>
          <a:rect l="0" t="0" r="0" b="0"/>
          <a:pathLst>
            <a:path>
              <a:moveTo>
                <a:pt x="4216758" y="1981495"/>
              </a:moveTo>
              <a:arcTo wR="2110348" hR="2110348" stAng="21389969" swAng="1301940"/>
            </a:path>
          </a:pathLst>
        </a:custGeom>
        <a:noFill/>
        <a:ln w="12700" cap="flat" cmpd="sng" algn="ctr">
          <a:solidFill>
            <a:schemeClr val="accent4">
              <a:shade val="90000"/>
              <a:hueOff val="-154778"/>
              <a:satOff val="-9041"/>
              <a:lumOff val="1021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87EC1-7074-4A71-8FA8-7EC8C0691F48}">
      <dsp:nvSpPr>
        <dsp:cNvPr id="0" name=""/>
        <dsp:cNvSpPr/>
      </dsp:nvSpPr>
      <dsp:spPr>
        <a:xfrm>
          <a:off x="4572028" y="3826331"/>
          <a:ext cx="2134153" cy="860905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Переход от простого к сложному 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614054" y="3868357"/>
        <a:ext cx="2050101" cy="776853"/>
      </dsp:txXfrm>
    </dsp:sp>
    <dsp:sp modelId="{DE903FBE-8F5A-4F4D-BEFE-D5C464360C0E}">
      <dsp:nvSpPr>
        <dsp:cNvPr id="0" name=""/>
        <dsp:cNvSpPr/>
      </dsp:nvSpPr>
      <dsp:spPr>
        <a:xfrm>
          <a:off x="1996048" y="670321"/>
          <a:ext cx="4220696" cy="4220696"/>
        </a:xfrm>
        <a:custGeom>
          <a:avLst/>
          <a:gdLst/>
          <a:ahLst/>
          <a:cxnLst/>
          <a:rect l="0" t="0" r="0" b="0"/>
          <a:pathLst>
            <a:path>
              <a:moveTo>
                <a:pt x="2673524" y="4144162"/>
              </a:moveTo>
              <a:arcTo wR="2110348" hR="2110348" stAng="4471334" swAng="1884938"/>
            </a:path>
          </a:pathLst>
        </a:custGeom>
        <a:noFill/>
        <a:ln w="12700" cap="flat" cmpd="sng" algn="ctr">
          <a:solidFill>
            <a:schemeClr val="accent4">
              <a:shade val="90000"/>
              <a:hueOff val="-309555"/>
              <a:satOff val="-18082"/>
              <a:lumOff val="2042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3A859-6BF4-4D94-B48B-D5C5DE7B92C3}">
      <dsp:nvSpPr>
        <dsp:cNvPr id="0" name=""/>
        <dsp:cNvSpPr/>
      </dsp:nvSpPr>
      <dsp:spPr>
        <a:xfrm>
          <a:off x="1500200" y="3826330"/>
          <a:ext cx="2048187" cy="85357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Движения различны: на растяжение, сжатие, расслабление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541868" y="3867998"/>
        <a:ext cx="1964851" cy="770243"/>
      </dsp:txXfrm>
    </dsp:sp>
    <dsp:sp modelId="{AAD1E87D-4C02-43E6-AE79-C40F5F27E721}">
      <dsp:nvSpPr>
        <dsp:cNvPr id="0" name=""/>
        <dsp:cNvSpPr/>
      </dsp:nvSpPr>
      <dsp:spPr>
        <a:xfrm>
          <a:off x="1879651" y="652853"/>
          <a:ext cx="4220696" cy="4220696"/>
        </a:xfrm>
        <a:custGeom>
          <a:avLst/>
          <a:gdLst/>
          <a:ahLst/>
          <a:cxnLst/>
          <a:rect l="0" t="0" r="0" b="0"/>
          <a:pathLst>
            <a:path>
              <a:moveTo>
                <a:pt x="169332" y="2938615"/>
              </a:moveTo>
              <a:arcTo wR="2110348" hR="2110348" stAng="9413469" swAng="1321622"/>
            </a:path>
          </a:pathLst>
        </a:custGeom>
        <a:noFill/>
        <a:ln w="12700" cap="flat" cmpd="sng" algn="ctr">
          <a:solidFill>
            <a:schemeClr val="accent4">
              <a:shade val="90000"/>
              <a:hueOff val="-464333"/>
              <a:satOff val="-27124"/>
              <a:lumOff val="3064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9148B-97BC-41F5-B22A-C10A43C27B09}">
      <dsp:nvSpPr>
        <dsp:cNvPr id="0" name=""/>
        <dsp:cNvSpPr/>
      </dsp:nvSpPr>
      <dsp:spPr>
        <a:xfrm>
          <a:off x="932205" y="1598029"/>
          <a:ext cx="2054920" cy="942417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</a:rPr>
            <a:t>Тренировка всех пальцев 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78210" y="1644034"/>
        <a:ext cx="1962910" cy="850407"/>
      </dsp:txXfrm>
    </dsp:sp>
    <dsp:sp modelId="{C3935E6D-FF46-4949-843B-349B584C4A02}">
      <dsp:nvSpPr>
        <dsp:cNvPr id="0" name=""/>
        <dsp:cNvSpPr/>
      </dsp:nvSpPr>
      <dsp:spPr>
        <a:xfrm>
          <a:off x="1854613" y="553034"/>
          <a:ext cx="4220696" cy="4220696"/>
        </a:xfrm>
        <a:custGeom>
          <a:avLst/>
          <a:gdLst/>
          <a:ahLst/>
          <a:cxnLst/>
          <a:rect l="0" t="0" r="0" b="0"/>
          <a:pathLst>
            <a:path>
              <a:moveTo>
                <a:pt x="409674" y="860836"/>
              </a:moveTo>
              <a:arcTo wR="2110348" hR="2110348" stAng="12978319" swAng="1098492"/>
            </a:path>
          </a:pathLst>
        </a:custGeom>
        <a:noFill/>
        <a:ln w="12700" cap="flat" cmpd="sng" algn="ctr">
          <a:solidFill>
            <a:schemeClr val="accent4">
              <a:shade val="90000"/>
              <a:hueOff val="-619111"/>
              <a:satOff val="-36165"/>
              <a:lumOff val="4085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C23C05-F0E3-48FE-9271-0DECCD901609}" type="datetimeFigureOut">
              <a:rPr lang="ru-RU" smtClean="0"/>
              <a:pPr/>
              <a:t>03.07.2019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C2705D-AE01-41C5-AE83-3ADD05E2B0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29" y="1857364"/>
            <a:ext cx="6429419" cy="3714776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rgbClr val="C80094"/>
                </a:solidFill>
                <a:latin typeface="+mn-lt"/>
              </a:rPr>
              <a:t>Презентация «Традиционные и инновационные</a:t>
            </a:r>
            <a:br>
              <a:rPr lang="ru-RU" sz="4500" dirty="0" smtClean="0">
                <a:solidFill>
                  <a:srgbClr val="C80094"/>
                </a:solidFill>
                <a:latin typeface="+mn-lt"/>
              </a:rPr>
            </a:br>
            <a:r>
              <a:rPr lang="ru-RU" sz="4500" dirty="0" smtClean="0">
                <a:solidFill>
                  <a:srgbClr val="C80094"/>
                </a:solidFill>
                <a:latin typeface="+mn-lt"/>
              </a:rPr>
              <a:t>технологии в развитии мелкой моторики».</a:t>
            </a:r>
            <a:endParaRPr lang="ru-RU" sz="4500" dirty="0">
              <a:solidFill>
                <a:srgbClr val="C8009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214282" y="0"/>
            <a:ext cx="8715436" cy="257174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Методика </a:t>
            </a:r>
            <a:r>
              <a:rPr lang="ru-RU" sz="2800" dirty="0" err="1" smtClean="0"/>
              <a:t>Су-Джок</a:t>
            </a:r>
            <a:r>
              <a:rPr lang="ru-RU" sz="2800" dirty="0" smtClean="0"/>
              <a:t> базируется на концепции, согласно которой между телом человека и его кистями и стопами есть соответствии. Нагляднее всего это видно на схемах, на которых показано соответствие каждой точки на поверхности ладони и стопы части тела или органу.</a:t>
            </a:r>
            <a:endParaRPr lang="ru-RU" dirty="0"/>
          </a:p>
        </p:txBody>
      </p:sp>
      <p:pic>
        <p:nvPicPr>
          <p:cNvPr id="13" name="Picture 7" descr="SU-Jok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2520000" cy="360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6" descr="SU-Jo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2714620"/>
            <a:ext cx="2520000" cy="3422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26432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Метод экспериментирования: а что будет если ударить мяч об стену, о пол, " плюхнуть" в воду, скатить по наклонной дощечке.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Дети полны радости от новых открытий.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Использовать в играх нужно разные мячи: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- шершавые и гладкие;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- мягкие и твердые;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- расписанные яркими мотивами, с " колокольчиком" внутри;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- разные по диаметру;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- из резины, из ткани, надувные шарики, а также шарики для тенниса.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 Игры с мячиками.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p_2f9cae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3240" y="3357562"/>
            <a:ext cx="2576687" cy="321471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3554" name="Picture 2" descr="F:\Для Галдеевой Н.Ю\2015-01-07\1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2430000" cy="324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3555" name="Picture 3" descr="F:\Для Галдеевой Н.Ю\2015-01-07\1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357562"/>
            <a:ext cx="2430000" cy="324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27860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Эффективные упражнения для массажа: с помощью граненых карандашей ребенок массирует запястья и кисти рук ( пальцы, ладони, тыльные поверхности ладоней, межпальцевые зоны).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Такой массаж и игры с карандашами стимулируют речевое развитие, способствуют овладению тонкими движениями пальцев, улучшают трофику тканей и кровоснабжение пальцев рук. Особый интерес массажные упражнения вызывают у детей, если их выполнение сочетается с проговариванием коротких стихотворений и рифмовок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Массаж карандашами.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9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1802" y="3214686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 descr="im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3240" y="4698000"/>
            <a:ext cx="287947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F:\Для Галдеевой Н.Ю\дд\SDC14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3360000" cy="2520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1507" name="Picture 3" descr="F:\Для Галдеевой Н.Ю\дд\SDC13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4000" y="3714752"/>
            <a:ext cx="3360000" cy="252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4288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Цель: развитие силы рук, соотносящих движений, </a:t>
            </a:r>
            <a:r>
              <a:rPr lang="ru-RU" sz="2800" dirty="0" err="1" smtClean="0"/>
              <a:t>дифференцированность</a:t>
            </a:r>
            <a:r>
              <a:rPr lang="ru-RU" sz="2800" dirty="0" smtClean="0"/>
              <a:t> движений пальцев.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- прикрепить прищепки на край ведерка и предложить ребенку снять их и сложить в ведерко;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- прикрепить прищепки к желтому картонному кругу и получится солнышко с лучами;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- предложить силуэт ежа, то прищепки станут иголками у него на спине;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- организовать игру в стирку и при помощи прищепок прикрепить к натянутой веревке кукольную одежду.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              Игры с прищепками.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1789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7" name="Picture 1" descr="F:\Для Галдеевой Н.Ю\IMG_5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3840000" cy="288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218" name="Picture 2" descr="F:\Для Галдеевой Н.Ю\IMG_5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000" y="3643314"/>
            <a:ext cx="3840000" cy="288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219" name="Picture 3" descr="F:\Для Галдеевой Н.Ю\IMG_5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571876"/>
            <a:ext cx="3840000" cy="288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Для Галдеевой Н.Ю\IMG_5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f4fc50c32aa7f0a352425c5e716a5c6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3786190"/>
            <a:ext cx="3857653" cy="2786082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softEdge rad="112500"/>
          </a:effectLst>
        </p:spPr>
      </p:pic>
      <p:pic>
        <p:nvPicPr>
          <p:cNvPr id="4" name="Picture 6" descr="630521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86190"/>
            <a:ext cx="4000528" cy="2714643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softEdge rad="112500"/>
          </a:effectLst>
        </p:spPr>
      </p:pic>
      <p:pic>
        <p:nvPicPr>
          <p:cNvPr id="17411" name="Picture 3" descr="F:\Для Галдеевой Н.Ю\IMG_5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714356"/>
            <a:ext cx="3840000" cy="2880000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50000"/>
                <a:lumOff val="50000"/>
                <a:alpha val="60000"/>
              </a:schemeClr>
            </a:glow>
            <a:softEdge rad="112500"/>
          </a:effectLst>
        </p:spPr>
      </p:pic>
      <p:pic>
        <p:nvPicPr>
          <p:cNvPr id="6" name="Picture 2" descr="F:\Для Галдеевой Н.Ю\IMG_5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840000" cy="2880000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50000"/>
                <a:lumOff val="50000"/>
                <a:alpha val="60000"/>
              </a:schemeClr>
            </a:glow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21471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Цель: развивать умение хватать щепотью или двумя пальцами ( большой и указательный),развитие соотносящих движений рук.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спрятать в коробку с пуговицами какой- либо предмет, пусть ребенок постарается отыскать его;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высыпать пуговицы на стол, пусть дети ищут одинаковые пуговицы;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перекладывание пуговиц из одной коробки в другую, рассматривая каждую пуговицу и называя ее размер, цвет, количество дырочек;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предложить ребенку разложить пуговицы в домики по цвету ( предварительно нарисовать домики и раскрасить их в различные цвета): в желтый домик- желтые пуговицы, в красный- красные и т.д.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играть, сравнивая гладкие и шершавые пуговицы, металлические и пластмассовые;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нарисовать различные цифры, пусть ребенок на против каждой выложит такое же количество пуговиц;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рисуем пуговицами картинки: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Игры с пуговицами и бусинами.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7" name="3" descr="F:\Для Галдеевой Н.Ю\IMG_5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000" y="4000504"/>
            <a:ext cx="3360000" cy="252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098" name="Picture 2" descr="F:\Для Галдеевой Н.Ю\IMG_5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071942"/>
            <a:ext cx="3360000" cy="2520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0" name="Picture 1" descr="F:\Для Галдеевой Н.Ю\IMG_5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360000" cy="252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32147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Ребенок собирает счетные палочки одними и теми же пальцами разных рук (подушечками): двумя указательными, двумя средними и т. д.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 помощью счетных палочек можно выкладывать различные фигурки ( если палочки ребристые- это послужит дополнительным массажем для пальчиков).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Можно сортировать палочки по цвету.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Строить фигуры, проговаривая, что вы делаете- ребенок наблюдает.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Распечатать карточки, или нарисовать самостоятельно- ребенок выкладывает палочки по контору.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Предложить ребенку самому выложить фигурки из палочек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Задания и инструкции могут разными по сложности: поэтапный показ каждого действия, выполнение фигуры по готовому образцу, выполнение по памяти.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Кроме палочек, можно выкладывать фигуры из шнурков или цепочки. Также можно предложить для выполнения простую аппликацию из плоских деревянных (использовать детали из счетного набора) или картонных фигурок.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Игры с счетными палочками.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G:\моторика картинки\3090490_54901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143380"/>
            <a:ext cx="2895776" cy="2160000"/>
          </a:xfrm>
          <a:prstGeom prst="rect">
            <a:avLst/>
          </a:prstGeom>
          <a:ln>
            <a:noFill/>
          </a:ln>
          <a:effectLst>
            <a:glow rad="101600">
              <a:srgbClr val="B53173">
                <a:alpha val="60000"/>
              </a:srgbClr>
            </a:glow>
            <a:softEdge rad="112500"/>
          </a:effectLst>
        </p:spPr>
      </p:pic>
      <p:pic>
        <p:nvPicPr>
          <p:cNvPr id="22530" name="Picture 2" descr="F:\Для Галдеевой Н.Ю\дд\SDC13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78000"/>
            <a:ext cx="2160000" cy="2880000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  <p:pic>
        <p:nvPicPr>
          <p:cNvPr id="22531" name="Picture 3" descr="F:\Для Галдеевой Н.Ю\дд\SDC13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78000"/>
            <a:ext cx="2160000" cy="2880000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32861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Цель: развитие движений кистей и пальцев рук.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- "Веселый шнурок"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Намотать на руку ребенка шнурок, обматывая каждый пальчик в несколько рядов. Во время игры приговаривать стишок: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Вверх шнурок, вниз шнурок,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и еще, еще разок!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Вот какой у нас узорчик!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Вот какой у нас заборчик!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Затем предложить ребенку размотать шнурок и снять его с руки.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Цель: развитие тонких движений пальцев рук.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- шнуровка- это продергивание шнурка в отверстие.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В основе для шнуровки сделаны отверстия- дырочки, например: яблоки с дырочками, в которые " проползает червячок", ботинок, который надо зашнуровать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Игры со шнурками.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krasnokamskaya-igrushka-shnurovka-dom-nyushi-krasnokamskaya-igrus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857628"/>
            <a:ext cx="3611771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F:\Для Галдеевой Н.Ю\IMG_5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3360000" cy="25200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75000"/>
                <a:alpha val="60000"/>
              </a:schemeClr>
            </a:glow>
            <a:softEdge rad="112500"/>
          </a:effectLst>
        </p:spPr>
      </p:pic>
      <p:pic>
        <p:nvPicPr>
          <p:cNvPr id="21507" name="Picture 3" descr="F:\Для Галдеевой Н.Ю\IMG_5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000" y="4000504"/>
            <a:ext cx="3360000" cy="25200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75000"/>
                <a:alpha val="6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307183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Цель: формирование умения работы с пластилином ( тестом) , освоение приема вдавливание- расположение различных мелких деталей в слой пластилина и прикрепление их путем нажатия. Это могут быть бусины, детали мозаики, камушки. Можно использовать фасоль, горох, семечки подсолнуха. Вдавливать предметы можно в любом порядке или делать это в определенном порядке, тогда получится картинка- мозаика.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Например: "Покормим курочку"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(на зеленую основу прикрепить зернышки для курочки)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" Конфеты на тарелочке", "Мухомор", "Божья коровка", "Шоколад с орехами", "Ежик", "Яблочки на яблоне", "Ежик", "Огород", "Гусеница", "Щетка", "Снег идет", "Бусы", "Букет цветов".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Вдавливание деталей в пластилин.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F:\Для Галдеевой Н.Ю\IMG_5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9280" y="4023000"/>
            <a:ext cx="3240000" cy="243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2531" name="Picture 3" descr="F:\Для Галдеевой Н.Ю\IMG_5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67198" y="4023000"/>
            <a:ext cx="3240000" cy="243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E:\2014\Галдеева Н.Ю. Мастер-класс пасхальный\Занятия\IMG_21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86190"/>
            <a:ext cx="3204000" cy="288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350046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Цель: развитие тактильных ощущений, развитие умения хватать щепотью или двумя пальцами( большим и указательным); развитие соотносящих движений рук.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- насыпать в емкость 1кг гороха или фасоли и предложить ребенку запустить туда руки и изобразить как месят тесто, приговаривая: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"Месим, месим тесто, есть в печи место.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Будут, будут из печи булочки и калачи.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- на поднос тонким слоем рассыпать мелкую крупу( рис, пшено), провести пальчиком ребенка по крупе, получится яркая контрастная линия. Можно позволить ребенку самому нарисовать несколько хаотичных линий. Затем вместе нарисовать предметы ( забор, дождик, волны).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- " Золушка"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предложить ребенку 2миски: одну- пустую, а во второй смешать крупу и фасоль, пусть ребенок выбирает фасоль и кладет в другую миску, сначала правой рукой, потом левой( чтобы равномерно задействовать работу левого и правого полушария мозга ребенка).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- насыпать горох на блюдце и предложить ребенку брать горошины большим и указательным пальцами и удерживать ее остальными пальцами( как при сборе ягод), потом берет следующую горошину, потом еще и еще - так набирает целую горсть, можно делать это одной или двумя руками.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- "Бусы"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Предложить ребенку макароны для нанизывания на толстую нитку( макароны можно покрасить разными красками).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 Игры с крупами.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8" descr="image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9" y="4000504"/>
            <a:ext cx="3000396" cy="264320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3554" name="Picture 2" descr="G:\игры пальчиков\картинки моторика\170131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3286116" cy="24288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3555" name="Picture 3" descr="G:\игры пальчиков\картинки моторика\bc4e18dce077d51ea5e05e35f6a33a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071942"/>
            <a:ext cx="2928926" cy="235745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B53173"/>
                </a:solidFill>
              </a:rPr>
              <a:t>Современные подходы к развитию мелкой моторики</a:t>
            </a:r>
            <a:endParaRPr lang="ru-RU" dirty="0">
              <a:solidFill>
                <a:srgbClr val="B53173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26432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Цель: формировать у детей умение использовать различные инструменты.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/>
              <a:t>   - при помощи ложки, совка, воронки предложить пересыпать сыпучие вещества( крупы, горох, песок) из одной емкости в другую. Можно использовать коробки, стаканы, сосуды с узким горлышком. Также можно предложить ребенку пересыпать крупу или песок руками, зарывать (прятать) руки в песок или крупу, " грабить" песок пальцами как граблями. Получаемые в процессе таких занятий тактильные ощущения также положительно влияют на развитие рук.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Пересыпать сыпучие материалы.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8da5d6ad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489" y="3071810"/>
            <a:ext cx="300039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928670"/>
            <a:ext cx="8372476" cy="33575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Кинетический или живой песок- это уникальный материал для детского творчества. На первый взгляд он напоминает влажный морской песок, но как только берешь его в руки- проявляются его необычные свойства. Он течет сквозь пальцы и в тоже время остается сухим .Он рыхлый, но из него можно строить разнообразные фигуры. Он приятен на ощупь, не оставляет следов на руках и может использоваться как расслабляющее и терапевтическое средство.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Для игры с кинетическим песком не требуются инструкции и руководства. С ним интересно играть как одному ребенку, так и нескольким одновременно. Живой кинетический песок развивает мелкую моторику, чувственное восприятие и </a:t>
            </a:r>
            <a:r>
              <a:rPr lang="ru-RU" sz="2800" dirty="0" err="1" smtClean="0"/>
              <a:t>креативность</a:t>
            </a:r>
            <a:r>
              <a:rPr lang="ru-RU" sz="2800" dirty="0" smtClean="0"/>
              <a:t>. Также он прекрасно снимает стресс и обладает терапевтическим эффектом.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Кинетический песок.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6" descr="img-36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7786742" cy="282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5719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- строительство сооружений и создание образов при помощи форм и инструментов из набора ребенок возводит архитектурные постройки из песка.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Игра "Необыкновенные следы"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Ребенок ладошками и кулачками надавливает на песок, кончиками пальцев ударяет по его поверхности, перемещает кисти рук в разных направлениях, делает поверхность волнистой, двигает всеми пальцами одновременно- цель, имитация следов животных.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Игра "Найди отличие"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Ребенок рисует на поверхности песка любую несложную картинку, затем показывает ее взрослому, асам в это время отворачивается. Взрослый дорисовывает некоторые детали и показывает полученное изображение ребенку. Малыш должен заметить, что изменилось в картинке. Взрослый и ребенок могут меняться в процессе игры ролями.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Упражнения с кинетическим песком.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150-201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86051" y="3714752"/>
            <a:ext cx="3000395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</a:t>
            </a:r>
            <a:r>
              <a:rPr lang="ru-RU" sz="4400" dirty="0" err="1" smtClean="0">
                <a:solidFill>
                  <a:srgbClr val="FF0000"/>
                </a:solidFill>
              </a:rPr>
              <a:t>Хендгам</a:t>
            </a:r>
            <a:r>
              <a:rPr lang="ru-RU" sz="4400" dirty="0" smtClean="0">
                <a:solidFill>
                  <a:srgbClr val="FF0000"/>
                </a:solidFill>
              </a:rPr>
              <a:t>- умный пластилин или твердо - жидкая жвачка для рук.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8575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Для развития мелкой моторики полезны не только массаж и пальчиковые игры , но и развивающие игры. В своей работе недавно начала использовать новую игрушку- </a:t>
            </a:r>
            <a:r>
              <a:rPr lang="ru-RU" sz="2800" dirty="0" err="1" smtClean="0"/>
              <a:t>хендгам</a:t>
            </a:r>
            <a:r>
              <a:rPr lang="ru-RU" sz="2800" dirty="0" smtClean="0"/>
              <a:t>. Внешне и по своим свойствам </a:t>
            </a:r>
            <a:r>
              <a:rPr lang="ru-RU" sz="2800" dirty="0" err="1" smtClean="0"/>
              <a:t>хендгам</a:t>
            </a:r>
            <a:r>
              <a:rPr lang="ru-RU" sz="2800" dirty="0" smtClean="0"/>
              <a:t> напоминает большую жевательную резинку или пластилин: он тянется, рвется, позволяет создавать самые невероятные формы, в то же время его можно бросать, как каучуковый мячик. Однако у </a:t>
            </a:r>
            <a:r>
              <a:rPr lang="ru-RU" sz="2800" dirty="0" err="1" smtClean="0"/>
              <a:t>хендгама</a:t>
            </a:r>
            <a:r>
              <a:rPr lang="ru-RU" sz="2800" dirty="0" smtClean="0"/>
              <a:t> отсутствует запах и вкус, они абсолютно безвредны и безопасны.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Но, по сравнению со жвачкой и пластилином, этот материал имеет ряд преимуществ: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   - он более податливый и пластичный,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    - не прилипает к поверхности,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    - не оставляет следы.</a:t>
            </a:r>
          </a:p>
          <a:p>
            <a:endParaRPr lang="ru-RU" dirty="0"/>
          </a:p>
        </p:txBody>
      </p:sp>
      <p:pic>
        <p:nvPicPr>
          <p:cNvPr id="18434" name="Picture 2" descr="G:\моторика картинки\brai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78000"/>
            <a:ext cx="391559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G:\игры пальчиков\картинки моторика\hendg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428869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35004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"Щелкунчик"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 Участники игры по очереди сжимают </a:t>
            </a:r>
            <a:r>
              <a:rPr lang="ru-RU" sz="2800" dirty="0" err="1" smtClean="0"/>
              <a:t>хендгам</a:t>
            </a:r>
            <a:r>
              <a:rPr lang="ru-RU" sz="2800" dirty="0" smtClean="0"/>
              <a:t>, чтобы он хлопнул как можно громче. Дело в том, что если его резко сжать, то раздается хлопок (из игрушки выйдет скопившийся воздух).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 Это упражнение тренирует мышцы всей кисти и совершенствует ее хватательную способность. Постепенно задание можно усложнить, и сжимать </a:t>
            </a:r>
            <a:r>
              <a:rPr lang="ru-RU" sz="2800" dirty="0" err="1" smtClean="0"/>
              <a:t>хендгам</a:t>
            </a:r>
            <a:r>
              <a:rPr lang="ru-RU" sz="2800" dirty="0" smtClean="0"/>
              <a:t> какой- то одной рукой или только пальцами.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"Перетяни - </a:t>
            </a:r>
            <a:r>
              <a:rPr lang="ru-RU" sz="2800" dirty="0" err="1" smtClean="0"/>
              <a:t>ка</a:t>
            </a:r>
            <a:r>
              <a:rPr lang="ru-RU" sz="2800" dirty="0" smtClean="0"/>
              <a:t>"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Участники берутся за концы </a:t>
            </a:r>
            <a:r>
              <a:rPr lang="ru-RU" sz="2800" dirty="0" err="1" smtClean="0"/>
              <a:t>хендгама</a:t>
            </a:r>
            <a:r>
              <a:rPr lang="ru-RU" sz="2800" dirty="0" smtClean="0"/>
              <a:t> и тянут его. Побеждает игрок, перетянувший большую часть </a:t>
            </a:r>
            <a:r>
              <a:rPr lang="ru-RU" sz="2800" dirty="0" err="1" smtClean="0"/>
              <a:t>хендгама</a:t>
            </a:r>
            <a:r>
              <a:rPr lang="ru-RU" sz="2800" dirty="0" smtClean="0"/>
              <a:t>. Так как эта игрушка из очень пластичного материала, тянуть ее можно очень и очень долго.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     Это упражнение очень хорошо тренирует хватательную способность руки и развивает мелкую моторику.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err="1" smtClean="0"/>
              <a:t>Хендгам</a:t>
            </a:r>
            <a:r>
              <a:rPr lang="ru-RU" sz="2800" dirty="0" smtClean="0"/>
              <a:t> - это не только игрушка (материал) для постоянного творчества, но и игрушка - </a:t>
            </a:r>
            <a:r>
              <a:rPr lang="ru-RU" sz="2800" dirty="0" err="1" smtClean="0"/>
              <a:t>антистресс</a:t>
            </a:r>
            <a:r>
              <a:rPr lang="ru-RU" sz="2800" dirty="0" smtClean="0"/>
              <a:t>, с помощью которой можно отвлечься и передохнуть во время минутного перерыва, кистевым эспандером, который разовьет пальцы и запястья, а также тренажером мелкой моторики.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 Игры с </a:t>
            </a:r>
            <a:r>
              <a:rPr lang="ru-RU" sz="4400" dirty="0" err="1" smtClean="0">
                <a:solidFill>
                  <a:srgbClr val="FF0000"/>
                </a:solidFill>
              </a:rPr>
              <a:t>хендгамом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10" descr="C327xkkznn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143380"/>
            <a:ext cx="28512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07183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Цель: развивать тактильное восприятие, мышление, моторику; снять эмоциональное напряжение; настроить детей на совместную работу.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При игре с песком можно выполнять такие упражнения: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пройтись ладошками, оставляя следы;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создать отпечатками ладоней, кулачков, ребрами ладоней разные причудливые узоры на поверхности песка, попытаться найти сходства узоров с предметами окружающего мира;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пройтись по поверхности песка каждым пальцем обеими руками;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- поиграть пальцами по поверхности песка, как на клавиатуре пианино, при  этом двигаются не только пальцы, но и кисти рук, совершая мелкие движения вверх- вниз.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  </a:t>
            </a:r>
            <a:r>
              <a:rPr lang="ru-RU" sz="4400" dirty="0" err="1" smtClean="0">
                <a:solidFill>
                  <a:srgbClr val="FF0000"/>
                </a:solidFill>
              </a:rPr>
              <a:t>Пескотерапия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49325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7" y="3500439"/>
            <a:ext cx="3090731" cy="28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E:\2014\Пескотерапия\IMG_16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3276000" cy="28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dirty="0" smtClean="0">
                <a:solidFill>
                  <a:srgbClr val="7030A0"/>
                </a:solidFill>
              </a:rPr>
              <a:t>Формы работы по развитию моторики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000240"/>
            <a:ext cx="407196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Традиционные:</a:t>
            </a:r>
          </a:p>
          <a:p>
            <a:pPr algn="ctr">
              <a:lnSpc>
                <a:spcPct val="80000"/>
              </a:lnSpc>
            </a:pP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Самомассаж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кистей и пальцев рук;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с пальчиками без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речевова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сопровождения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с пальчиками с речевым сопровождением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Предметная деятельность:  пластилином, песком, водой;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Игры: мозаика, конструкторы, шнуровка,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пазлы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пирамидки, прищепки, тренажеры (игры с пробками);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на развитие тактильного восприятия: «Гладкий - шершавый», «Найди такой же на ощупь», «Чудесный мешочек».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000240"/>
            <a:ext cx="285752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Нетрадиционные:</a:t>
            </a:r>
          </a:p>
          <a:p>
            <a:pPr algn="ctr">
              <a:lnSpc>
                <a:spcPct val="80000"/>
              </a:lnSpc>
            </a:pP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Самомассаж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кистей и пальцев рук с грецкими орехами, карандашами,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массажерами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 -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Джок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>
              <a:lnSpc>
                <a:spcPct val="80000"/>
              </a:lnSpc>
            </a:pP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Хендгам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>
              <a:lnSpc>
                <a:spcPct val="80000"/>
              </a:lnSpc>
            </a:pP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Криомассаж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Игры с пальчиками, с использованием разнообразного материала: бросовый, природный, хозяйственно-бытовой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принципы проведения занятий по развитию мелкой моторики.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7657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1.Принцип индивидуального подхода и подбор методов, приемов и средств, с учетом имеющегося опыта детей ( при общем задании могут совпадать целевые установки, но способы выполнения каждым ребенком могут быть различными для отдельных детей в зависимости от уровня их развития.</a:t>
            </a:r>
          </a:p>
          <a:p>
            <a:r>
              <a:rPr lang="ru-RU" dirty="0" smtClean="0"/>
              <a:t>2.Принцип психологической комфортности.</a:t>
            </a:r>
          </a:p>
          <a:p>
            <a:r>
              <a:rPr lang="ru-RU" dirty="0" smtClean="0"/>
              <a:t>Задания должны приносить детям радость, а личностные отношения взрослого и ребенка строиться на основе доверия, взаимопонимания и доброжелательности. Доброжелательная атмосфера и позитивный настрой очень важны, так как ребенок, которого хвалят и поощряют каждый раз, когда он выполняет что- либо, получает дополнительный стимул для последующих усилий.</a:t>
            </a:r>
            <a:endParaRPr lang="ru-RU" dirty="0"/>
          </a:p>
        </p:txBody>
      </p:sp>
      <p:pic>
        <p:nvPicPr>
          <p:cNvPr id="25602" name="Picture 2" descr="F:\Для Галдеевой Н.Ю\дд\SDC14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978000"/>
            <a:ext cx="2160000" cy="288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5603" name="Picture 3" descr="F:\Для Галдеевой Н.Ю\IMG_5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978000"/>
            <a:ext cx="3500430" cy="288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5604" name="Picture 4" descr="F:\Для Галдеевой Н.Ю\IMG_5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8000"/>
            <a:ext cx="3714744" cy="288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30003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Успешной реализации и достижение поставленных целей способствует наличие и использование на занятиях специального оборудования:</a:t>
            </a:r>
          </a:p>
          <a:p>
            <a:r>
              <a:rPr lang="ru-RU" dirty="0" smtClean="0"/>
              <a:t>- разнообразных мелких предметов ( пуговиц, бусинок, камешек, шишек, гороха, фасоли и т.д.)</a:t>
            </a:r>
          </a:p>
          <a:p>
            <a:r>
              <a:rPr lang="ru-RU" dirty="0" smtClean="0"/>
              <a:t>- наборов счетных палочек;</a:t>
            </a:r>
          </a:p>
          <a:p>
            <a:r>
              <a:rPr lang="ru-RU" dirty="0" smtClean="0"/>
              <a:t>- разнообразных мячей ( колючих, каучуковых, рифленых…);</a:t>
            </a:r>
          </a:p>
          <a:p>
            <a:r>
              <a:rPr lang="ru-RU" dirty="0" smtClean="0"/>
              <a:t>- природного материала для </a:t>
            </a:r>
            <a:r>
              <a:rPr lang="ru-RU" dirty="0" err="1" smtClean="0"/>
              <a:t>самомассажа</a:t>
            </a:r>
            <a:r>
              <a:rPr lang="ru-RU" dirty="0" smtClean="0"/>
              <a:t>( грецких орехов, сосновых шишек);</a:t>
            </a:r>
          </a:p>
          <a:p>
            <a:r>
              <a:rPr lang="ru-RU" dirty="0" smtClean="0"/>
              <a:t>- «сухих бассейнов»- емкостей, наполненных горохом и фасолью, для </a:t>
            </a:r>
            <a:r>
              <a:rPr lang="ru-RU" dirty="0" err="1" smtClean="0"/>
              <a:t>самомассажа</a:t>
            </a:r>
            <a:r>
              <a:rPr lang="ru-RU" dirty="0" smtClean="0"/>
              <a:t> кистей.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Условия для реализации работы по развитию мелкой моторики.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 descr="G:\моторика картинки\image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86190"/>
            <a:ext cx="3351616" cy="288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7651" name="Picture 3" descr="G:\моторика картинки\p_2f9cae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3532076" cy="288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14282" y="1"/>
            <a:ext cx="8572560" cy="34289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также множество игр, пособий и игрушек по развитию мелкой моторики, вызывающих у детей интерес и желание с ними играть в свободное время:</a:t>
            </a:r>
          </a:p>
          <a:p>
            <a:r>
              <a:rPr lang="ru-RU" dirty="0" smtClean="0"/>
              <a:t>- различные виды мозаики, конструкторы;</a:t>
            </a:r>
          </a:p>
          <a:p>
            <a:r>
              <a:rPr lang="ru-RU" dirty="0" smtClean="0"/>
              <a:t>- игрушки- шнуровки;</a:t>
            </a:r>
          </a:p>
          <a:p>
            <a:pPr>
              <a:buNone/>
            </a:pPr>
            <a:r>
              <a:rPr lang="ru-RU" dirty="0" smtClean="0"/>
              <a:t>    - наборы веревок и лент различные по длине и ширине для завязывания и развязывания узлов, плетения косичек, завязывания бантов;</a:t>
            </a:r>
          </a:p>
          <a:p>
            <a:r>
              <a:rPr lang="ru-RU" dirty="0" smtClean="0"/>
              <a:t>- различные виды застежек: крючки, пуговицы, шнурки, молнии, липучки.</a:t>
            </a:r>
            <a:endParaRPr lang="ru-RU" dirty="0"/>
          </a:p>
        </p:txBody>
      </p:sp>
      <p:pic>
        <p:nvPicPr>
          <p:cNvPr id="28674" name="Picture 2" descr="G:\игры пальчиков\картинки моторика\0f6bcb347cdac376b23579942bcd6d47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00438"/>
            <a:ext cx="3000396" cy="292895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75000"/>
                <a:alpha val="60000"/>
              </a:schemeClr>
            </a:glow>
            <a:softEdge rad="112500"/>
          </a:effectLst>
        </p:spPr>
      </p:pic>
      <p:pic>
        <p:nvPicPr>
          <p:cNvPr id="16386" name="Picture 2" descr="F:\Для Галдеевой Н.Ю\SDC14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3840000" cy="28800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75000"/>
                <a:alpha val="60000"/>
              </a:schemeClr>
            </a:glow>
            <a:softEdge rad="112500"/>
          </a:effectLst>
        </p:spPr>
      </p:pic>
      <p:pic>
        <p:nvPicPr>
          <p:cNvPr id="16387" name="Picture 3" descr="F:\Для Галдеевой Н.Ю\SDC14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4000" y="3500438"/>
            <a:ext cx="3840000" cy="28800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75000"/>
                <a:alpha val="6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20" dirty="0" smtClean="0">
                <a:solidFill>
                  <a:srgbClr val="0060A8"/>
                </a:solidFill>
                <a:latin typeface="+mn-lt"/>
              </a:rPr>
              <a:t>Принцип проведения занятий.</a:t>
            </a:r>
            <a:endParaRPr lang="ru-RU" sz="4420" dirty="0">
              <a:solidFill>
                <a:srgbClr val="0060A8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>
            <a:graphicFrameLocks/>
          </p:cNvGraphicFramePr>
          <p:nvPr/>
        </p:nvGraphicFramePr>
        <p:xfrm>
          <a:off x="500034" y="1571612"/>
          <a:ext cx="8093925" cy="4953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14291"/>
            <a:ext cx="8786874" cy="35004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Мой опыт показал, что планомерная работа по развитию мелкой моторики рук способствовала:</a:t>
            </a:r>
          </a:p>
          <a:p>
            <a:r>
              <a:rPr lang="ru-RU" dirty="0" smtClean="0"/>
              <a:t>- развитию речи, воображения, фантазии, смекалки;</a:t>
            </a:r>
          </a:p>
          <a:p>
            <a:r>
              <a:rPr lang="ru-RU" dirty="0" smtClean="0"/>
              <a:t>- получению знаний о качестве и возможностях различных материалов;</a:t>
            </a:r>
          </a:p>
          <a:p>
            <a:r>
              <a:rPr lang="ru-RU" dirty="0" smtClean="0"/>
              <a:t>- повышению работоспособности коры головного мозга;</a:t>
            </a:r>
          </a:p>
          <a:p>
            <a:r>
              <a:rPr lang="ru-RU" dirty="0" smtClean="0"/>
              <a:t>- развитию у детей психических процессов: мышления, внимания, памяти, воображения;</a:t>
            </a:r>
          </a:p>
          <a:p>
            <a:r>
              <a:rPr lang="ru-RU" dirty="0" smtClean="0"/>
              <a:t>- снятию тревожности;</a:t>
            </a:r>
          </a:p>
          <a:p>
            <a:r>
              <a:rPr lang="ru-RU" dirty="0" smtClean="0"/>
              <a:t>- закреплению положительных эмоций.</a:t>
            </a:r>
          </a:p>
          <a:p>
            <a:r>
              <a:rPr lang="ru-RU" dirty="0" smtClean="0"/>
              <a:t>У детей снизилась утомляемость, повысилась работоспособность, активировались мыслительные и психологические процессы. Дети стали более открытыми, активными, повысилась коммуникабельность, дети научились работать в коллективе, общаться. </a:t>
            </a:r>
            <a:endParaRPr lang="ru-RU" dirty="0"/>
          </a:p>
        </p:txBody>
      </p:sp>
      <p:pic>
        <p:nvPicPr>
          <p:cNvPr id="17410" name="Picture 2" descr="F:\Для Галдеевой Н.Ю\SDC1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643314"/>
            <a:ext cx="2428892" cy="2880000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  <p:pic>
        <p:nvPicPr>
          <p:cNvPr id="17411" name="Picture 3" descr="F:\Для Галдеевой Н.Ю\SDC14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643314"/>
            <a:ext cx="2302876" cy="2880000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  <p:pic>
        <p:nvPicPr>
          <p:cNvPr id="17412" name="Picture 4" descr="F:\Для Галдеевой Н.Ю\SDC14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2286016" cy="2786082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Взаимодействие развитие моторики с внутренними органами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7" descr="1365673362_9rk1k4zm0m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1428728" y="1524000"/>
            <a:ext cx="6715172" cy="4976834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9289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Очень важной частью работы по развитию мелкой моторики являются в моей работе пальчиковые игры. Игры эти очень эмоциональны и увлекательны. Они способны развитию речи, творческой деятельности.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Пальчиковые игры как бы отражают реальность окружающего мира - предметы, животных, людей, их деятельность, явления природы. В ходе пальчиковых игр дети, повторяя движения взрослых, активируют моторику рук. Тем самым вырабатывается ловкость, умение управлять своими движениями, концентрировать внимание на одном виде движения.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Пальчиковые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F:\Для Галдеевой Н.Ю\дд\SDC14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3840000" cy="28800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75000"/>
                <a:alpha val="60000"/>
              </a:schemeClr>
            </a:glow>
            <a:softEdge rad="112500"/>
          </a:effectLst>
        </p:spPr>
      </p:pic>
      <p:pic>
        <p:nvPicPr>
          <p:cNvPr id="19459" name="Picture 3" descr="F:\Для Галдеевой Н.Ю\дд\SDC14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000" y="3786190"/>
            <a:ext cx="2160000" cy="288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2" descr="G:\игры пальчиков\картинки моторика\rmm3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786190"/>
            <a:ext cx="371134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7860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Пальчиковые игры, сопровождающие стишками и </a:t>
            </a:r>
            <a:r>
              <a:rPr lang="ru-RU" sz="2800" dirty="0" err="1" smtClean="0"/>
              <a:t>потешками</a:t>
            </a:r>
            <a:r>
              <a:rPr lang="ru-RU" sz="2800" dirty="0" smtClean="0"/>
              <a:t>; сжимание и разжимание пальцев, кулачков; напряжение- расслабление пальцев; массаж кистей рук.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Пальчиковые игры и упражнения не только совершенствуют ловкость и точность движений, но и улучшают внимание, память, помогает научиться терпению, вырабатывают усидчивость. Это прекрасный стимул для развития творческих способностей детей, пробуждающий воображение и фантазию. Со временем пальцы станут белее ловкими и подвижными, а движения - точными и слаженными.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Содержание пальчиковых игр.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3" name="Picture 3" descr="G:\игры с пальчиками\95257020_8LkcXPRJv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2290531" cy="324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484" name="Picture 4" descr="G:\игры с пальчиками\81JRddP5Q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429000"/>
            <a:ext cx="2290531" cy="324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485" name="Picture 5" descr="G:\игры с пальчиками\95460288_Iq_P_VSTu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2290531" cy="324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486" name="Picture 6" descr="G:\игры с пальчиками\95460303_WcWfv8ZuAN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3469" y="3429000"/>
            <a:ext cx="2290531" cy="324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9288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- развитие эластичности мышц;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повышение подвижности суставов;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развитие силы, гибкости пальцев;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воспитание навыка удерживания позы;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" </a:t>
            </a:r>
            <a:r>
              <a:rPr lang="ru-RU" sz="2800" dirty="0" err="1" smtClean="0"/>
              <a:t>рассковывание</a:t>
            </a:r>
            <a:r>
              <a:rPr lang="ru-RU" sz="2800" dirty="0" smtClean="0"/>
              <a:t>" руки ребенка;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вызов положительных эмоций и стойкого интереса к      деятельности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Основные цели                                                                                                  пальчиковой гимнастики.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14" descr="14ieTKMIYB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4143404" cy="307183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75000"/>
                <a:alpha val="60000"/>
              </a:schemeClr>
            </a:glow>
            <a:softEdge rad="112500"/>
          </a:effectLst>
        </p:spPr>
      </p:pic>
      <p:pic>
        <p:nvPicPr>
          <p:cNvPr id="26626" name="Picture 2" descr="G:\игры с пальчиками\ebf87539b6538e93acb002dab5c2ba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352645" cy="307183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lumMod val="75000"/>
                <a:alpha val="6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6430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dirty="0" smtClean="0"/>
              <a:t> - </a:t>
            </a:r>
            <a:r>
              <a:rPr lang="ru-RU" sz="2800" dirty="0" smtClean="0"/>
              <a:t>это одно из направлений акупунктуры, метод который основан на воздействие на определенные биологически - активные точки кистей и стопы. В переводе с корейского Су -</a:t>
            </a:r>
            <a:r>
              <a:rPr lang="ru-RU" sz="2800" dirty="0" err="1" smtClean="0"/>
              <a:t>кисть,Джок</a:t>
            </a:r>
            <a:r>
              <a:rPr lang="ru-RU" sz="2800" dirty="0" smtClean="0"/>
              <a:t> - стопа.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4400" dirty="0" err="1" smtClean="0">
                <a:solidFill>
                  <a:srgbClr val="FF0000"/>
                </a:solidFill>
              </a:rPr>
              <a:t>Суджок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cto0IYagMx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143116"/>
            <a:ext cx="85725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" name="Picture 1" descr="F:\Для Галдеевой Н.Ю\IMG_5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840000" cy="288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2" name="Picture 2" descr="F:\Для Галдеевой Н.Ю\IMG_5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3840000" cy="288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357454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Главный принцип "Воздействуя на свои пальцы, человек влияет на состояние всего своего тела". Массаж пальцев происходит в несколько этапов (рис.).Сперва рекомендуется произвести растирание пальцев снизу- вверх и в обратном направлении. Далее при помощи круговых движений производится растирание суставов по часовой и против часовой стрелки. Следующий этап - надавливание на пальцы. И в заключении рекомендуется произведение постукивания пальцами друг о друга либо по твердой поверхности ( например по столу).</a:t>
            </a:r>
          </a:p>
          <a:p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Лечебно - профилактический                                              массаж пальцев.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3" name="Picture 3" descr="F:\Для Галдеевой Н.Ю\IMG_5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3840000" cy="288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5604" name="Picture 4" descr="F:\Для Галдеевой Н.Ю\IMG_5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000" y="3643314"/>
            <a:ext cx="3840000" cy="288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5605" name="Picture 5" descr="F:\Для Галдеевой Н.Ю\IMG_5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571876"/>
            <a:ext cx="3840000" cy="288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rgbClr val="02485C"/>
      </a:dk1>
      <a:lt1>
        <a:srgbClr val="02485C"/>
      </a:lt1>
      <a:dk2>
        <a:srgbClr val="02485C"/>
      </a:dk2>
      <a:lt2>
        <a:srgbClr val="0B539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720</TotalTime>
  <Words>2701</Words>
  <Application>Microsoft Office PowerPoint</Application>
  <PresentationFormat>Экран (4:3)</PresentationFormat>
  <Paragraphs>172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Презентация «Традиционные и инновационные технологии в развитии мелкой моторики».</vt:lpstr>
      <vt:lpstr>Современные подходы к развитию мелкой моторики</vt:lpstr>
      <vt:lpstr>Принцип проведения занятий.</vt:lpstr>
      <vt:lpstr>Взаимодействие развитие моторики с внутренними органами</vt:lpstr>
      <vt:lpstr>            Пальчиковые игры</vt:lpstr>
      <vt:lpstr>        Содержание пальчиковых игр.</vt:lpstr>
      <vt:lpstr>              Основные цели                                                                                                  пальчиковой гимнастики.</vt:lpstr>
      <vt:lpstr>                             Суджок</vt:lpstr>
      <vt:lpstr>         Лечебно - профилактический                                              массаж пальцев.</vt:lpstr>
      <vt:lpstr>Презентация PowerPoint</vt:lpstr>
      <vt:lpstr>                 Игры с мячиками.</vt:lpstr>
      <vt:lpstr>           Массаж карандашами.</vt:lpstr>
      <vt:lpstr>               Игры с прищепками.</vt:lpstr>
      <vt:lpstr>Презентация PowerPoint</vt:lpstr>
      <vt:lpstr>         Игры с пуговицами и бусинами.</vt:lpstr>
      <vt:lpstr>        Игры с счетными палочками.</vt:lpstr>
      <vt:lpstr>              Игры со шнурками.</vt:lpstr>
      <vt:lpstr>Вдавливание деталей в пластилин.</vt:lpstr>
      <vt:lpstr>                 Игры с крупами.</vt:lpstr>
      <vt:lpstr>Пересыпать сыпучие материалы.</vt:lpstr>
      <vt:lpstr>            Кинетический песок.</vt:lpstr>
      <vt:lpstr>Упражнения с кинетическим песком.</vt:lpstr>
      <vt:lpstr>    Хендгам- умный пластилин или твердо - жидкая жвачка для рук.</vt:lpstr>
      <vt:lpstr>                 Игры с хендгамом</vt:lpstr>
      <vt:lpstr>                  Пескотерапия.</vt:lpstr>
      <vt:lpstr>Презентация PowerPoint</vt:lpstr>
      <vt:lpstr>Основные принципы проведения занятий по развитию мелкой моторики.</vt:lpstr>
      <vt:lpstr>Условия для реализации работы по развитию мелкой моторики.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«Традиционные и инновационные технологии в развитии мелкой моторики».</dc:title>
  <dc:creator>1</dc:creator>
  <cp:lastModifiedBy>1</cp:lastModifiedBy>
  <cp:revision>64</cp:revision>
  <dcterms:created xsi:type="dcterms:W3CDTF">2015-01-02T10:56:55Z</dcterms:created>
  <dcterms:modified xsi:type="dcterms:W3CDTF">2019-07-03T13:35:04Z</dcterms:modified>
</cp:coreProperties>
</file>