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7" r:id="rId2"/>
    <p:sldId id="272" r:id="rId3"/>
    <p:sldId id="310" r:id="rId4"/>
    <p:sldId id="311" r:id="rId5"/>
    <p:sldId id="258" r:id="rId6"/>
    <p:sldId id="275" r:id="rId7"/>
    <p:sldId id="279" r:id="rId8"/>
    <p:sldId id="278" r:id="rId9"/>
    <p:sldId id="276" r:id="rId10"/>
    <p:sldId id="297" r:id="rId11"/>
    <p:sldId id="303" r:id="rId12"/>
    <p:sldId id="302" r:id="rId13"/>
    <p:sldId id="280" r:id="rId14"/>
    <p:sldId id="274" r:id="rId15"/>
    <p:sldId id="286" r:id="rId16"/>
    <p:sldId id="287" r:id="rId17"/>
    <p:sldId id="288" r:id="rId18"/>
    <p:sldId id="291" r:id="rId19"/>
    <p:sldId id="312" r:id="rId20"/>
    <p:sldId id="313" r:id="rId21"/>
    <p:sldId id="309" r:id="rId22"/>
    <p:sldId id="293" r:id="rId23"/>
    <p:sldId id="299" r:id="rId24"/>
    <p:sldId id="300" r:id="rId25"/>
    <p:sldId id="294" r:id="rId26"/>
    <p:sldId id="295" r:id="rId27"/>
    <p:sldId id="304" r:id="rId28"/>
    <p:sldId id="296" r:id="rId29"/>
    <p:sldId id="314" r:id="rId30"/>
    <p:sldId id="315" r:id="rId31"/>
    <p:sldId id="267" r:id="rId32"/>
    <p:sldId id="268" r:id="rId33"/>
  </p:sldIdLst>
  <p:sldSz cx="9144000" cy="6858000" type="screen4x3"/>
  <p:notesSz cx="6858000" cy="9144000"/>
  <p:custDataLst>
    <p:tags r:id="rId35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2F50"/>
    <a:srgbClr val="57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26" y="6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B59CEEA-2EC5-45A0-8BC1-289C47EB85E0}" type="datetimeFigureOut">
              <a:rPr lang="ru-RU"/>
              <a:pPr>
                <a:defRPr/>
              </a:pPr>
              <a:t>25.06.2019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EC2FA7F-A454-4A19-958E-2BF72AD52E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20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Рисунок 7" descr="0_75c96_b715e7d3_XL.jpe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 bwMode="auto">
          <a:xfrm>
            <a:off x="71438" y="71438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CBEE4-72F2-45E1-80A5-DE38E230F890}" type="datetimeFigureOut">
              <a:rPr lang="ru-RU"/>
              <a:pPr>
                <a:defRPr/>
              </a:pPr>
              <a:t>25.06.2019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43088-AEE2-4CC4-B087-D7953E3AF7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" name="Рисунок 7" descr="0_75c96_b715e7d3_XL.jpe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 bwMode="auto">
          <a:xfrm>
            <a:off x="71438" y="71438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F33E9-803B-46DD-830A-33549721D684}" type="datetimeFigureOut">
              <a:rPr lang="ru-RU"/>
              <a:pPr>
                <a:defRPr/>
              </a:pPr>
              <a:t>25.06.2019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82ADE-064E-4922-916F-1C8C87748D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Рисунок 7" descr="0_75c96_b715e7d3_XL.jpe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 bwMode="auto">
          <a:xfrm>
            <a:off x="71438" y="71438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3836F-C1EB-495D-8E0C-B6A0C62E960D}" type="datetimeFigureOut">
              <a:rPr lang="ru-RU"/>
              <a:pPr>
                <a:defRPr/>
              </a:pPr>
              <a:t>25.06.2019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207BD-D47B-44B8-A937-85084D0F4B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Рисунок 7" descr="0_75c96_b715e7d3_XL.jpe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 bwMode="auto">
          <a:xfrm>
            <a:off x="71438" y="71438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8C14B-C57A-412E-9718-EF03CBECE3CB}" type="datetimeFigureOut">
              <a:rPr lang="ru-RU"/>
              <a:pPr>
                <a:defRPr/>
              </a:pPr>
              <a:t>25.06.2019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CFD4C-79A9-4608-92F1-157927BD49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7" descr="0_75c96_b715e7d3_XL.jpe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 bwMode="auto">
          <a:xfrm>
            <a:off x="71438" y="71438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03EDC-1C24-4456-B7E0-DA04AC41A696}" type="datetimeFigureOut">
              <a:rPr lang="ru-RU"/>
              <a:pPr>
                <a:defRPr/>
              </a:pPr>
              <a:t>25.06.2019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70FB8-4D4E-42D4-BC4E-EA1C09C83B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" name="Рисунок 7" descr="0_75c96_b715e7d3_XL.jpe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 bwMode="auto">
          <a:xfrm>
            <a:off x="71438" y="71438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C1B39-AF62-475C-8F73-4683CC5F2DDB}" type="datetimeFigureOut">
              <a:rPr lang="ru-RU"/>
              <a:pPr>
                <a:defRPr/>
              </a:pPr>
              <a:t>25.06.2019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A1DF6-7525-44CC-BFEF-EF7F0B73B8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" name="Рисунок 7" descr="0_75c96_b715e7d3_XL.jpe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 bwMode="auto">
          <a:xfrm>
            <a:off x="71438" y="71438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361B1-8768-4494-B89D-A478882BD604}" type="datetimeFigureOut">
              <a:rPr lang="ru-RU"/>
              <a:pPr>
                <a:defRPr/>
              </a:pPr>
              <a:t>25.06.2019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A2C8D-EB51-4F0D-A67A-98B320C354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Рисунок 7" descr="0_75c96_b715e7d3_XL.jpe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 bwMode="auto">
          <a:xfrm>
            <a:off x="71438" y="71438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DDE5C-B94D-4D39-8911-7D48AF3CB649}" type="datetimeFigureOut">
              <a:rPr lang="ru-RU"/>
              <a:pPr>
                <a:defRPr/>
              </a:pPr>
              <a:t>25.06.2019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762B4-202E-4E67-B6CF-E86037AA2F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Рисунок 7" descr="0_75c96_b715e7d3_XL.jpe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 bwMode="auto">
          <a:xfrm>
            <a:off x="71438" y="71438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20403-F3A0-4CA1-BABC-C4F84944458A}" type="datetimeFigureOut">
              <a:rPr lang="ru-RU"/>
              <a:pPr>
                <a:defRPr/>
              </a:pPr>
              <a:t>25.06.2019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7F1CC-9A7C-4F49-834B-714077223D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29E568-0965-4AA1-9C5B-3736F076B9C0}" type="datetimeFigureOut">
              <a:rPr lang="ru-RU"/>
              <a:pPr>
                <a:defRPr/>
              </a:pPr>
              <a:t>25.06.2019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377B58-EA9C-482F-9AFD-5D5B8B654A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4" descr="Сказочная поля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8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TextBox 8"/>
          <p:cNvSpPr txBox="1">
            <a:spLocks noChangeArrowheads="1"/>
          </p:cNvSpPr>
          <p:nvPr/>
        </p:nvSpPr>
        <p:spPr bwMode="auto">
          <a:xfrm>
            <a:off x="1130300" y="1773238"/>
            <a:ext cx="6854825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6600" b="1">
                <a:solidFill>
                  <a:srgbClr val="002060"/>
                </a:solidFill>
                <a:latin typeface="Monotype Corsiva" pitchFamily="66" charset="0"/>
              </a:rPr>
              <a:t>Развивающие игры в </a:t>
            </a:r>
          </a:p>
          <a:p>
            <a:pPr algn="ctr"/>
            <a:r>
              <a:rPr lang="ru-RU" sz="6600" b="1">
                <a:solidFill>
                  <a:srgbClr val="002060"/>
                </a:solidFill>
                <a:latin typeface="Monotype Corsiva" pitchFamily="66" charset="0"/>
              </a:rPr>
              <a:t>образовании.</a:t>
            </a:r>
          </a:p>
        </p:txBody>
      </p:sp>
      <p:sp>
        <p:nvSpPr>
          <p:cNvPr id="12291" name="TextBox 9"/>
          <p:cNvSpPr txBox="1">
            <a:spLocks noChangeArrowheads="1"/>
          </p:cNvSpPr>
          <p:nvPr/>
        </p:nvSpPr>
        <p:spPr bwMode="auto">
          <a:xfrm>
            <a:off x="1692275" y="4930775"/>
            <a:ext cx="60864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2060"/>
                </a:solidFill>
                <a:latin typeface="Monotype Corsiva" pitchFamily="66" charset="0"/>
              </a:rPr>
              <a:t>МБДОУ «ДСКВ №10»</a:t>
            </a:r>
          </a:p>
          <a:p>
            <a:pPr algn="ctr"/>
            <a:r>
              <a:rPr lang="ru-RU" sz="2800" b="1">
                <a:solidFill>
                  <a:srgbClr val="002060"/>
                </a:solidFill>
                <a:latin typeface="Monotype Corsiva" pitchFamily="66" charset="0"/>
              </a:rPr>
              <a:t>Г. Донской мкрн. Северо- Задонск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Содержимое 2"/>
          <p:cNvSpPr>
            <a:spLocks noGrp="1"/>
          </p:cNvSpPr>
          <p:nvPr>
            <p:ph idx="1"/>
          </p:nvPr>
        </p:nvSpPr>
        <p:spPr>
          <a:xfrm>
            <a:off x="457200" y="2071688"/>
            <a:ext cx="8229600" cy="4429125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  <a:buFont typeface="Arial" charset="0"/>
              <a:buNone/>
            </a:pPr>
            <a:r>
              <a:rPr lang="ru-RU" sz="3600" smtClean="0">
                <a:solidFill>
                  <a:srgbClr val="00000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В настоящее время в нашем детском саду сложилась определенная система работы по поддержке и развитию талантливых дошкольников, ведется поиск новых идей и решений. В центрах игры в каждой возрастной группе богатый, интересный и увлекательный материал:</a:t>
            </a:r>
            <a:endParaRPr lang="ru-RU" sz="3600" smtClean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458" name="Заголовок 3"/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1357313"/>
          </a:xfrm>
        </p:spPr>
        <p:txBody>
          <a:bodyPr/>
          <a:lstStyle/>
          <a:p>
            <a:r>
              <a:rPr lang="ru-RU" sz="4000" smtClean="0">
                <a:latin typeface="Monotype Corsiva" pitchFamily="66" charset="0"/>
              </a:rPr>
              <a:t>Обратим особое внимание на центр игры…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6"/>
          <p:cNvSpPr>
            <a:spLocks noGrp="1"/>
          </p:cNvSpPr>
          <p:nvPr>
            <p:ph sz="quarter" idx="4294967295"/>
          </p:nvPr>
        </p:nvSpPr>
        <p:spPr>
          <a:xfrm>
            <a:off x="4427984" y="260648"/>
            <a:ext cx="4038600" cy="592123"/>
          </a:xfrm>
        </p:spPr>
        <p:txBody>
          <a:bodyPr/>
          <a:lstStyle/>
          <a:p>
            <a:pPr>
              <a:buNone/>
            </a:pPr>
            <a:r>
              <a:rPr lang="ru-RU" sz="2400" dirty="0" smtClean="0"/>
              <a:t>Методическая литература.</a:t>
            </a:r>
          </a:p>
          <a:p>
            <a:r>
              <a:rPr lang="ru-RU" sz="1600" dirty="0" smtClean="0"/>
              <a:t>«Фантазии круглый год». С. </a:t>
            </a:r>
            <a:r>
              <a:rPr lang="ru-RU" sz="1600" dirty="0" err="1" smtClean="0"/>
              <a:t>Конощук</a:t>
            </a:r>
            <a:r>
              <a:rPr lang="ru-RU" sz="1600" dirty="0" smtClean="0"/>
              <a:t>   </a:t>
            </a:r>
          </a:p>
          <a:p>
            <a:r>
              <a:rPr lang="ru-RU" sz="1600" dirty="0" smtClean="0"/>
              <a:t>«Коллекция идей». М. </a:t>
            </a:r>
            <a:r>
              <a:rPr lang="ru-RU" sz="1600" dirty="0" err="1" smtClean="0"/>
              <a:t>Кудейко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«От точки до пейзажа». Н. </a:t>
            </a:r>
            <a:r>
              <a:rPr lang="ru-RU" sz="1600" dirty="0"/>
              <a:t>Х</a:t>
            </a:r>
            <a:r>
              <a:rPr lang="ru-RU" sz="1600" dirty="0" smtClean="0"/>
              <a:t>одакова</a:t>
            </a:r>
            <a:endParaRPr lang="ru-RU" sz="1600" dirty="0"/>
          </a:p>
          <a:p>
            <a:r>
              <a:rPr lang="ru-RU" sz="1600" dirty="0" smtClean="0"/>
              <a:t>«Ступеньки творчества» Е. </a:t>
            </a:r>
            <a:r>
              <a:rPr lang="ru-RU" sz="1600" dirty="0" err="1" smtClean="0"/>
              <a:t>Юзбекова</a:t>
            </a:r>
            <a:r>
              <a:rPr lang="ru-RU" sz="1600" dirty="0" smtClean="0"/>
              <a:t>              </a:t>
            </a:r>
          </a:p>
          <a:p>
            <a:r>
              <a:rPr lang="ru-RU" sz="1600" dirty="0" smtClean="0"/>
              <a:t>«Звук – волшебник» Т. </a:t>
            </a:r>
            <a:r>
              <a:rPr lang="ru-RU" sz="1600" dirty="0" err="1" smtClean="0"/>
              <a:t>Доронова</a:t>
            </a:r>
            <a:r>
              <a:rPr lang="ru-RU" sz="1600" dirty="0" smtClean="0"/>
              <a:t>         </a:t>
            </a:r>
          </a:p>
          <a:p>
            <a:r>
              <a:rPr lang="ru-RU" sz="1600" dirty="0" smtClean="0"/>
              <a:t>«Правильный старт» Л. Свирская</a:t>
            </a:r>
          </a:p>
          <a:p>
            <a:r>
              <a:rPr lang="ru-RU" sz="1600" dirty="0" smtClean="0"/>
              <a:t>«Играют взрослые и дети» Т. </a:t>
            </a:r>
            <a:r>
              <a:rPr lang="ru-RU" sz="1600" dirty="0" err="1" smtClean="0"/>
              <a:t>Доронова</a:t>
            </a:r>
            <a:r>
              <a:rPr lang="ru-RU" sz="1600" dirty="0" smtClean="0"/>
              <a:t>                                     </a:t>
            </a:r>
          </a:p>
          <a:p>
            <a:r>
              <a:rPr lang="ru-RU" sz="1600" dirty="0" smtClean="0"/>
              <a:t>«Строим из </a:t>
            </a:r>
            <a:r>
              <a:rPr lang="ru-RU" sz="1600" dirty="0" err="1" smtClean="0"/>
              <a:t>Лего</a:t>
            </a:r>
            <a:r>
              <a:rPr lang="ru-RU" sz="1600" dirty="0" smtClean="0"/>
              <a:t>» Л. Комарова         </a:t>
            </a:r>
          </a:p>
          <a:p>
            <a:r>
              <a:rPr lang="ru-RU" sz="1600" dirty="0" smtClean="0"/>
              <a:t>«Как играть с ребенком» Н. </a:t>
            </a:r>
            <a:r>
              <a:rPr lang="ru-RU" sz="1600" dirty="0" err="1" smtClean="0"/>
              <a:t>Миха</a:t>
            </a:r>
            <a:r>
              <a:rPr lang="ru-RU" sz="1600" dirty="0" smtClean="0"/>
              <a:t> – </a:t>
            </a:r>
            <a:r>
              <a:rPr lang="ru-RU" sz="1600" dirty="0" err="1" smtClean="0"/>
              <a:t>ленко</a:t>
            </a:r>
            <a:r>
              <a:rPr lang="ru-RU" sz="1600" dirty="0" smtClean="0"/>
              <a:t>, Н. Короткова                          </a:t>
            </a:r>
          </a:p>
          <a:p>
            <a:r>
              <a:rPr lang="ru-RU" sz="1600" dirty="0" smtClean="0"/>
              <a:t>«Психология социальной одарен – </a:t>
            </a:r>
            <a:r>
              <a:rPr lang="ru-RU" sz="1600" dirty="0" err="1" smtClean="0"/>
              <a:t>ности</a:t>
            </a:r>
            <a:r>
              <a:rPr lang="ru-RU" sz="1600" dirty="0" smtClean="0"/>
              <a:t>» Я. </a:t>
            </a:r>
            <a:r>
              <a:rPr lang="ru-RU" sz="1600" dirty="0" err="1" smtClean="0"/>
              <a:t>Коломинский,Е</a:t>
            </a:r>
            <a:r>
              <a:rPr lang="ru-RU" sz="1600" dirty="0" smtClean="0"/>
              <a:t>. Панько     </a:t>
            </a:r>
          </a:p>
          <a:p>
            <a:r>
              <a:rPr lang="ru-RU" sz="1600" dirty="0" smtClean="0"/>
              <a:t>«Навстречу друг другу» М. </a:t>
            </a:r>
            <a:r>
              <a:rPr lang="ru-RU" sz="1600" dirty="0" err="1" smtClean="0"/>
              <a:t>Дрезнина</a:t>
            </a:r>
            <a:r>
              <a:rPr lang="ru-RU" sz="1600" dirty="0" smtClean="0"/>
              <a:t>, О. </a:t>
            </a:r>
            <a:r>
              <a:rPr lang="ru-RU" sz="1600" dirty="0" err="1" smtClean="0"/>
              <a:t>Куревина</a:t>
            </a:r>
            <a:r>
              <a:rPr lang="ru-RU" sz="1600" dirty="0" smtClean="0"/>
              <a:t>                       </a:t>
            </a:r>
          </a:p>
          <a:p>
            <a:r>
              <a:rPr lang="ru-RU" sz="1600" dirty="0" smtClean="0"/>
              <a:t>«Утро радостных встреч» Л. Свирская                                         </a:t>
            </a:r>
          </a:p>
          <a:p>
            <a:r>
              <a:rPr lang="ru-RU" sz="1600" dirty="0" smtClean="0"/>
              <a:t>«Улыбка судьбы» И. Медведева        </a:t>
            </a:r>
          </a:p>
          <a:p>
            <a:r>
              <a:rPr lang="ru-RU" sz="1600" dirty="0" smtClean="0"/>
              <a:t>«Танцевальная мозаика» </a:t>
            </a:r>
            <a:r>
              <a:rPr lang="ru-RU" sz="1600" dirty="0" err="1" smtClean="0"/>
              <a:t>С.Слуцкая</a:t>
            </a:r>
            <a:r>
              <a:rPr lang="ru-RU" sz="1600" dirty="0" smtClean="0"/>
              <a:t>        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/>
          <a:stretch/>
        </p:blipFill>
        <p:spPr>
          <a:xfrm>
            <a:off x="755576" y="1089210"/>
            <a:ext cx="3240360" cy="5328596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0"/>
          <p:cNvSpPr>
            <a:spLocks noGrp="1"/>
          </p:cNvSpPr>
          <p:nvPr>
            <p:ph sz="quarter" idx="4294967295"/>
          </p:nvPr>
        </p:nvSpPr>
        <p:spPr>
          <a:xfrm>
            <a:off x="4687345" y="3284538"/>
            <a:ext cx="3890389" cy="3024336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b="1" dirty="0" smtClean="0"/>
              <a:t>Список игр :                                                                    </a:t>
            </a:r>
          </a:p>
          <a:p>
            <a:r>
              <a:rPr lang="ru-RU" sz="1400" b="1" dirty="0" smtClean="0"/>
              <a:t>«Говорящая азбука»</a:t>
            </a:r>
          </a:p>
          <a:p>
            <a:r>
              <a:rPr lang="ru-RU" sz="1400" b="1" dirty="0" smtClean="0"/>
              <a:t>«Умное  домино»,                              </a:t>
            </a:r>
          </a:p>
          <a:p>
            <a:r>
              <a:rPr lang="ru-RU" sz="1400" b="1" dirty="0" smtClean="0"/>
              <a:t>«Приключения </a:t>
            </a:r>
            <a:r>
              <a:rPr lang="ru-RU" sz="1400" b="1" dirty="0" err="1" smtClean="0"/>
              <a:t>Лунтика</a:t>
            </a:r>
            <a:r>
              <a:rPr lang="ru-RU" sz="1400" b="1" dirty="0" smtClean="0"/>
              <a:t>»,                 </a:t>
            </a:r>
          </a:p>
          <a:p>
            <a:r>
              <a:rPr lang="ru-RU" sz="1400" b="1" dirty="0" smtClean="0"/>
              <a:t>«Цветные кармашки»,         </a:t>
            </a:r>
          </a:p>
          <a:p>
            <a:r>
              <a:rPr lang="ru-RU" sz="1400" b="1" dirty="0" smtClean="0"/>
              <a:t>«Куликовская битва»,               </a:t>
            </a:r>
          </a:p>
          <a:p>
            <a:r>
              <a:rPr lang="ru-RU" sz="1400" b="1" dirty="0" smtClean="0"/>
              <a:t>«Говорящий </a:t>
            </a:r>
            <a:r>
              <a:rPr lang="ru-RU" sz="1400" b="1" dirty="0" err="1" smtClean="0"/>
              <a:t>букваренок</a:t>
            </a:r>
            <a:r>
              <a:rPr lang="ru-RU" sz="1400" b="1" dirty="0" smtClean="0"/>
              <a:t>»,              </a:t>
            </a:r>
          </a:p>
          <a:p>
            <a:r>
              <a:rPr lang="ru-RU" sz="1400" b="1" dirty="0" smtClean="0"/>
              <a:t>«Четвертый лишний»,                  </a:t>
            </a:r>
            <a:endParaRPr lang="ru-RU" sz="1400" b="1" dirty="0"/>
          </a:p>
          <a:p>
            <a:r>
              <a:rPr lang="ru-RU" sz="1400" b="1" dirty="0" smtClean="0"/>
              <a:t>«Большой – маленький»,                     </a:t>
            </a:r>
            <a:endParaRPr lang="ru-RU" sz="1400" b="1" dirty="0"/>
          </a:p>
          <a:p>
            <a:r>
              <a:rPr lang="ru-RU" sz="1400" b="1" dirty="0" smtClean="0"/>
              <a:t>«Во саду ли, в огороде»,                     </a:t>
            </a:r>
            <a:endParaRPr lang="ru-RU" sz="1400" b="1" dirty="0"/>
          </a:p>
          <a:p>
            <a:r>
              <a:rPr lang="ru-RU" sz="1400" b="1" dirty="0" smtClean="0"/>
              <a:t>«Раз, два, три, четыре…»,                </a:t>
            </a:r>
          </a:p>
          <a:p>
            <a:r>
              <a:rPr lang="ru-RU" sz="1400" b="1" dirty="0" smtClean="0"/>
              <a:t>«Профессии»,                                  </a:t>
            </a:r>
            <a:endParaRPr lang="ru-RU" sz="1400" b="1" dirty="0"/>
          </a:p>
          <a:p>
            <a:r>
              <a:rPr lang="ru-RU" sz="1400" b="1" dirty="0" smtClean="0"/>
              <a:t>«Мамины </a:t>
            </a:r>
            <a:r>
              <a:rPr lang="ru-RU" sz="1400" b="1" dirty="0" err="1" smtClean="0"/>
              <a:t>помошники</a:t>
            </a:r>
            <a:r>
              <a:rPr lang="ru-RU" sz="1400" b="1" dirty="0" smtClean="0"/>
              <a:t>» и другие.                                         </a:t>
            </a:r>
          </a:p>
        </p:txBody>
      </p:sp>
      <p:pic>
        <p:nvPicPr>
          <p:cNvPr id="20482" name="Picture 11" descr="IMG_326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347913"/>
            <a:ext cx="4038600" cy="3028950"/>
          </a:xfrm>
        </p:spPr>
      </p:pic>
      <p:pic>
        <p:nvPicPr>
          <p:cNvPr id="20483" name="Picture 12" descr="IMG_327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463" y="620713"/>
            <a:ext cx="3960812" cy="266382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i="1" smtClean="0">
                <a:latin typeface="Monotype Corsiva" pitchFamily="66" charset="0"/>
              </a:rPr>
              <a:t>Развивающие игры своими руками.</a:t>
            </a:r>
          </a:p>
        </p:txBody>
      </p:sp>
      <p:sp>
        <p:nvSpPr>
          <p:cNvPr id="22530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285875"/>
            <a:ext cx="8229600" cy="4840288"/>
          </a:xfrm>
        </p:spPr>
        <p:txBody>
          <a:bodyPr/>
          <a:lstStyle/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ru-RU" smtClean="0"/>
              <a:t>   </a:t>
            </a:r>
            <a:r>
              <a:rPr lang="ru-RU" sz="3600" smtClean="0">
                <a:latin typeface="Monotype Corsiva" pitchFamily="66" charset="0"/>
              </a:rPr>
              <a:t>На современном рынке множество развивающих игр, но цены на них оставляют желать лучшего. Поэтому проще сделать развивающую игру самостоятельно, при этом можно учесть особенности развития детей, их уровень знаний, умений и навыков, их интересы, а также зону ближайшего развития. Наши педагоги сделали игры для разного возраста, а именно: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>
                <a:latin typeface="Calibri" pitchFamily="34" charset="0"/>
              </a:rPr>
              <a:t>Младший дошкольный возраст.</a:t>
            </a:r>
          </a:p>
        </p:txBody>
      </p:sp>
      <p:sp>
        <p:nvSpPr>
          <p:cNvPr id="24578" name="Объект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4474840" cy="5805264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2400" dirty="0">
                <a:latin typeface="Monotype Corsiva" pitchFamily="66" charset="0"/>
              </a:rPr>
              <a:t>Д</a:t>
            </a:r>
            <a:r>
              <a:rPr lang="ru-RU" sz="2400" dirty="0" smtClean="0">
                <a:latin typeface="Monotype Corsiva" pitchFamily="66" charset="0"/>
              </a:rPr>
              <a:t>ля детей младшего дошкольного возраста , опираясь на опыт Никитиных, воспитатели изготовили следующие развивающие игры:</a:t>
            </a:r>
          </a:p>
          <a:p>
            <a:pPr eaLnBrk="1" hangingPunct="1"/>
            <a:r>
              <a:rPr lang="ru-RU" sz="2000" dirty="0" smtClean="0">
                <a:latin typeface="Monotype Corsiva" pitchFamily="66" charset="0"/>
              </a:rPr>
              <a:t>«Найди колокольчик»               </a:t>
            </a:r>
          </a:p>
          <a:p>
            <a:pPr eaLnBrk="1" hangingPunct="1"/>
            <a:r>
              <a:rPr lang="ru-RU" sz="2000" dirty="0" smtClean="0">
                <a:latin typeface="Monotype Corsiva" pitchFamily="66" charset="0"/>
              </a:rPr>
              <a:t>«Цветные корзиночки»      </a:t>
            </a:r>
          </a:p>
          <a:p>
            <a:pPr eaLnBrk="1" hangingPunct="1"/>
            <a:r>
              <a:rPr lang="ru-RU" sz="2000" dirty="0" smtClean="0">
                <a:latin typeface="Monotype Corsiva" pitchFamily="66" charset="0"/>
              </a:rPr>
              <a:t>«Разноцветные шарики»          </a:t>
            </a:r>
          </a:p>
          <a:p>
            <a:pPr eaLnBrk="1" hangingPunct="1"/>
            <a:r>
              <a:rPr lang="ru-RU" sz="2000" dirty="0" smtClean="0">
                <a:latin typeface="Monotype Corsiva" pitchFamily="66" charset="0"/>
              </a:rPr>
              <a:t>«Веселые человечки»             </a:t>
            </a:r>
          </a:p>
          <a:p>
            <a:pPr eaLnBrk="1" hangingPunct="1"/>
            <a:r>
              <a:rPr lang="ru-RU" sz="2000" dirty="0" smtClean="0">
                <a:latin typeface="Monotype Corsiva" pitchFamily="66" charset="0"/>
              </a:rPr>
              <a:t>«Назови одним словом»                </a:t>
            </a:r>
          </a:p>
          <a:p>
            <a:pPr eaLnBrk="1" hangingPunct="1"/>
            <a:r>
              <a:rPr lang="ru-RU" sz="2000" dirty="0" smtClean="0">
                <a:latin typeface="Monotype Corsiva" pitchFamily="66" charset="0"/>
              </a:rPr>
              <a:t>«Веселые прищепки» </a:t>
            </a:r>
          </a:p>
          <a:p>
            <a:pPr eaLnBrk="1" hangingPunct="1"/>
            <a:r>
              <a:rPr lang="ru-RU" sz="2000" dirty="0" smtClean="0">
                <a:latin typeface="Monotype Corsiva" pitchFamily="66" charset="0"/>
              </a:rPr>
              <a:t>«Пальчиковые игры с счетными палочками»                   </a:t>
            </a:r>
          </a:p>
          <a:p>
            <a:pPr eaLnBrk="1" hangingPunct="1"/>
            <a:r>
              <a:rPr lang="ru-RU" sz="2000" dirty="0" smtClean="0">
                <a:latin typeface="Monotype Corsiva" pitchFamily="66" charset="0"/>
              </a:rPr>
              <a:t>«Заплатки»   </a:t>
            </a:r>
          </a:p>
          <a:p>
            <a:pPr eaLnBrk="1" hangingPunct="1"/>
            <a:r>
              <a:rPr lang="ru-RU" sz="2000" dirty="0" smtClean="0">
                <a:latin typeface="Monotype Corsiva" pitchFamily="66" charset="0"/>
              </a:rPr>
              <a:t>«Шнуровка»</a:t>
            </a:r>
          </a:p>
        </p:txBody>
      </p:sp>
      <p:pic>
        <p:nvPicPr>
          <p:cNvPr id="24579" name="Содержимое 4" descr="IMG_3240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2357438"/>
            <a:ext cx="4210050" cy="26416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Содержимое 5" descr="IMG_325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54175" y="3689648"/>
            <a:ext cx="5632625" cy="3168352"/>
          </a:xfrm>
        </p:spPr>
      </p:pic>
      <p:pic>
        <p:nvPicPr>
          <p:cNvPr id="25603" name="Содержимое 4" descr="IMG_325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750" y="764705"/>
            <a:ext cx="5574726" cy="3135784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Старший дошкольный возраст.</a:t>
            </a:r>
          </a:p>
        </p:txBody>
      </p:sp>
      <p:sp>
        <p:nvSpPr>
          <p:cNvPr id="26626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64170" cy="470912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000" dirty="0" smtClean="0"/>
              <a:t>В старшем дошкольном возрасте используя методики педагогов В. В. </a:t>
            </a:r>
            <a:r>
              <a:rPr lang="ru-RU" sz="2000" dirty="0" err="1" smtClean="0"/>
              <a:t>Воскобович</a:t>
            </a:r>
            <a:r>
              <a:rPr lang="ru-RU" sz="2000" dirty="0" smtClean="0"/>
              <a:t>, З. А. Михайловой, тоже изготовили развивающие игры:</a:t>
            </a:r>
          </a:p>
          <a:p>
            <a:r>
              <a:rPr lang="ru-RU" sz="1600" dirty="0" smtClean="0"/>
              <a:t>«Игры с пуговицами» </a:t>
            </a:r>
          </a:p>
          <a:p>
            <a:r>
              <a:rPr lang="ru-RU" sz="1600" dirty="0" smtClean="0"/>
              <a:t>«Математические головоломки» </a:t>
            </a:r>
          </a:p>
          <a:p>
            <a:r>
              <a:rPr lang="ru-RU" sz="1600" dirty="0" smtClean="0"/>
              <a:t>«Сколько не хватает»          </a:t>
            </a:r>
          </a:p>
          <a:p>
            <a:r>
              <a:rPr lang="ru-RU" sz="1600" dirty="0" smtClean="0"/>
              <a:t>«Подходит- не подходит»     </a:t>
            </a:r>
          </a:p>
          <a:p>
            <a:r>
              <a:rPr lang="ru-RU" sz="1600" dirty="0" smtClean="0"/>
              <a:t>«Поставь фигуры на полки»      </a:t>
            </a:r>
          </a:p>
          <a:p>
            <a:r>
              <a:rPr lang="ru-RU" sz="1600" dirty="0" smtClean="0"/>
              <a:t>«Веселый счет»                       </a:t>
            </a:r>
          </a:p>
          <a:p>
            <a:r>
              <a:rPr lang="ru-RU" sz="1600" dirty="0" smtClean="0"/>
              <a:t>«Кубики «Собери картинку»        </a:t>
            </a:r>
          </a:p>
          <a:p>
            <a:r>
              <a:rPr lang="ru-RU" sz="1600" dirty="0" smtClean="0"/>
              <a:t>«Веселая геометрия»              </a:t>
            </a:r>
          </a:p>
          <a:p>
            <a:r>
              <a:rPr lang="ru-RU" sz="1600" dirty="0" smtClean="0"/>
              <a:t>«От игры к успеху»            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402" y="1401293"/>
            <a:ext cx="4038600" cy="227171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168" y="3952028"/>
            <a:ext cx="3853854" cy="216779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6817" y="1806067"/>
            <a:ext cx="407132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4" descr="IMG_324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575" y="464343"/>
            <a:ext cx="4758443" cy="26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4" descr="IMG_3241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11575" y="3496413"/>
            <a:ext cx="4758443" cy="2677848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600075" y="95912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Monotype Corsiva" pitchFamily="66" charset="0"/>
              </a:rPr>
              <a:t>Д    </a:t>
            </a: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smtClean="0">
                <a:latin typeface="Monotype Corsiva" pitchFamily="66" charset="0"/>
              </a:rPr>
              <a:t>                           Дружим в игре</a:t>
            </a:r>
            <a:endParaRPr lang="ru-RU" dirty="0" smtClean="0">
              <a:latin typeface="Monotype Corsiva" pitchFamily="66" charset="0"/>
            </a:endParaRPr>
          </a:p>
        </p:txBody>
      </p:sp>
      <p:sp>
        <p:nvSpPr>
          <p:cNvPr id="30722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14438"/>
            <a:ext cx="4038600" cy="4911725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dirty="0" smtClean="0">
                <a:latin typeface="Monotype Corsiva" pitchFamily="66" charset="0"/>
              </a:rPr>
              <a:t>.</a:t>
            </a:r>
          </a:p>
        </p:txBody>
      </p:sp>
      <p:pic>
        <p:nvPicPr>
          <p:cNvPr id="30723" name="Содержимое 4" descr="IMG_325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10943" y="2348880"/>
            <a:ext cx="4038600" cy="2271712"/>
          </a:xfrm>
        </p:spPr>
      </p:pic>
      <p:pic>
        <p:nvPicPr>
          <p:cNvPr id="5" name="Содержимое 4" descr="IMG_325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79" y="95912"/>
            <a:ext cx="5089364" cy="2864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IMG_324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777" y="3670300"/>
            <a:ext cx="4993122" cy="281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8840" y="620688"/>
            <a:ext cx="8496944" cy="4237931"/>
          </a:xfrm>
        </p:spPr>
        <p:txBody>
          <a:bodyPr/>
          <a:lstStyle/>
          <a:p>
            <a:r>
              <a:rPr lang="ru-RU" dirty="0" smtClean="0"/>
              <a:t>В группах в центрах двигательной активности имеется все необходимое оборудование для проведения развивающих подвижных игр в свободное время.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00"/>
          <a:stretch/>
        </p:blipFill>
        <p:spPr>
          <a:xfrm>
            <a:off x="14952" y="2564904"/>
            <a:ext cx="4530964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13"/>
          <a:stretch/>
        </p:blipFill>
        <p:spPr>
          <a:xfrm>
            <a:off x="4565184" y="2899209"/>
            <a:ext cx="4499538" cy="3075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967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>
          <a:xfrm>
            <a:off x="596900" y="404813"/>
            <a:ext cx="8089900" cy="532765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002060"/>
                </a:solidFill>
                <a:latin typeface="Monotype Corsiva" pitchFamily="66" charset="0"/>
              </a:rPr>
              <a:t>В душе каждого ребёнка есть невидимые струны. Если тронуть их умелой рукой , они красиво зазвучат.</a:t>
            </a:r>
            <a:br>
              <a:rPr lang="ru-RU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mtClean="0">
                <a:solidFill>
                  <a:srgbClr val="002060"/>
                </a:solidFill>
                <a:latin typeface="Monotype Corsiva" pitchFamily="66" charset="0"/>
              </a:rPr>
              <a:t>В.А. Сухомлинский</a:t>
            </a:r>
          </a:p>
        </p:txBody>
      </p:sp>
      <p:pic>
        <p:nvPicPr>
          <p:cNvPr id="13314" name="Объект 4" descr="... &lt;strong&gt;талант&lt;/strong&gt;, труден е въпроса как да изявиш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227763" y="4560888"/>
            <a:ext cx="2305050" cy="1706562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5616" y="332656"/>
            <a:ext cx="8568952" cy="4381947"/>
          </a:xfrm>
        </p:spPr>
        <p:txBody>
          <a:bodyPr/>
          <a:lstStyle/>
          <a:p>
            <a:r>
              <a:rPr lang="ru-RU" dirty="0" smtClean="0"/>
              <a:t> В спокойном секторе расположены центры           «Умники и умницы»</a:t>
            </a:r>
          </a:p>
          <a:p>
            <a:pPr marL="0" indent="0">
              <a:buNone/>
            </a:pPr>
            <a:r>
              <a:rPr lang="ru-RU" sz="2400" dirty="0" smtClean="0"/>
              <a:t>Игровая среда наполнена разнообразным материалом, который доставляет радость и удовольствие детям, побуждает к активной игровой деятельности,</a:t>
            </a:r>
          </a:p>
          <a:p>
            <a:pPr marL="0" indent="0">
              <a:buNone/>
            </a:pPr>
            <a:r>
              <a:rPr lang="ru-RU" sz="2400" dirty="0" smtClean="0"/>
              <a:t> способствует выявлению интеллектуальной</a:t>
            </a:r>
          </a:p>
          <a:p>
            <a:pPr marL="0" indent="0">
              <a:buNone/>
            </a:pPr>
            <a:r>
              <a:rPr lang="ru-RU" sz="2400" dirty="0" smtClean="0"/>
              <a:t> одаренности воспитанников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3"/>
          <a:stretch/>
        </p:blipFill>
        <p:spPr>
          <a:xfrm>
            <a:off x="1095922" y="3403579"/>
            <a:ext cx="2216845" cy="3294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3" r="9007"/>
          <a:stretch/>
        </p:blipFill>
        <p:spPr>
          <a:xfrm>
            <a:off x="4153819" y="3281745"/>
            <a:ext cx="4481714" cy="3538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4360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991"/>
            <a:ext cx="8229600" cy="1143000"/>
          </a:xfrm>
        </p:spPr>
        <p:txBody>
          <a:bodyPr/>
          <a:lstStyle/>
          <a:p>
            <a:r>
              <a:rPr lang="ru-RU" smtClean="0"/>
              <a:t>Игры коррекции речи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618" y="3999565"/>
            <a:ext cx="4133182" cy="2324914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600" u="sng" smtClean="0"/>
              <a:t>                           </a:t>
            </a:r>
          </a:p>
          <a:p>
            <a:pPr marL="0" indent="0">
              <a:buNone/>
            </a:pPr>
            <a:endParaRPr lang="ru-RU" sz="1600" u="sng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255" y="1403991"/>
            <a:ext cx="4124489" cy="23200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7200" y="1772816"/>
            <a:ext cx="409641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Используя разработки отечественной логопедии </a:t>
            </a:r>
            <a:r>
              <a:rPr lang="ru-RU" sz="2000" dirty="0" err="1" smtClean="0"/>
              <a:t>Л.С.Выгодского</a:t>
            </a:r>
            <a:r>
              <a:rPr lang="ru-RU" sz="2000" dirty="0" smtClean="0"/>
              <a:t>, </a:t>
            </a:r>
            <a:r>
              <a:rPr lang="ru-RU" sz="2000" dirty="0" err="1" smtClean="0"/>
              <a:t>Р.Е.Левиной</a:t>
            </a:r>
            <a:r>
              <a:rPr lang="ru-RU" sz="2000" dirty="0" smtClean="0"/>
              <a:t>, учитель-логопед изготовила свои игры для коррекции речи:</a:t>
            </a:r>
          </a:p>
          <a:p>
            <a:r>
              <a:rPr lang="ru-RU" sz="2000" dirty="0" smtClean="0"/>
              <a:t>«Рассели по домикам»                     «Веселая гимнастика»                       «Звуковые дорожки»                            «Ловкие пальчики»                              «Пальчиковый театр»                        «</a:t>
            </a:r>
            <a:r>
              <a:rPr lang="ru-RU" sz="2000" dirty="0" err="1" smtClean="0"/>
              <a:t>Тренажор</a:t>
            </a:r>
            <a:r>
              <a:rPr lang="ru-RU" sz="2000" dirty="0" smtClean="0"/>
              <a:t> по автоматизации звуков»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94809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Дополнительное образование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5" y="1430017"/>
            <a:ext cx="4038600" cy="2271712"/>
          </a:xfrm>
        </p:spPr>
      </p:pic>
      <p:sp>
        <p:nvSpPr>
          <p:cNvPr id="32771" name="Содержимое 3"/>
          <p:cNvSpPr>
            <a:spLocks noGrp="1"/>
          </p:cNvSpPr>
          <p:nvPr>
            <p:ph sz="half" idx="2"/>
          </p:nvPr>
        </p:nvSpPr>
        <p:spPr>
          <a:xfrm>
            <a:off x="4648718" y="1196752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/>
              <a:t>                 </a:t>
            </a:r>
            <a:r>
              <a:rPr lang="ru-RU" sz="1600" b="1" dirty="0" smtClean="0"/>
              <a:t>Английский язык в ДОУ.</a:t>
            </a:r>
            <a:endParaRPr lang="ru-RU" sz="1600" b="1" dirty="0"/>
          </a:p>
          <a:p>
            <a:pPr marL="0" indent="0">
              <a:buNone/>
            </a:pPr>
            <a:r>
              <a:rPr lang="ru-RU" sz="1600" b="1" dirty="0" smtClean="0"/>
              <a:t>Английскому языку дети с удовольствием обучаются играя. </a:t>
            </a:r>
          </a:p>
          <a:p>
            <a:pPr marL="0" indent="0">
              <a:buNone/>
            </a:pPr>
            <a:endParaRPr lang="ru-RU" sz="1600" b="1" dirty="0"/>
          </a:p>
          <a:p>
            <a:pPr marL="0" indent="0">
              <a:buNone/>
            </a:pPr>
            <a:r>
              <a:rPr lang="ru-RU" sz="1600" b="1" dirty="0" smtClean="0"/>
              <a:t>Игра создает прекрасные естественные условия для овладения иностранным языком, и в дошкольном возрасте она особенно продуктивна.        </a:t>
            </a:r>
            <a:r>
              <a:rPr lang="ru-RU" sz="1600" dirty="0" smtClean="0"/>
              <a:t> 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4" y="3933056"/>
            <a:ext cx="4065141" cy="22866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650" y="3933056"/>
            <a:ext cx="3902736" cy="239319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Робототехника.</a:t>
            </a:r>
          </a:p>
        </p:txBody>
      </p:sp>
      <p:sp>
        <p:nvSpPr>
          <p:cNvPr id="38914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3900486" cy="4840303"/>
          </a:xfrm>
        </p:spPr>
        <p:txBody>
          <a:bodyPr/>
          <a:lstStyle/>
          <a:p>
            <a:pPr algn="ctr">
              <a:buNone/>
            </a:pPr>
            <a:r>
              <a:rPr lang="ru-RU" sz="2000" dirty="0" smtClean="0"/>
              <a:t>     Введение ФГОС ДО обязало нас создать образовательную модель, в основу которой вошли развивающие, игровые и информационно- коммуникативные технологии</a:t>
            </a:r>
          </a:p>
          <a:p>
            <a:pPr algn="ctr">
              <a:buNone/>
            </a:pPr>
            <a:r>
              <a:rPr lang="ru-RU" sz="2000" dirty="0" smtClean="0"/>
              <a:t>В старшей группе в  активном секторе в центре конструирования мы организовали</a:t>
            </a:r>
            <a:r>
              <a:rPr lang="ru-RU" sz="2000" dirty="0"/>
              <a:t> </a:t>
            </a:r>
            <a:r>
              <a:rPr lang="ru-RU" sz="2000" dirty="0" smtClean="0"/>
              <a:t>современный</a:t>
            </a:r>
          </a:p>
          <a:p>
            <a:pPr algn="ctr">
              <a:buNone/>
            </a:pPr>
            <a:r>
              <a:rPr lang="ru-RU" sz="2000" dirty="0" smtClean="0"/>
              <a:t>уголок  «Робототехника», который учит планировать и самостоятельно выполнять творческие задания.</a:t>
            </a:r>
          </a:p>
        </p:txBody>
      </p:sp>
      <p:pic>
        <p:nvPicPr>
          <p:cNvPr id="4" name="Picture 4" descr="C:\Users\Admin\AppData\Local\Microsoft\Windows\INetCache\Content.Outlook\XL4PIWDI\IMG_20170215_09412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516" y="1772816"/>
            <a:ext cx="4968552" cy="3680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Содержимое 2"/>
          <p:cNvSpPr>
            <a:spLocks noGrp="1"/>
          </p:cNvSpPr>
          <p:nvPr>
            <p:ph sz="half" idx="1"/>
          </p:nvPr>
        </p:nvSpPr>
        <p:spPr>
          <a:xfrm>
            <a:off x="356973" y="1052736"/>
            <a:ext cx="4038600" cy="4525963"/>
          </a:xfrm>
        </p:spPr>
        <p:txBody>
          <a:bodyPr/>
          <a:lstStyle/>
          <a:p>
            <a:pPr algn="ctr">
              <a:buNone/>
            </a:pPr>
            <a:r>
              <a:rPr lang="ru-RU" sz="2000" dirty="0" smtClean="0"/>
              <a:t>Играя с конструктором</a:t>
            </a:r>
          </a:p>
          <a:p>
            <a:pPr algn="ctr">
              <a:buNone/>
            </a:pPr>
            <a:r>
              <a:rPr lang="ru-RU" sz="2000" dirty="0" smtClean="0"/>
              <a:t> ребёнок должен свободно передвигаться и не быть ограниченным рамками стола.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04664"/>
            <a:ext cx="4583377" cy="3226221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815" y="3856382"/>
            <a:ext cx="4219253" cy="2373330"/>
          </a:xfrm>
          <a:prstGeom prst="rect">
            <a:avLst/>
          </a:prstGeom>
        </p:spPr>
      </p:pic>
      <p:pic>
        <p:nvPicPr>
          <p:cNvPr id="5" name="Picture 3" descr="C:\Users\Admin\AppData\Local\Microsoft\Windows\INetCache\Content.Outlook\XL4PIWDI\IMG_20170215_093851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1" y="2996952"/>
            <a:ext cx="428904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latin typeface="Monotype Corsiva" pitchFamily="66" charset="0"/>
              </a:rPr>
              <a:t>Лэпбук.</a:t>
            </a:r>
          </a:p>
        </p:txBody>
      </p:sp>
      <p:sp>
        <p:nvSpPr>
          <p:cNvPr id="33794" name="Содержимое 2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4840288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3200" dirty="0" smtClean="0">
                <a:latin typeface="Monotype Corsiva" pitchFamily="66" charset="0"/>
              </a:rPr>
              <a:t>   В связи с внедрением  ФГОС дошкольного образования каждый педагог ищет новые подходы, идеи в своей педагогической деятельности. Мы начали изучать и использовать в своей работе новое, интересное методическое пособие - </a:t>
            </a:r>
            <a:r>
              <a:rPr lang="ru-RU" sz="3200" dirty="0" err="1" smtClean="0">
                <a:latin typeface="Monotype Corsiva" pitchFamily="66" charset="0"/>
              </a:rPr>
              <a:t>лэпбук</a:t>
            </a:r>
            <a:r>
              <a:rPr lang="ru-RU" sz="3200" dirty="0" smtClean="0">
                <a:latin typeface="Monotype Corsiva" pitchFamily="66" charset="0"/>
              </a:rPr>
              <a:t>. </a:t>
            </a:r>
            <a:r>
              <a:rPr lang="ru-RU" sz="3200" dirty="0" err="1" smtClean="0">
                <a:latin typeface="Monotype Corsiva" pitchFamily="66" charset="0"/>
              </a:rPr>
              <a:t>Лэпбук</a:t>
            </a:r>
            <a:r>
              <a:rPr lang="ru-RU" sz="3200" dirty="0" smtClean="0">
                <a:latin typeface="Monotype Corsiva" pitchFamily="66" charset="0"/>
              </a:rPr>
              <a:t> полезен и интересен тем, что его делают совместно взрослые и дети. Впервые создавать </a:t>
            </a:r>
            <a:r>
              <a:rPr lang="ru-RU" sz="3200" dirty="0" err="1" smtClean="0">
                <a:latin typeface="Monotype Corsiva" pitchFamily="66" charset="0"/>
              </a:rPr>
              <a:t>лэпбуки</a:t>
            </a:r>
            <a:r>
              <a:rPr lang="ru-RU" sz="3200" dirty="0" smtClean="0">
                <a:latin typeface="Monotype Corsiva" pitchFamily="66" charset="0"/>
              </a:rPr>
              <a:t> начали американцы. </a:t>
            </a:r>
            <a:r>
              <a:rPr lang="ru-RU" sz="3200" dirty="0" err="1" smtClean="0">
                <a:latin typeface="Monotype Corsiva" pitchFamily="66" charset="0"/>
              </a:rPr>
              <a:t>Лэпбук</a:t>
            </a:r>
            <a:r>
              <a:rPr lang="ru-RU" sz="3200" dirty="0" smtClean="0">
                <a:latin typeface="Monotype Corsiva" pitchFamily="66" charset="0"/>
              </a:rPr>
              <a:t> (</a:t>
            </a:r>
            <a:r>
              <a:rPr lang="ru-RU" sz="3200" dirty="0" err="1" smtClean="0">
                <a:latin typeface="Monotype Corsiva" pitchFamily="66" charset="0"/>
              </a:rPr>
              <a:t>lapbook</a:t>
            </a:r>
            <a:r>
              <a:rPr lang="ru-RU" sz="3200" dirty="0" smtClean="0">
                <a:latin typeface="Monotype Corsiva" pitchFamily="66" charset="0"/>
              </a:rPr>
              <a:t>) – в дословном переводе с английского значит «наколенная книга» (</a:t>
            </a:r>
            <a:r>
              <a:rPr lang="ru-RU" sz="3200" dirty="0" err="1" smtClean="0">
                <a:latin typeface="Monotype Corsiva" pitchFamily="66" charset="0"/>
              </a:rPr>
              <a:t>lap</a:t>
            </a:r>
            <a:r>
              <a:rPr lang="ru-RU" sz="3200" dirty="0" smtClean="0">
                <a:latin typeface="Monotype Corsiva" pitchFamily="66" charset="0"/>
              </a:rPr>
              <a:t> –колени, </a:t>
            </a:r>
            <a:r>
              <a:rPr lang="ru-RU" sz="3200" dirty="0" err="1" smtClean="0">
                <a:latin typeface="Monotype Corsiva" pitchFamily="66" charset="0"/>
              </a:rPr>
              <a:t>book</a:t>
            </a:r>
            <a:r>
              <a:rPr lang="ru-RU" sz="3200" dirty="0" smtClean="0">
                <a:latin typeface="Monotype Corsiva" pitchFamily="66" charset="0"/>
              </a:rPr>
              <a:t>- книга).</a:t>
            </a:r>
          </a:p>
          <a:p>
            <a:pPr>
              <a:buFont typeface="Arial" charset="0"/>
              <a:buNone/>
            </a:pPr>
            <a:endParaRPr lang="ru-RU" sz="2400" dirty="0" smtClean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Содержимое 2"/>
          <p:cNvSpPr>
            <a:spLocks noGrp="1"/>
          </p:cNvSpPr>
          <p:nvPr>
            <p:ph sz="half" idx="1"/>
          </p:nvPr>
        </p:nvSpPr>
        <p:spPr>
          <a:xfrm>
            <a:off x="395288" y="1268413"/>
            <a:ext cx="4038600" cy="452596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1800" smtClean="0"/>
              <a:t>    </a:t>
            </a:r>
            <a:r>
              <a:rPr lang="ru-RU" sz="1800" smtClean="0">
                <a:latin typeface="Monotype Corsiva" pitchFamily="66" charset="0"/>
              </a:rPr>
              <a:t>Лэпбук - это небольшая самодельная папка, или книга  с кармашками, дверками, окошками, вкладками и подвижными деталями, в которую помещены материалы на одну тему, которую ребёнок может удобно разложить у себя на коленях и за один раз просмотреть всё её содержимое. Несмотря на кажущую простоту, это универсальное пособие, которое может быть итогом проектной и самостоятельной деятельности детей, тематической недели, в ней содержатся все необходимые материалы по теме предусмотренной основной образовательной программой дошкольной образовательной организации.</a:t>
            </a:r>
          </a:p>
          <a:p>
            <a:pPr>
              <a:buFont typeface="Arial" charset="0"/>
              <a:buNone/>
            </a:pPr>
            <a:endParaRPr lang="ru-RU" sz="140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4"/>
          <a:stretch/>
        </p:blipFill>
        <p:spPr>
          <a:xfrm>
            <a:off x="4644008" y="332657"/>
            <a:ext cx="4170560" cy="22322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7" r="3488"/>
          <a:stretch/>
        </p:blipFill>
        <p:spPr>
          <a:xfrm>
            <a:off x="4405717" y="4771145"/>
            <a:ext cx="4419765" cy="23197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5"/>
          <a:stretch/>
        </p:blipFill>
        <p:spPr>
          <a:xfrm>
            <a:off x="4394803" y="2442684"/>
            <a:ext cx="4419765" cy="2450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4114800" cy="6034087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sz="2000" dirty="0" smtClean="0"/>
          </a:p>
        </p:txBody>
      </p:sp>
      <p:pic>
        <p:nvPicPr>
          <p:cNvPr id="36866" name="Picture 16" descr="IMG_323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3644900"/>
            <a:ext cx="4038600" cy="2271713"/>
          </a:xfrm>
        </p:spPr>
      </p:pic>
      <p:pic>
        <p:nvPicPr>
          <p:cNvPr id="36867" name="Picture 19" descr="IMG_323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620713"/>
            <a:ext cx="4038600" cy="2271712"/>
          </a:xfrm>
        </p:spPr>
      </p:pic>
      <p:pic>
        <p:nvPicPr>
          <p:cNvPr id="5" name="Picture 7" descr="IMG_323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96324" y="2008262"/>
            <a:ext cx="4375676" cy="2460476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8"/>
          <p:cNvSpPr>
            <a:spLocks noGrp="1"/>
          </p:cNvSpPr>
          <p:nvPr>
            <p:ph type="title" idx="4294967295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ru-RU" sz="3200" dirty="0" smtClean="0">
                <a:solidFill>
                  <a:srgbClr val="142F50"/>
                </a:solidFill>
                <a:latin typeface="Monotype Corsiva" pitchFamily="66" charset="0"/>
              </a:rPr>
              <a:t>Презентация </a:t>
            </a:r>
            <a:r>
              <a:rPr lang="ru-RU" sz="3200" dirty="0" err="1" smtClean="0">
                <a:solidFill>
                  <a:srgbClr val="142F50"/>
                </a:solidFill>
                <a:latin typeface="Monotype Corsiva" pitchFamily="66" charset="0"/>
              </a:rPr>
              <a:t>Лейпбука</a:t>
            </a:r>
            <a:r>
              <a:rPr lang="ru-RU" sz="3200" dirty="0" smtClean="0">
                <a:solidFill>
                  <a:srgbClr val="142F50"/>
                </a:solidFill>
                <a:latin typeface="Monotype Corsiva" pitchFamily="66" charset="0"/>
              </a:rPr>
              <a:t>.</a:t>
            </a:r>
          </a:p>
        </p:txBody>
      </p:sp>
      <p:sp>
        <p:nvSpPr>
          <p:cNvPr id="35842" name="Rectangle 9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57200" indent="-457200">
              <a:lnSpc>
                <a:spcPct val="80000"/>
              </a:lnSpc>
              <a:buFont typeface="Arial" charset="0"/>
              <a:buAutoNum type="arabicPeriod"/>
            </a:pPr>
            <a:r>
              <a:rPr lang="ru-RU" sz="2000" dirty="0" smtClean="0"/>
              <a:t>Воспитатель младших групп Эльвира Владимировна </a:t>
            </a:r>
            <a:r>
              <a:rPr lang="ru-RU" sz="2000" dirty="0" err="1" smtClean="0"/>
              <a:t>Сухинова</a:t>
            </a:r>
            <a:endParaRPr lang="ru-RU" sz="2000" dirty="0" smtClean="0"/>
          </a:p>
          <a:p>
            <a:pPr marL="457200" indent="-457200">
              <a:lnSpc>
                <a:spcPct val="80000"/>
              </a:lnSpc>
              <a:buFont typeface="Arial" charset="0"/>
              <a:buAutoNum type="arabicPeriod"/>
            </a:pPr>
            <a:endParaRPr lang="ru-RU" sz="2000" dirty="0" smtClean="0"/>
          </a:p>
          <a:p>
            <a:pPr marL="457200" indent="-457200">
              <a:lnSpc>
                <a:spcPct val="80000"/>
              </a:lnSpc>
              <a:buFont typeface="Arial" charset="0"/>
              <a:buAutoNum type="arabicPeriod"/>
            </a:pPr>
            <a:r>
              <a:rPr lang="ru-RU" sz="2000" dirty="0" smtClean="0"/>
              <a:t>Учитель-логопед Ирина Леонидовна Рогозина</a:t>
            </a:r>
          </a:p>
          <a:p>
            <a:pPr marL="457200" indent="-457200">
              <a:lnSpc>
                <a:spcPct val="80000"/>
              </a:lnSpc>
              <a:buFont typeface="Arial" charset="0"/>
              <a:buAutoNum type="arabicPeriod"/>
            </a:pPr>
            <a:endParaRPr lang="ru-RU" sz="2000" dirty="0" smtClean="0"/>
          </a:p>
          <a:p>
            <a:pPr marL="457200" indent="-457200">
              <a:lnSpc>
                <a:spcPct val="80000"/>
              </a:lnSpc>
              <a:buFont typeface="Arial" charset="0"/>
              <a:buAutoNum type="arabicPeriod"/>
            </a:pPr>
            <a:r>
              <a:rPr lang="ru-RU" sz="2000" dirty="0" smtClean="0"/>
              <a:t>Музыкальный руководитель Татьяна Васильевна </a:t>
            </a:r>
            <a:r>
              <a:rPr lang="ru-RU" sz="2000" dirty="0" err="1" smtClean="0"/>
              <a:t>Милешина</a:t>
            </a:r>
            <a:endParaRPr lang="ru-RU" sz="2000" dirty="0" smtClean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чем мечтают дети…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Наши дети очень любят играть, а еще мечтать и фантазировать. Они уже сейчас думают о том, кем хотят стать.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6376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На современном этапе развития дошкольного образования в соответствии </a:t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000" dirty="0" smtClean="0"/>
              <a:t>На современном этапе развития дошкольного образования в соответствии</a:t>
            </a:r>
            <a:r>
              <a:rPr lang="ru-RU" sz="2000" dirty="0"/>
              <a:t> </a:t>
            </a:r>
            <a:r>
              <a:rPr lang="ru-RU" sz="2000" dirty="0" smtClean="0"/>
              <a:t>с федеральными государственными требованиями к развитию детей и федеральными государственными образовательными стандартами нами были пересмотрены подходы к организации обучения и воспитания детей. Мы изучаем опыт по ФГОС через методические объединения нашего города, через СМИ, профессиональные журналы, интернет</a:t>
            </a:r>
            <a:br>
              <a:rPr lang="ru-RU" sz="2000" dirty="0" smtClean="0"/>
            </a:br>
            <a:r>
              <a:rPr lang="ru-RU" sz="2000" dirty="0" smtClean="0"/>
              <a:t>Отказ от учебной модели в детском саду, т.е. от занятий, подвел нас к новым формам работы с детьми, которые позволили нам обучать дошкольников так, чтобы они об этом даже не догадывались, через игру.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30789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Grp="1"/>
          </p:cNvSpPr>
          <p:nvPr>
            <p:ph type="body" idx="4294967295"/>
          </p:nvPr>
        </p:nvSpPr>
        <p:spPr>
          <a:xfrm>
            <a:off x="457200" y="549275"/>
            <a:ext cx="8229600" cy="5576888"/>
          </a:xfrm>
          <a:noFill/>
        </p:spPr>
        <p:txBody>
          <a:bodyPr/>
          <a:lstStyle/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1800" dirty="0" smtClean="0"/>
              <a:t>                     Работа с родителями.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400" dirty="0" smtClean="0">
                <a:latin typeface="Monotype Corsiva" pitchFamily="66" charset="0"/>
              </a:rPr>
              <a:t>Нашими воспитателями ведется большая работа с родителями в данном направлении.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400" dirty="0" smtClean="0">
                <a:latin typeface="Monotype Corsiva" pitchFamily="66" charset="0"/>
              </a:rPr>
              <a:t>Родители воспитанников принимают </a:t>
            </a:r>
            <a:r>
              <a:rPr lang="ru-RU" sz="2400" dirty="0">
                <a:latin typeface="Monotype Corsiva" pitchFamily="66" charset="0"/>
              </a:rPr>
              <a:t>а</a:t>
            </a:r>
            <a:r>
              <a:rPr lang="ru-RU" sz="2400" dirty="0" smtClean="0">
                <a:latin typeface="Monotype Corsiva" pitchFamily="66" charset="0"/>
              </a:rPr>
              <a:t>ктивное участие в конкурсах, утренниках, создают совместно с детьми развивающие игрушки.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400" dirty="0" smtClean="0">
                <a:latin typeface="Monotype Corsiva" pitchFamily="66" charset="0"/>
              </a:rPr>
              <a:t>В ДОУ было проведено родительское собрание «Игра – это дело серьезное», на котором родители познакомились с игровой технологией В.В.</a:t>
            </a:r>
            <a:r>
              <a:rPr lang="ru-RU" sz="2400" dirty="0" err="1" smtClean="0">
                <a:latin typeface="Monotype Corsiva" pitchFamily="66" charset="0"/>
              </a:rPr>
              <a:t>Воскобовича</a:t>
            </a:r>
            <a:r>
              <a:rPr lang="ru-RU" sz="2400" dirty="0" smtClean="0">
                <a:latin typeface="Monotype Corsiva" pitchFamily="66" charset="0"/>
              </a:rPr>
              <a:t>.»Сказки Фиолетового леса». Родителям были также предложены к обсуждению данные анкетирования детей ДОУ по теме  «Я играю дома». С удовольствием родители включились в игру – дискуссию по проблеме организации игровой деятельности в семье и делились своим опытом  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400" dirty="0" smtClean="0">
                <a:latin typeface="Monotype Corsiva" pitchFamily="66" charset="0"/>
              </a:rPr>
              <a:t>Затем родителям было предложено посетить выставку «Современная развивающая игрушка», в которой они ближе познакомились с развивающими играми, как готовыми, так и сделанными руками педагогов и родителей в рамках конкурса .</a:t>
            </a:r>
          </a:p>
        </p:txBody>
      </p:sp>
    </p:spTree>
    <p:extLst>
      <p:ext uri="{BB962C8B-B14F-4D97-AF65-F5344CB8AC3E}">
        <p14:creationId xmlns:p14="http://schemas.microsoft.com/office/powerpoint/2010/main" val="4245828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7"/>
          <p:cNvSpPr txBox="1">
            <a:spLocks noChangeArrowheads="1"/>
          </p:cNvSpPr>
          <p:nvPr/>
        </p:nvSpPr>
        <p:spPr bwMode="auto">
          <a:xfrm>
            <a:off x="900113" y="428625"/>
            <a:ext cx="7920037" cy="6696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Monotype Corsiva" pitchFamily="66" charset="0"/>
              </a:rPr>
              <a:t>Мы пробуем, отменяем, изменяем, ищем новые формы работы, на возникающие вопросы ищем ответы.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Monotype Corsiva" pitchFamily="66" charset="0"/>
              </a:rPr>
              <a:t>Ведь воспитатель – это не только профессия ,это призвание, которым отмечен далеко не каждый человек, это призвание нужно заслужить, заслужить своим трудом, своим талантом, своим желанием постоянно меняться, преобразовываться, совершенствоваться.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Monotype Corsiva" pitchFamily="66" charset="0"/>
              </a:rPr>
              <a:t>Мы верим , что наши дети с помощью педагогов раскроют свои способности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Monotype Corsiva" pitchFamily="66" charset="0"/>
              </a:rPr>
              <a:t> Вера -двигает </a:t>
            </a:r>
            <a:r>
              <a:rPr lang="ru-RU" sz="2400" dirty="0">
                <a:latin typeface="Monotype Corsiva" pitchFamily="66" charset="0"/>
              </a:rPr>
              <a:t>горы… вера в детей может поднять их на такие высоты,</a:t>
            </a:r>
          </a:p>
          <a:p>
            <a:pPr algn="ctr"/>
            <a:r>
              <a:rPr lang="ru-RU" sz="2400" dirty="0">
                <a:latin typeface="Monotype Corsiva" pitchFamily="66" charset="0"/>
              </a:rPr>
              <a:t>которые нам трудно даже </a:t>
            </a:r>
            <a:r>
              <a:rPr lang="ru-RU" sz="2400" dirty="0" smtClean="0">
                <a:latin typeface="Monotype Corsiva" pitchFamily="66" charset="0"/>
              </a:rPr>
              <a:t>представить….   </a:t>
            </a:r>
            <a:endParaRPr lang="ru-RU" sz="2400" dirty="0">
              <a:latin typeface="Calibri" pitchFamily="34" charset="0"/>
            </a:endParaRPr>
          </a:p>
          <a:p>
            <a:endParaRPr lang="ru-RU" sz="2400" dirty="0">
              <a:latin typeface="Calibri" pitchFamily="34" charset="0"/>
            </a:endParaRPr>
          </a:p>
          <a:p>
            <a:endParaRPr lang="ru-RU" sz="2400" dirty="0">
              <a:latin typeface="Calibri" pitchFamily="34" charset="0"/>
            </a:endParaRPr>
          </a:p>
          <a:p>
            <a:endParaRPr lang="ru-RU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Box 2"/>
          <p:cNvSpPr txBox="1">
            <a:spLocks noChangeArrowheads="1"/>
          </p:cNvSpPr>
          <p:nvPr/>
        </p:nvSpPr>
        <p:spPr bwMode="auto">
          <a:xfrm>
            <a:off x="1908175" y="1484313"/>
            <a:ext cx="4602163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7200">
                <a:solidFill>
                  <a:srgbClr val="C00000"/>
                </a:solidFill>
                <a:latin typeface="Monotype Corsiva" pitchFamily="66" charset="0"/>
              </a:rPr>
              <a:t>Спасибо </a:t>
            </a:r>
          </a:p>
          <a:p>
            <a:pPr algn="ctr"/>
            <a:r>
              <a:rPr lang="ru-RU" sz="7200">
                <a:solidFill>
                  <a:srgbClr val="C00000"/>
                </a:solidFill>
                <a:latin typeface="Monotype Corsiva" pitchFamily="66" charset="0"/>
              </a:rPr>
              <a:t>за  </a:t>
            </a:r>
          </a:p>
          <a:p>
            <a:pPr algn="ctr"/>
            <a:r>
              <a:rPr lang="ru-RU" sz="7200">
                <a:solidFill>
                  <a:srgbClr val="C00000"/>
                </a:solidFill>
                <a:latin typeface="Monotype Corsiva" pitchFamily="66" charset="0"/>
              </a:rPr>
              <a:t>внимание!</a:t>
            </a:r>
          </a:p>
        </p:txBody>
      </p:sp>
      <p:pic>
        <p:nvPicPr>
          <p:cNvPr id="41986" name="Picture 4" descr="http://4put.ru/pictures/max/182/56122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75" y="4143375"/>
            <a:ext cx="287655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6" descr="http://liubavyshka.ru/_ph/35/2/10141583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75625">
            <a:off x="227013" y="4832350"/>
            <a:ext cx="23812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8" descr="http://vsyaanimaciya.ru/Razdel/Animashki/babochki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7727233">
            <a:off x="6354762" y="460376"/>
            <a:ext cx="247967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10" descr="http://u.jimdo.com/www50/o/s489a6b8535b0e18a/img/id27ef7a040ec2307/1351621867/std/image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28625" y="-571500"/>
            <a:ext cx="28575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– жизнь детей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1600" dirty="0" smtClean="0"/>
              <a:t>Развивающие игры представляют собой особую деятельность, которая расцветает в детские годы и сопровождает человека на протяжении всей его жизни.</a:t>
            </a:r>
          </a:p>
          <a:p>
            <a:r>
              <a:rPr lang="ru-RU" sz="1600" dirty="0"/>
              <a:t> </a:t>
            </a:r>
            <a:r>
              <a:rPr lang="ru-RU" sz="1600" dirty="0" smtClean="0"/>
              <a:t>   Проблема развивающей игры привлекает к себе внимание исследователей: педагогов, психологов, философов, социологов, искусствоведов, биологов.</a:t>
            </a:r>
          </a:p>
          <a:p>
            <a:r>
              <a:rPr lang="ru-RU" sz="1600" dirty="0" smtClean="0"/>
              <a:t>В дошкольном детстве именно через нее (через игру) ребенок познает окружающий мир, вносит творческие идеи, реализует потребность в общении и всестороннем личностном развитии</a:t>
            </a:r>
            <a:endParaRPr lang="ru-RU" sz="1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132856"/>
            <a:ext cx="4326400" cy="3244800"/>
          </a:xfrm>
        </p:spPr>
      </p:pic>
    </p:spTree>
    <p:extLst>
      <p:ext uri="{BB962C8B-B14F-4D97-AF65-F5344CB8AC3E}">
        <p14:creationId xmlns:p14="http://schemas.microsoft.com/office/powerpoint/2010/main" val="2389126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http://img0.liveinternet.ru/images/attach/c/9/112/115/112115256_3085196_deti_10_mid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6963" y="3276600"/>
            <a:ext cx="4237037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5"/>
          <p:cNvSpPr txBox="1">
            <a:spLocks noChangeArrowheads="1"/>
          </p:cNvSpPr>
          <p:nvPr/>
        </p:nvSpPr>
        <p:spPr bwMode="auto">
          <a:xfrm>
            <a:off x="1187450" y="836613"/>
            <a:ext cx="77406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002060"/>
                </a:solidFill>
                <a:latin typeface="Monotype Corsiva" pitchFamily="66" charset="0"/>
              </a:rPr>
              <a:t>Не заставляйте детей учиться, пусть знания приходят во время игры.</a:t>
            </a:r>
          </a:p>
        </p:txBody>
      </p:sp>
      <p:sp>
        <p:nvSpPr>
          <p:cNvPr id="14339" name="TextBox 6"/>
          <p:cNvSpPr txBox="1">
            <a:spLocks noChangeArrowheads="1"/>
          </p:cNvSpPr>
          <p:nvPr/>
        </p:nvSpPr>
        <p:spPr bwMode="auto">
          <a:xfrm>
            <a:off x="827088" y="1935163"/>
            <a:ext cx="432117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>
                <a:solidFill>
                  <a:srgbClr val="002060"/>
                </a:solidFill>
                <a:latin typeface="Monotype Corsiva" pitchFamily="66" charset="0"/>
              </a:rPr>
              <a:t>Педагоги новаторы:</a:t>
            </a:r>
          </a:p>
          <a:p>
            <a:pPr algn="ctr"/>
            <a:r>
              <a:rPr lang="ru-RU" sz="2800" b="1" i="1">
                <a:solidFill>
                  <a:srgbClr val="002060"/>
                </a:solidFill>
                <a:latin typeface="Monotype Corsiva" pitchFamily="66" charset="0"/>
              </a:rPr>
              <a:t>Борис Павлович и Елена Алексеевна Никитины,</a:t>
            </a:r>
          </a:p>
          <a:p>
            <a:pPr algn="ctr"/>
            <a:r>
              <a:rPr lang="ru-RU" sz="2800" b="1" i="1">
                <a:solidFill>
                  <a:srgbClr val="002060"/>
                </a:solidFill>
                <a:latin typeface="Monotype Corsiva" pitchFamily="66" charset="0"/>
              </a:rPr>
              <a:t>Вячеслав Вадимович Воскобович,</a:t>
            </a:r>
          </a:p>
          <a:p>
            <a:pPr algn="ctr"/>
            <a:r>
              <a:rPr lang="ru-RU" sz="2800" b="1" i="1">
                <a:solidFill>
                  <a:srgbClr val="002060"/>
                </a:solidFill>
                <a:latin typeface="Monotype Corsiva" pitchFamily="66" charset="0"/>
              </a:rPr>
              <a:t>Зинаида Алексеевна Михайлова,</a:t>
            </a:r>
          </a:p>
          <a:p>
            <a:pPr algn="ctr"/>
            <a:r>
              <a:rPr lang="ru-RU" sz="2800" b="1" i="1">
                <a:solidFill>
                  <a:srgbClr val="002060"/>
                </a:solidFill>
                <a:latin typeface="Monotype Corsiva" pitchFamily="66" charset="0"/>
              </a:rPr>
              <a:t>Золтан Пал Дьенеш,</a:t>
            </a:r>
          </a:p>
          <a:p>
            <a:pPr algn="ctr"/>
            <a:r>
              <a:rPr lang="ru-RU" sz="2800" b="1" i="1">
                <a:solidFill>
                  <a:srgbClr val="002060"/>
                </a:solidFill>
                <a:latin typeface="Monotype Corsiva" pitchFamily="66" charset="0"/>
              </a:rPr>
              <a:t>Джордж Кюизенер</a:t>
            </a:r>
            <a:r>
              <a:rPr lang="ru-RU" sz="2400" b="1" i="1">
                <a:solidFill>
                  <a:srgbClr val="002060"/>
                </a:solidFill>
                <a:latin typeface="Monotype Corsiva" pitchFamily="66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ctrTitle"/>
          </p:nvPr>
        </p:nvSpPr>
        <p:spPr>
          <a:xfrm>
            <a:off x="2051050" y="214313"/>
            <a:ext cx="6407150" cy="785812"/>
          </a:xfrm>
        </p:spPr>
        <p:txBody>
          <a:bodyPr vert="horz"/>
          <a:lstStyle/>
          <a:p>
            <a:pPr eaLnBrk="1" hangingPunct="1"/>
            <a:r>
              <a:rPr lang="ru-RU" b="1" i="1" smtClean="0">
                <a:latin typeface="Monotype Corsiva" pitchFamily="66" charset="0"/>
              </a:rPr>
              <a:t>Обратимся к истокам…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650" y="928688"/>
            <a:ext cx="7702550" cy="5380037"/>
          </a:xfrm>
        </p:spPr>
        <p:txBody>
          <a:bodyPr vert="horz"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i="1" dirty="0" smtClean="0">
                <a:latin typeface="Monotype Corsiva" pitchFamily="66" charset="0"/>
                <a:cs typeface="Times New Roman" panose="02020603050405020304" pitchFamily="18" charset="0"/>
              </a:rPr>
              <a:t>Термин «развивающие игры» был впервые использован замечательным педагогом, отцом развивающим игр Борисом Павловичем Никитиным.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i="1" dirty="0" smtClean="0">
                <a:latin typeface="Monotype Corsiva" pitchFamily="66" charset="0"/>
                <a:cs typeface="Times New Roman" panose="02020603050405020304" pitchFamily="18" charset="0"/>
              </a:rPr>
              <a:t>Что такое развивающие игры? Ответ содержится в самом названии. Развивающие игры- это те игры, которые способствуют развитию ребёнка. Неважно, идёт ли речь о развитии мелкой моторики, речи, творческих способностей и т.д. Игра, которая способствует развитию какого- либо интеллектуального или физического навыка, является развивающей.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i="1" dirty="0" smtClean="0">
                <a:latin typeface="Monotype Corsiva" pitchFamily="66" charset="0"/>
                <a:cs typeface="Times New Roman" panose="02020603050405020304" pitchFamily="18" charset="0"/>
              </a:rPr>
              <a:t>Отличительная особенность развивающих игр- принцип обучения от простого к сложному: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ru-RU" sz="1800" i="1" dirty="0" smtClean="0">
                <a:latin typeface="Monotype Corsiva" pitchFamily="66" charset="0"/>
                <a:cs typeface="Times New Roman" panose="02020603050405020304" pitchFamily="18" charset="0"/>
              </a:rPr>
              <a:t>Развивающие игры могут дать «пищу» для развития творческих способностей с самого раннего возраста;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ru-RU" sz="1800" i="1" dirty="0" smtClean="0">
                <a:latin typeface="Monotype Corsiva" pitchFamily="66" charset="0"/>
                <a:cs typeface="Times New Roman" panose="02020603050405020304" pitchFamily="18" charset="0"/>
              </a:rPr>
              <a:t>Задания ступеньки всегда создают условия, опережающие развитие способностей;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ru-RU" sz="1800" i="1" dirty="0" smtClean="0">
                <a:latin typeface="Monotype Corsiva" pitchFamily="66" charset="0"/>
                <a:cs typeface="Times New Roman" panose="02020603050405020304" pitchFamily="18" charset="0"/>
              </a:rPr>
              <a:t>Поднимаясь каждый раз самостоятельно до своего «потолка», ребёнок развивается наиболее успешно;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ru-RU" sz="1800" i="1" dirty="0" smtClean="0">
                <a:latin typeface="Monotype Corsiva" pitchFamily="66" charset="0"/>
                <a:cs typeface="Times New Roman" panose="02020603050405020304" pitchFamily="18" charset="0"/>
              </a:rPr>
              <a:t>Развивающие игры не терпят принуждения и создают атмосферу свободного и радостного творчества;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ru-RU" sz="1800" i="1" dirty="0" smtClean="0">
                <a:latin typeface="Monotype Corsiva" pitchFamily="66" charset="0"/>
                <a:cs typeface="Times New Roman" panose="02020603050405020304" pitchFamily="18" charset="0"/>
              </a:rPr>
              <a:t>Играя в эти игры, взрослые незаметно для себя приобретают очень важное умение- сдерживаться, не мешать малышу самому размышлять и принимать решения, не делать за него то, что он может и должен сделать сам.</a:t>
            </a:r>
            <a:endParaRPr lang="ru-RU" sz="1800" i="1" dirty="0">
              <a:latin typeface="Monotype Corsiva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Grp="1"/>
          </p:cNvSpPr>
          <p:nvPr>
            <p:ph type="body" idx="4294967295"/>
          </p:nvPr>
        </p:nvSpPr>
        <p:spPr>
          <a:xfrm>
            <a:off x="428625" y="714375"/>
            <a:ext cx="8229600" cy="5434013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800" b="1" i="1" smtClean="0">
                <a:latin typeface="Monotype Corsiva" pitchFamily="66" charset="0"/>
              </a:rPr>
              <a:t>Задачи:</a:t>
            </a:r>
          </a:p>
          <a:p>
            <a:pPr algn="ctr">
              <a:buFont typeface="Arial" charset="0"/>
              <a:buNone/>
            </a:pPr>
            <a:r>
              <a:rPr lang="ru-RU" sz="2000" smtClean="0">
                <a:latin typeface="Monotype Corsiva" pitchFamily="66" charset="0"/>
              </a:rPr>
              <a:t>-развивать восприятие и мышление детей, внимание и память;</a:t>
            </a:r>
          </a:p>
          <a:p>
            <a:pPr algn="ctr">
              <a:buFont typeface="Arial" charset="0"/>
              <a:buNone/>
            </a:pPr>
            <a:r>
              <a:rPr lang="ru-RU" sz="2000" smtClean="0">
                <a:latin typeface="Monotype Corsiva" pitchFamily="66" charset="0"/>
              </a:rPr>
              <a:t>-развивать воображение и творческие способности детей;</a:t>
            </a:r>
          </a:p>
          <a:p>
            <a:pPr algn="ctr">
              <a:buFont typeface="Arial" charset="0"/>
              <a:buNone/>
            </a:pPr>
            <a:r>
              <a:rPr lang="ru-RU" sz="2000" smtClean="0">
                <a:latin typeface="Monotype Corsiva" pitchFamily="66" charset="0"/>
              </a:rPr>
              <a:t>- активизировать познавательную деятельность детей, научить их мыслить нестандартно;</a:t>
            </a:r>
          </a:p>
          <a:p>
            <a:pPr algn="ctr">
              <a:buFont typeface="Arial" charset="0"/>
              <a:buNone/>
            </a:pPr>
            <a:r>
              <a:rPr lang="ru-RU" sz="2000" smtClean="0">
                <a:latin typeface="Monotype Corsiva" pitchFamily="66" charset="0"/>
              </a:rPr>
              <a:t>- развить у них упорство и сообразительность, умение находить оригинальные решения;</a:t>
            </a:r>
          </a:p>
          <a:p>
            <a:pPr algn="ctr">
              <a:buFont typeface="Arial" charset="0"/>
              <a:buNone/>
            </a:pPr>
            <a:r>
              <a:rPr lang="ru-RU" sz="2000" smtClean="0">
                <a:latin typeface="Monotype Corsiva" pitchFamily="66" charset="0"/>
              </a:rPr>
              <a:t>- закрепить полученные знания и умения, упражнять в применении их к другим видам деятельности, новой обстановке;</a:t>
            </a:r>
          </a:p>
          <a:p>
            <a:pPr algn="ctr">
              <a:buFont typeface="Arial" charset="0"/>
              <a:buNone/>
            </a:pPr>
            <a:r>
              <a:rPr lang="ru-RU" sz="2000" smtClean="0">
                <a:latin typeface="Monotype Corsiva" pitchFamily="66" charset="0"/>
              </a:rPr>
              <a:t>-развивать такие качества, как самостоятельность и инициативность.</a:t>
            </a:r>
          </a:p>
          <a:p>
            <a:pPr algn="ctr">
              <a:buFontTx/>
              <a:buNone/>
            </a:pPr>
            <a:endParaRPr lang="ru-RU" sz="2000" smtClean="0">
              <a:latin typeface="Calibri" pitchFamily="34" charset="0"/>
            </a:endParaRPr>
          </a:p>
          <a:p>
            <a:pPr algn="ctr">
              <a:buFontTx/>
              <a:buNone/>
            </a:pPr>
            <a:r>
              <a:rPr lang="ru-RU" sz="2800" b="1" i="1" smtClean="0">
                <a:latin typeface="Monotype Corsiva" pitchFamily="66" charset="0"/>
              </a:rPr>
              <a:t>Использование развивающих игр</a:t>
            </a:r>
          </a:p>
          <a:p>
            <a:pPr algn="ctr">
              <a:buFont typeface="Arial" charset="0"/>
              <a:buNone/>
            </a:pPr>
            <a:endParaRPr lang="ru-RU" sz="200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86" name="Line 6"/>
          <p:cNvSpPr>
            <a:spLocks noChangeShapeType="1"/>
          </p:cNvSpPr>
          <p:nvPr/>
        </p:nvSpPr>
        <p:spPr bwMode="auto">
          <a:xfrm flipH="1">
            <a:off x="1857375" y="5286375"/>
            <a:ext cx="43180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87" name="Line 8"/>
          <p:cNvSpPr>
            <a:spLocks noChangeShapeType="1"/>
          </p:cNvSpPr>
          <p:nvPr/>
        </p:nvSpPr>
        <p:spPr bwMode="auto">
          <a:xfrm flipH="1">
            <a:off x="3286125" y="5286375"/>
            <a:ext cx="43180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88" name="Line 10"/>
          <p:cNvSpPr>
            <a:spLocks noChangeShapeType="1"/>
          </p:cNvSpPr>
          <p:nvPr/>
        </p:nvSpPr>
        <p:spPr bwMode="auto">
          <a:xfrm>
            <a:off x="5357813" y="5286375"/>
            <a:ext cx="43180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89" name="Line 11"/>
          <p:cNvSpPr>
            <a:spLocks noChangeShapeType="1"/>
          </p:cNvSpPr>
          <p:nvPr/>
        </p:nvSpPr>
        <p:spPr bwMode="auto">
          <a:xfrm>
            <a:off x="6858000" y="5286375"/>
            <a:ext cx="43180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390" name="Text Box 16"/>
          <p:cNvSpPr txBox="1">
            <a:spLocks noChangeArrowheads="1"/>
          </p:cNvSpPr>
          <p:nvPr/>
        </p:nvSpPr>
        <p:spPr bwMode="auto">
          <a:xfrm>
            <a:off x="1357313" y="4857750"/>
            <a:ext cx="714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  <a:p>
            <a:endParaRPr lang="ru-RU"/>
          </a:p>
          <a:p>
            <a:pPr algn="ctr"/>
            <a:r>
              <a:rPr lang="ru-RU"/>
              <a:t>НОД</a:t>
            </a:r>
          </a:p>
        </p:txBody>
      </p:sp>
      <p:sp>
        <p:nvSpPr>
          <p:cNvPr id="16391" name="Text Box 17"/>
          <p:cNvSpPr txBox="1">
            <a:spLocks noChangeArrowheads="1"/>
          </p:cNvSpPr>
          <p:nvPr/>
        </p:nvSpPr>
        <p:spPr bwMode="auto">
          <a:xfrm>
            <a:off x="2714625" y="5643563"/>
            <a:ext cx="1025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В не </a:t>
            </a:r>
          </a:p>
          <a:p>
            <a:pPr algn="ctr"/>
            <a:r>
              <a:rPr lang="ru-RU"/>
              <a:t>занятий</a:t>
            </a:r>
          </a:p>
        </p:txBody>
      </p:sp>
      <p:sp>
        <p:nvSpPr>
          <p:cNvPr id="16392" name="Text Box 18"/>
          <p:cNvSpPr txBox="1">
            <a:spLocks noChangeArrowheads="1"/>
          </p:cNvSpPr>
          <p:nvPr/>
        </p:nvSpPr>
        <p:spPr bwMode="auto">
          <a:xfrm>
            <a:off x="4429125" y="5643563"/>
            <a:ext cx="2092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Самостоятельная</a:t>
            </a:r>
          </a:p>
          <a:p>
            <a:pPr algn="ctr"/>
            <a:r>
              <a:rPr lang="ru-RU"/>
              <a:t>деятельность</a:t>
            </a:r>
          </a:p>
        </p:txBody>
      </p:sp>
      <p:sp>
        <p:nvSpPr>
          <p:cNvPr id="16393" name="Text Box 19"/>
          <p:cNvSpPr txBox="1">
            <a:spLocks noChangeArrowheads="1"/>
          </p:cNvSpPr>
          <p:nvPr/>
        </p:nvSpPr>
        <p:spPr bwMode="auto">
          <a:xfrm>
            <a:off x="6572250" y="5643563"/>
            <a:ext cx="157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Развлечения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b="1" i="1" smtClean="0"/>
              <a:t>Виды развивающих игр:</a:t>
            </a:r>
          </a:p>
        </p:txBody>
      </p:sp>
      <p:sp>
        <p:nvSpPr>
          <p:cNvPr id="17410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algn="ctr">
              <a:buNone/>
            </a:pPr>
            <a:r>
              <a:rPr lang="ru-RU" sz="2800" dirty="0" smtClean="0">
                <a:latin typeface="Monotype Corsiva" pitchFamily="66" charset="0"/>
              </a:rPr>
              <a:t>-игры на развитие восприятия формы;</a:t>
            </a:r>
          </a:p>
          <a:p>
            <a:pPr algn="ctr">
              <a:buNone/>
            </a:pPr>
            <a:r>
              <a:rPr lang="ru-RU" sz="2800" dirty="0" smtClean="0">
                <a:latin typeface="Monotype Corsiva" pitchFamily="66" charset="0"/>
              </a:rPr>
              <a:t>-игры на развитие слухового восприятия;</a:t>
            </a:r>
          </a:p>
          <a:p>
            <a:pPr algn="ctr">
              <a:buNone/>
            </a:pPr>
            <a:r>
              <a:rPr lang="ru-RU" sz="2800" dirty="0" smtClean="0">
                <a:latin typeface="Monotype Corsiva" pitchFamily="66" charset="0"/>
              </a:rPr>
              <a:t>-интеллектуальные игры;</a:t>
            </a:r>
          </a:p>
          <a:p>
            <a:pPr algn="ctr">
              <a:buNone/>
            </a:pPr>
            <a:r>
              <a:rPr lang="ru-RU" sz="2800" dirty="0" smtClean="0">
                <a:latin typeface="Monotype Corsiva" pitchFamily="66" charset="0"/>
              </a:rPr>
              <a:t>-малоподвижные игры;</a:t>
            </a:r>
          </a:p>
          <a:p>
            <a:pPr algn="ctr">
              <a:buNone/>
            </a:pPr>
            <a:r>
              <a:rPr lang="ru-RU" sz="2800" dirty="0" smtClean="0">
                <a:latin typeface="Monotype Corsiva" pitchFamily="66" charset="0"/>
              </a:rPr>
              <a:t>-психологические игры;</a:t>
            </a:r>
          </a:p>
          <a:p>
            <a:pPr algn="ctr">
              <a:buNone/>
            </a:pPr>
            <a:r>
              <a:rPr lang="ru-RU" sz="2800" dirty="0" smtClean="0">
                <a:latin typeface="Monotype Corsiva" pitchFamily="66" charset="0"/>
              </a:rPr>
              <a:t>-игры на развитие логического мышления;</a:t>
            </a:r>
          </a:p>
          <a:p>
            <a:pPr algn="ctr">
              <a:buNone/>
            </a:pPr>
            <a:r>
              <a:rPr lang="ru-RU" sz="2800" dirty="0" smtClean="0">
                <a:latin typeface="Monotype Corsiva" pitchFamily="66" charset="0"/>
              </a:rPr>
              <a:t>-игры на развитие воображения;</a:t>
            </a:r>
          </a:p>
          <a:p>
            <a:pPr algn="ctr">
              <a:buNone/>
            </a:pPr>
            <a:r>
              <a:rPr lang="ru-RU" sz="2800" dirty="0" smtClean="0">
                <a:latin typeface="Monotype Corsiva" pitchFamily="66" charset="0"/>
              </a:rPr>
              <a:t>-музыкальные игры;</a:t>
            </a:r>
          </a:p>
          <a:p>
            <a:pPr algn="ctr">
              <a:buNone/>
            </a:pPr>
            <a:r>
              <a:rPr lang="ru-RU" sz="2800" dirty="0" smtClean="0">
                <a:latin typeface="Monotype Corsiva" pitchFamily="66" charset="0"/>
              </a:rPr>
              <a:t>-спортивные игры.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ъект 2"/>
          <p:cNvSpPr>
            <a:spLocks noGrp="1"/>
          </p:cNvSpPr>
          <p:nvPr>
            <p:ph idx="1"/>
          </p:nvPr>
        </p:nvSpPr>
        <p:spPr>
          <a:xfrm>
            <a:off x="714375" y="404813"/>
            <a:ext cx="7972425" cy="572135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Как известно, основной формой работы с дошкольниками и ведущим                                                                                                         видом деятельности для них является игра. Именно поэтому мы испытываем повышенный интерес к обновлению предметно-развивающей среды нашего ДОУ.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Предметно-развивающая среда организована нами так, чтобы каждый ребенок имел возможность свободно заниматься любимым делом. Размещение оборудования по секторам (центрам развития) позволяет детям объединиться подгруппами по общим интересам.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Активный сектор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(занимает самую большую площадь в группе), включающий в себя: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-центр игры;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-центр двигательной деятельности;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-центр конструирования;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-центр музыкально театрализованной деятельности.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Спокойный сектор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-центр книги;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-центр умники и умницы;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-центр отдыха;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-центр природы.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Рабочий сектор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-центр познавательной и исследовательской деятельности;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- центр продуктивной и творческой деятельности;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-центр правильной речи и моторики.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e767e3c68f1a2dbef1e601358ee92e06915a8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ема 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2275</TotalTime>
  <Words>1689</Words>
  <Application>Microsoft Office PowerPoint</Application>
  <PresentationFormat>Экран (4:3)</PresentationFormat>
  <Paragraphs>173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Monotype Corsiva</vt:lpstr>
      <vt:lpstr>Times New Roman</vt:lpstr>
      <vt:lpstr>Тема Office</vt:lpstr>
      <vt:lpstr>Презентация PowerPoint</vt:lpstr>
      <vt:lpstr>В душе каждого ребёнка есть невидимые струны. Если тронуть их умелой рукой , они красиво зазвучат. В.А. Сухомлинский</vt:lpstr>
      <vt:lpstr>На современном этапе развития дошкольного образования в соответствии                 На современном этапе развития дошкольного образования в соответствии с федеральными государственными требованиями к развитию детей и федеральными государственными образовательными стандартами нами были пересмотрены подходы к организации обучения и воспитания детей. Мы изучаем опыт по ФГОС через методические объединения нашего города, через СМИ, профессиональные журналы, интернет Отказ от учебной модели в детском саду, т.е. от занятий, подвел нас к новым формам работы с детьми, которые позволили нам обучать дошкольников так, чтобы они об этом даже не догадывались, через игру.</vt:lpstr>
      <vt:lpstr>Игра – жизнь детей</vt:lpstr>
      <vt:lpstr>Презентация PowerPoint</vt:lpstr>
      <vt:lpstr>Обратимся к истокам…</vt:lpstr>
      <vt:lpstr>Презентация PowerPoint</vt:lpstr>
      <vt:lpstr>Виды развивающих игр:</vt:lpstr>
      <vt:lpstr>Презентация PowerPoint</vt:lpstr>
      <vt:lpstr>Обратим особое внимание на центр игры…</vt:lpstr>
      <vt:lpstr>Презентация PowerPoint</vt:lpstr>
      <vt:lpstr>Презентация PowerPoint</vt:lpstr>
      <vt:lpstr>Развивающие игры своими руками.</vt:lpstr>
      <vt:lpstr>Младший дошкольный возраст.</vt:lpstr>
      <vt:lpstr>Презентация PowerPoint</vt:lpstr>
      <vt:lpstr>Старший дошкольный возраст.</vt:lpstr>
      <vt:lpstr>Презентация PowerPoint</vt:lpstr>
      <vt:lpstr>Д                                Дружим в игре</vt:lpstr>
      <vt:lpstr>Презентация PowerPoint</vt:lpstr>
      <vt:lpstr>Презентация PowerPoint</vt:lpstr>
      <vt:lpstr>Игры коррекции речи</vt:lpstr>
      <vt:lpstr>Дополнительное образование</vt:lpstr>
      <vt:lpstr>Робототехника.</vt:lpstr>
      <vt:lpstr>Презентация PowerPoint</vt:lpstr>
      <vt:lpstr>Лэпбук.</vt:lpstr>
      <vt:lpstr>Презентация PowerPoint</vt:lpstr>
      <vt:lpstr> </vt:lpstr>
      <vt:lpstr>Презентация Лейпбука.</vt:lpstr>
      <vt:lpstr>О чем мечтают дети…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205</cp:revision>
  <dcterms:created xsi:type="dcterms:W3CDTF">2013-01-06T18:32:13Z</dcterms:created>
  <dcterms:modified xsi:type="dcterms:W3CDTF">2019-06-25T19:17:52Z</dcterms:modified>
</cp:coreProperties>
</file>