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70" r:id="rId3"/>
    <p:sldId id="257" r:id="rId4"/>
    <p:sldId id="258" r:id="rId5"/>
    <p:sldId id="264" r:id="rId6"/>
    <p:sldId id="265" r:id="rId7"/>
    <p:sldId id="267" r:id="rId8"/>
    <p:sldId id="259" r:id="rId9"/>
    <p:sldId id="260" r:id="rId10"/>
    <p:sldId id="278" r:id="rId11"/>
    <p:sldId id="262" r:id="rId12"/>
    <p:sldId id="273" r:id="rId13"/>
    <p:sldId id="261" r:id="rId14"/>
    <p:sldId id="276" r:id="rId15"/>
    <p:sldId id="275" r:id="rId16"/>
    <p:sldId id="272" r:id="rId17"/>
    <p:sldId id="277" r:id="rId18"/>
    <p:sldId id="271" r:id="rId19"/>
    <p:sldId id="274" r:id="rId20"/>
    <p:sldId id="281" r:id="rId21"/>
    <p:sldId id="282" r:id="rId22"/>
    <p:sldId id="280" r:id="rId23"/>
    <p:sldId id="283" r:id="rId24"/>
    <p:sldId id="284" r:id="rId25"/>
    <p:sldId id="285" r:id="rId26"/>
  </p:sldIdLst>
  <p:sldSz cx="9144000" cy="6858000" type="screen4x3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Derby" pitchFamily="2" charset="0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4E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8" autoAdjust="0"/>
  </p:normalViewPr>
  <p:slideViewPr>
    <p:cSldViewPr snapToGrid="0">
      <p:cViewPr>
        <p:scale>
          <a:sx n="81" d="100"/>
          <a:sy n="81" d="100"/>
        </p:scale>
        <p:origin x="-936" y="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81E3B-3A94-40E6-A7A3-B8179F930EC4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B121B-8845-4235-A236-B279A0EBD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971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9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2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3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BB61-452A-4CE3-99DA-AE7F1BF1181F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78A26-9FDA-43EC-B575-04F001FDC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8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3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8.jpe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1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audio" Target="../media/audio1.wav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1.wav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0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472424" y="4569524"/>
            <a:ext cx="8820472" cy="936104"/>
            <a:chOff x="4472424" y="4546456"/>
            <a:chExt cx="8820472" cy="93610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472424" y="4546456"/>
              <a:ext cx="8820472" cy="936104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4472424" y="4582460"/>
              <a:ext cx="3670176" cy="864096"/>
            </a:xfrm>
            <a:prstGeom prst="rect">
              <a:avLst/>
            </a:prstGeom>
            <a:noFill/>
            <a:ln w="1270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36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  <a:ea typeface="+mj-ea"/>
                  <a:cs typeface="+mj-cs"/>
                </a:rPr>
                <a:t>на большие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627784" y="3483637"/>
            <a:ext cx="8820472" cy="936104"/>
            <a:chOff x="3627784" y="3466336"/>
            <a:chExt cx="8820472" cy="93610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627784" y="3466336"/>
              <a:ext cx="8820472" cy="936104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3640746" y="3502340"/>
              <a:ext cx="4086708" cy="864096"/>
            </a:xfrm>
            <a:prstGeom prst="rect">
              <a:avLst/>
            </a:prstGeom>
            <a:noFill/>
            <a:ln w="1270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36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  <a:ea typeface="+mj-ea"/>
                  <a:cs typeface="+mj-cs"/>
                </a:rPr>
                <a:t>информации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526304" y="2397750"/>
            <a:ext cx="8820472" cy="936104"/>
            <a:chOff x="2526304" y="2386216"/>
            <a:chExt cx="8820472" cy="9361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526304" y="2386216"/>
              <a:ext cx="8820472" cy="936104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2548993" y="2422220"/>
              <a:ext cx="2915816" cy="864096"/>
            </a:xfrm>
            <a:prstGeom prst="rect">
              <a:avLst/>
            </a:prstGeom>
            <a:noFill/>
            <a:ln w="1270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36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  <a:ea typeface="+mj-ea"/>
                  <a:cs typeface="+mj-cs"/>
                </a:rPr>
                <a:t>передачи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91307" y="225976"/>
            <a:ext cx="9020981" cy="936104"/>
            <a:chOff x="391307" y="225976"/>
            <a:chExt cx="9020981" cy="93610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91308" y="225976"/>
              <a:ext cx="9020980" cy="936104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Заголовок 1"/>
            <p:cNvSpPr txBox="1">
              <a:spLocks/>
            </p:cNvSpPr>
            <p:nvPr/>
          </p:nvSpPr>
          <p:spPr>
            <a:xfrm>
              <a:off x="391307" y="225976"/>
              <a:ext cx="301337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История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339176" y="1311863"/>
            <a:ext cx="8820472" cy="936104"/>
            <a:chOff x="1339176" y="1306096"/>
            <a:chExt cx="8820472" cy="93610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339176" y="1306096"/>
              <a:ext cx="8820472" cy="936104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Заголовок 1"/>
            <p:cNvSpPr txBox="1">
              <a:spLocks/>
            </p:cNvSpPr>
            <p:nvPr/>
          </p:nvSpPr>
          <p:spPr>
            <a:xfrm>
              <a:off x="1379432" y="1342100"/>
              <a:ext cx="3044352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способов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289530" y="5655409"/>
            <a:ext cx="8820472" cy="936104"/>
            <a:chOff x="5289530" y="5655409"/>
            <a:chExt cx="8820472" cy="936104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289530" y="5655409"/>
              <a:ext cx="8820472" cy="936104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Заголовок 1"/>
            <p:cNvSpPr txBox="1">
              <a:spLocks/>
            </p:cNvSpPr>
            <p:nvPr/>
          </p:nvSpPr>
          <p:spPr>
            <a:xfrm>
              <a:off x="5386810" y="5655409"/>
              <a:ext cx="3670176" cy="864096"/>
            </a:xfrm>
            <a:prstGeom prst="rect">
              <a:avLst/>
            </a:prstGeom>
            <a:solidFill>
              <a:srgbClr val="006600"/>
            </a:solidFill>
            <a:ln w="1270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36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  <a:ea typeface="+mj-ea"/>
                  <a:cs typeface="+mj-cs"/>
                </a:rPr>
                <a:t>расстояния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589842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Автор: Васильева Н.А.</a:t>
            </a:r>
          </a:p>
          <a:p>
            <a:r>
              <a:rPr lang="ru-RU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МАУДО «Дворец детского</a:t>
            </a:r>
          </a:p>
          <a:p>
            <a:r>
              <a:rPr lang="ru-RU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(юношеского) творчества г. Владимира»</a:t>
            </a:r>
            <a:endParaRPr lang="ru-RU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1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1337" y="151819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6600"/>
                </a:solidFill>
                <a:latin typeface="Derby" pitchFamily="2" charset="0"/>
                <a:ea typeface="+mj-ea"/>
                <a:cs typeface="+mj-cs"/>
              </a:rPr>
              <a:t>Свет маяка ночью</a:t>
            </a:r>
          </a:p>
        </p:txBody>
      </p:sp>
      <p:pic>
        <p:nvPicPr>
          <p:cNvPr id="4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1337" y="2567186"/>
            <a:ext cx="4299978" cy="316835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252536" y="44624"/>
            <a:ext cx="9659683" cy="864096"/>
            <a:chOff x="336214" y="1196752"/>
            <a:chExt cx="9659683" cy="86409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Световые способы передачи информации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95677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Развитие письменности породило первое средство дальней связи - почту. Впервые почтовое сообщение появилось около 5000 лет назад в Месопотамии для передачи информации, запечатлённой в виде глиняного письма. </a:t>
            </a:r>
          </a:p>
        </p:txBody>
      </p:sp>
      <p:pic>
        <p:nvPicPr>
          <p:cNvPr id="3074" name="Picture 2" descr="http://s3.gallery.aystatic.by/650/865/613/5012/5012613865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4961" r="31261" b="5218"/>
          <a:stretch/>
        </p:blipFill>
        <p:spPr bwMode="auto">
          <a:xfrm>
            <a:off x="971600" y="2278613"/>
            <a:ext cx="3200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hobby-group.ru/sites/default/files/5/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5155" r="31313" b="5146"/>
          <a:stretch/>
        </p:blipFill>
        <p:spPr bwMode="auto">
          <a:xfrm>
            <a:off x="4860032" y="2308701"/>
            <a:ext cx="324898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118" y="579684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Первое сообщение о системе почтовой связи на Руси относится к началу XVI века. </a:t>
            </a:r>
            <a:r>
              <a:rPr lang="ru-RU" dirty="0" smtClean="0"/>
              <a:t> И до сих пор  почтовой связью пользуются во всем мире.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555776" y="44624"/>
            <a:ext cx="9217024" cy="864096"/>
            <a:chOff x="452028" y="1196752"/>
            <a:chExt cx="9217024" cy="8640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48072" y="1340768"/>
              <a:ext cx="9020980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452028" y="1196752"/>
              <a:ext cx="3759630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Почта</a:t>
              </a:r>
              <a:endPara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074" y="127363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Еще древним цивилизациям была известна своя </a:t>
            </a:r>
            <a:r>
              <a:rPr lang="ru-RU" dirty="0" err="1"/>
              <a:t>аэропочта</a:t>
            </a:r>
            <a:r>
              <a:rPr lang="ru-RU" dirty="0"/>
              <a:t> – голубиная почта. Особенно незаменимыми голуби становились во время кровопролитных конфликтов. Пернатая почта исправно использовалась на фронтах Первой и Второй </a:t>
            </a:r>
            <a:r>
              <a:rPr lang="ru-RU" dirty="0" smtClean="0"/>
              <a:t>мировых войн.</a:t>
            </a:r>
            <a:endParaRPr lang="ru-RU" dirty="0"/>
          </a:p>
        </p:txBody>
      </p:sp>
      <p:pic>
        <p:nvPicPr>
          <p:cNvPr id="1026" name="Picture 2" descr="https://ds04.infourok.ru/uploads/ex/12fa/0009afe9-ba680470/img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2083" l="0" r="100000">
                        <a14:foregroundMark x1="48542" y1="21389" x2="54479" y2="19444"/>
                        <a14:foregroundMark x1="33854" y1="10417" x2="29167" y2="6389"/>
                        <a14:foregroundMark x1="33646" y1="26667" x2="30312" y2="24722"/>
                        <a14:foregroundMark x1="31354" y1="47083" x2="31979" y2="47639"/>
                        <a14:foregroundMark x1="32396" y1="48056" x2="33229" y2="48750"/>
                        <a14:foregroundMark x1="33750" y1="49028" x2="34688" y2="49583"/>
                        <a14:foregroundMark x1="35313" y1="50000" x2="36146" y2="50278"/>
                        <a14:foregroundMark x1="43125" y1="50556" x2="45625" y2="49722"/>
                        <a14:foregroundMark x1="46146" y1="49583" x2="48021" y2="48472"/>
                        <a14:foregroundMark x1="65833" y1="60833" x2="65833" y2="60833"/>
                        <a14:foregroundMark x1="66146" y1="60417" x2="80938" y2="41528"/>
                        <a14:foregroundMark x1="57604" y1="23333" x2="58438" y2="24167"/>
                        <a14:foregroundMark x1="58646" y1="25278" x2="58854" y2="27222"/>
                        <a14:foregroundMark x1="39688" y1="12361" x2="41354" y2="13056"/>
                        <a14:foregroundMark x1="41875" y1="13472" x2="43125" y2="14583"/>
                        <a14:foregroundMark x1="43542" y1="15278" x2="44375" y2="16250"/>
                        <a14:foregroundMark x1="34792" y1="28333" x2="34896" y2="30278"/>
                        <a14:foregroundMark x1="34271" y1="31806" x2="30625" y2="31667"/>
                        <a14:foregroundMark x1="49063" y1="25139" x2="47396" y2="28056"/>
                        <a14:foregroundMark x1="44792" y1="17222" x2="45000" y2="19306"/>
                        <a14:foregroundMark x1="44896" y1="21250" x2="44479" y2="27778"/>
                        <a14:backgroundMark x1="49375" y1="13056" x2="68854" y2="9306"/>
                        <a14:backgroundMark x1="73958" y1="10417" x2="89063" y2="21250"/>
                        <a14:backgroundMark x1="90833" y1="37500" x2="73021" y2="62639"/>
                        <a14:backgroundMark x1="54375" y1="68333" x2="41979" y2="55833"/>
                        <a14:backgroundMark x1="34167" y1="51250" x2="32813" y2="48750"/>
                        <a14:backgroundMark x1="30729" y1="30694" x2="33542" y2="28750"/>
                        <a14:backgroundMark x1="44688" y1="52639" x2="48125" y2="51111"/>
                        <a14:backgroundMark x1="78646" y1="51250" x2="69271" y2="61389"/>
                        <a14:backgroundMark x1="78854" y1="48750" x2="68438" y2="60000"/>
                        <a14:backgroundMark x1="80729" y1="43194" x2="67083" y2="61111"/>
                        <a14:backgroundMark x1="80104" y1="43194" x2="66146" y2="61389"/>
                        <a14:backgroundMark x1="46875" y1="27639" x2="45417" y2="22361"/>
                        <a14:backgroundMark x1="35938" y1="50972" x2="35104" y2="50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74" y="1273630"/>
            <a:ext cx="393643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68050" y="4301246"/>
            <a:ext cx="3203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Скорость полета голубя от 60 до 100 </a:t>
            </a:r>
            <a:r>
              <a:rPr lang="ru-RU" dirty="0" smtClean="0"/>
              <a:t>км </a:t>
            </a:r>
            <a:r>
              <a:rPr lang="ru-RU" dirty="0"/>
              <a:t>в час. Причем почтовый голубь хорошо ориентируется и ночью.</a:t>
            </a:r>
          </a:p>
        </p:txBody>
      </p:sp>
      <p:pic>
        <p:nvPicPr>
          <p:cNvPr id="1028" name="Picture 4" descr="http://zootom.ru/content/preview/article_objs/1000x800/tifx65tn4e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9" y="3348986"/>
            <a:ext cx="4272409" cy="31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699792" y="44624"/>
            <a:ext cx="9073008" cy="864096"/>
            <a:chOff x="596044" y="1196752"/>
            <a:chExt cx="9073008" cy="8640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48072" y="1340768"/>
              <a:ext cx="9020980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596044" y="1196752"/>
              <a:ext cx="4464496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Голубиная почта</a:t>
              </a:r>
              <a:endPara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2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micccp.com/wp/wp-content/uploads/2017/07/23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5"/>
          <a:stretch/>
        </p:blipFill>
        <p:spPr bwMode="auto">
          <a:xfrm>
            <a:off x="260995" y="1205538"/>
            <a:ext cx="4022642" cy="28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657" y="4290796"/>
            <a:ext cx="4274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“Семафор</a:t>
            </a:r>
            <a:r>
              <a:rPr lang="ru-RU" dirty="0"/>
              <a:t>”- передача сообщений изменением расположения рук с флажками (днем) или фонарями (ночью). </a:t>
            </a:r>
          </a:p>
        </p:txBody>
      </p:sp>
      <p:pic>
        <p:nvPicPr>
          <p:cNvPr id="1026" name="Picture 2" descr="D:\Васильева НА\Служебные документы\Музей ВТ\Программа музея ВТ\Мультимедиа для программы\През. СПОСОБЫ ПЕРЕДАЧИ ИНФОРМАЦИИ\ASE000000000828175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4816"/>
          <a:stretch/>
        </p:blipFill>
        <p:spPr bwMode="auto">
          <a:xfrm>
            <a:off x="4932040" y="1213153"/>
            <a:ext cx="3714353" cy="400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7120" y="5474841"/>
            <a:ext cx="8726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Размер </a:t>
            </a:r>
            <a:r>
              <a:rPr lang="ru-RU" dirty="0"/>
              <a:t>ткани </a:t>
            </a:r>
            <a:r>
              <a:rPr lang="ru-RU" dirty="0" smtClean="0"/>
              <a:t>флажков составляет </a:t>
            </a:r>
            <a:r>
              <a:rPr lang="ru-RU" dirty="0"/>
              <a:t>30x35 см. Цвет ткани </a:t>
            </a:r>
            <a:r>
              <a:rPr lang="ru-RU" dirty="0" smtClean="0"/>
              <a:t>зависит </a:t>
            </a:r>
            <a:r>
              <a:rPr lang="ru-RU" dirty="0"/>
              <a:t>от времени суток: в тёмное время суток используются флажки с тканью светлого тона (желтый, белый), а в светлое время суток — с тканью тёмного тона (красный, чёрный).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97658" y="631046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hlinkClick r:id="rId5" action="ppaction://hlinksldjump"/>
              </a:rPr>
              <a:t>Подробнее</a:t>
            </a:r>
            <a:endParaRPr lang="ru-RU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65810" y="631046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hlinkClick r:id="" action="ppaction://hlinkshowjump?jump=nextslide"/>
              </a:rPr>
              <a:t>Далее</a:t>
            </a:r>
            <a:endParaRPr lang="ru-RU" i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899593" y="44624"/>
            <a:ext cx="9505055" cy="864096"/>
            <a:chOff x="336215" y="1196752"/>
            <a:chExt cx="9505055" cy="86409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336215" y="1196752"/>
              <a:ext cx="6916844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Ручная семафорная азбука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476672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Сохранившуюся до нашего времени на флоте русскую семафорную азбуку разработал в 1895 году вице-адмирал Степан Осипович Макаров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https://sakhodb.ru/uploaded/thumbnails/10053_960xauto_keep_ratio-857185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73"/>
          <a:stretch/>
        </p:blipFill>
        <p:spPr bwMode="auto">
          <a:xfrm>
            <a:off x="942725" y="381523"/>
            <a:ext cx="2736304" cy="30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9547" y="3569032"/>
            <a:ext cx="842493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Русская </a:t>
            </a:r>
            <a:r>
              <a:rPr lang="ru-RU" dirty="0"/>
              <a:t>семафорная азбука составлена в соответствии с русским алфавитом, включает 29 буквенных и 3 служебных знака. Она не содержит цифр и знаков препинания. Их передача производится по буквам, словами. Например, цифра «7» будет передана словом «семь», а знак «,» — словом «запятая».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Каждой букве и условному знаку соответствует определенное положение рук с флажками. Семафорное сообщение состоит из слов, составленных из букв, изображаемых соответствующим положением флажков.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При </a:t>
            </a:r>
            <a:r>
              <a:rPr lang="ru-RU" dirty="0"/>
              <a:t>отсутствии флажков — семафорят бескозырками.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Скорость </a:t>
            </a:r>
            <a:r>
              <a:rPr lang="ru-RU" dirty="0"/>
              <a:t>передачи текста обученным семафорной азбуке сигнальщиком составляет 60-80 знаков в </a:t>
            </a:r>
            <a:r>
              <a:rPr lang="ru-RU" dirty="0" smtClean="0"/>
              <a:t>минуту.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853" y="980728"/>
            <a:ext cx="8898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море широкое применение нашли сигнальные флаги различной формы и цвета, причем сообщение определяется не только самими флагами, но и их взаимным </a:t>
            </a:r>
            <a:r>
              <a:rPr lang="ru-RU" dirty="0" smtClean="0"/>
              <a:t>расположением. </a:t>
            </a:r>
            <a:r>
              <a:rPr lang="ru-RU" dirty="0"/>
              <a:t>Сигнальные флаги образуют Международный свод сигналов, в котором содержится 40 флагов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Oscar flag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5" y="2537862"/>
            <a:ext cx="1890739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0075" y="3891300"/>
            <a:ext cx="1929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/>
              <a:t>«Человек за бортом!»</a:t>
            </a:r>
          </a:p>
        </p:txBody>
      </p:sp>
      <p:pic>
        <p:nvPicPr>
          <p:cNvPr id="1028" name="Picture 4" descr="Victor flag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59" y="2558628"/>
            <a:ext cx="189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6078" y="3891300"/>
            <a:ext cx="2357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/>
              <a:t>«Мне необходима помощь»</a:t>
            </a:r>
          </a:p>
        </p:txBody>
      </p:sp>
      <p:pic>
        <p:nvPicPr>
          <p:cNvPr id="1030" name="Picture 6" descr="Whiskey flag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46" y="2558628"/>
            <a:ext cx="189000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64740" y="3797862"/>
            <a:ext cx="35926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/>
              <a:t>«Я загружаюсь, </a:t>
            </a:r>
            <a:r>
              <a:rPr lang="ru-RU" sz="1400" i="1" dirty="0" smtClean="0"/>
              <a:t>или</a:t>
            </a:r>
          </a:p>
          <a:p>
            <a:pPr algn="ctr"/>
            <a:r>
              <a:rPr lang="ru-RU" sz="1400" i="1" dirty="0" smtClean="0"/>
              <a:t> </a:t>
            </a:r>
            <a:r>
              <a:rPr lang="ru-RU" sz="1400" i="1" dirty="0"/>
              <a:t>разгружаюсь</a:t>
            </a:r>
            <a:r>
              <a:rPr lang="ru-RU" sz="1400" i="1" dirty="0" smtClean="0"/>
              <a:t>, </a:t>
            </a:r>
            <a:r>
              <a:rPr lang="ru-RU" sz="1400" i="1" dirty="0"/>
              <a:t>или имею </a:t>
            </a:r>
            <a:endParaRPr lang="ru-RU" sz="1400" i="1" dirty="0" smtClean="0"/>
          </a:p>
          <a:p>
            <a:pPr algn="ctr"/>
            <a:r>
              <a:rPr lang="ru-RU" sz="1400" i="1" dirty="0" smtClean="0"/>
              <a:t>на </a:t>
            </a:r>
            <a:r>
              <a:rPr lang="ru-RU" sz="1400" i="1" dirty="0"/>
              <a:t>борту опасный груз»</a:t>
            </a:r>
          </a:p>
        </p:txBody>
      </p:sp>
      <p:pic>
        <p:nvPicPr>
          <p:cNvPr id="1032" name="Picture 8" descr="Lima flag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7" y="4683536"/>
            <a:ext cx="189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3338" y="5945249"/>
            <a:ext cx="1430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/>
              <a:t>«</a:t>
            </a:r>
            <a:r>
              <a:rPr lang="ru-RU" sz="1400" i="1" dirty="0" smtClean="0"/>
              <a:t>Немедленно</a:t>
            </a:r>
          </a:p>
          <a:p>
            <a:pPr algn="ctr"/>
            <a:r>
              <a:rPr lang="ru-RU" sz="1400" i="1" dirty="0" smtClean="0"/>
              <a:t>остановитесь</a:t>
            </a:r>
            <a:r>
              <a:rPr lang="ru-RU" sz="1400" i="1" dirty="0"/>
              <a:t>»</a:t>
            </a:r>
          </a:p>
        </p:txBody>
      </p:sp>
      <p:pic>
        <p:nvPicPr>
          <p:cNvPr id="1034" name="Picture 10" descr="Delta flag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09" y="4665602"/>
            <a:ext cx="189000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95736" y="5885968"/>
            <a:ext cx="24670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/>
              <a:t>«Держитесь в </a:t>
            </a:r>
            <a:r>
              <a:rPr lang="ru-RU" sz="1400" i="1" dirty="0" smtClean="0"/>
              <a:t>стороне</a:t>
            </a:r>
          </a:p>
          <a:p>
            <a:pPr algn="ctr"/>
            <a:r>
              <a:rPr lang="ru-RU" sz="1400" i="1" dirty="0" smtClean="0"/>
              <a:t>от меня: я </a:t>
            </a:r>
            <a:r>
              <a:rPr lang="ru-RU" sz="1400" i="1" dirty="0"/>
              <a:t>управляюсь с трудом»</a:t>
            </a:r>
          </a:p>
        </p:txBody>
      </p:sp>
      <p:pic>
        <p:nvPicPr>
          <p:cNvPr id="1038" name="Picture 14" descr="Charlie flag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99618"/>
            <a:ext cx="189000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448330" y="6101411"/>
            <a:ext cx="569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«Да»</a:t>
            </a:r>
            <a:endParaRPr lang="ru-RU" sz="14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5727" y="2088799"/>
            <a:ext cx="2374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Вот некоторые из них:</a:t>
            </a:r>
            <a:endParaRPr lang="ru-RU" dirty="0"/>
          </a:p>
        </p:txBody>
      </p:sp>
      <p:pic>
        <p:nvPicPr>
          <p:cNvPr id="10" name="Picture 2" descr="Bravo flag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56" y="2558628"/>
            <a:ext cx="196363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910298" y="3818628"/>
            <a:ext cx="1966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/>
              <a:t>«Мне </a:t>
            </a:r>
            <a:r>
              <a:rPr lang="ru-RU" sz="1400" i="1" dirty="0" smtClean="0"/>
              <a:t>необходима</a:t>
            </a:r>
          </a:p>
          <a:p>
            <a:pPr algn="ctr"/>
            <a:r>
              <a:rPr lang="ru-RU" sz="1400" i="1" dirty="0" smtClean="0"/>
              <a:t>медицинская </a:t>
            </a:r>
            <a:r>
              <a:rPr lang="ru-RU" sz="1400" i="1" dirty="0"/>
              <a:t>помощь»</a:t>
            </a:r>
          </a:p>
        </p:txBody>
      </p:sp>
      <p:pic>
        <p:nvPicPr>
          <p:cNvPr id="11" name="Picture 4" descr="Echo flag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20" y="4699618"/>
            <a:ext cx="196363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005120" y="6101410"/>
            <a:ext cx="2004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«Поворачиваю вправо»</a:t>
            </a:r>
            <a:endParaRPr lang="ru-RU" sz="1400" i="1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1691682" y="44624"/>
            <a:ext cx="9505054" cy="864096"/>
            <a:chOff x="336216" y="1196752"/>
            <a:chExt cx="9505054" cy="86409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Заголовок 1"/>
            <p:cNvSpPr txBox="1">
              <a:spLocks/>
            </p:cNvSpPr>
            <p:nvPr/>
          </p:nvSpPr>
          <p:spPr>
            <a:xfrm>
              <a:off x="336216" y="1196752"/>
              <a:ext cx="4908456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Сигнальные флаги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25" name="Прямая соединительная линия 24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1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96086" y="1628800"/>
            <a:ext cx="3975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Передача на </a:t>
            </a:r>
            <a:r>
              <a:rPr lang="ru-RU" dirty="0" smtClean="0"/>
              <a:t>расстояние </a:t>
            </a:r>
            <a:r>
              <a:rPr lang="ru-RU" dirty="0" err="1" smtClean="0"/>
              <a:t>буквенно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smtClean="0"/>
              <a:t>цифровых </a:t>
            </a:r>
            <a:r>
              <a:rPr lang="ru-RU" dirty="0"/>
              <a:t>сообщений - телеграмм с обязательной записью их в пункте приема. </a:t>
            </a:r>
            <a:r>
              <a:rPr lang="ru-RU" dirty="0" smtClean="0"/>
              <a:t>Телеграф изобретен </a:t>
            </a:r>
            <a:r>
              <a:rPr lang="ru-RU" dirty="0"/>
              <a:t>в </a:t>
            </a:r>
            <a:r>
              <a:rPr lang="ru-RU" dirty="0" smtClean="0"/>
              <a:t>1832 г</a:t>
            </a:r>
            <a:r>
              <a:rPr lang="ru-RU" dirty="0"/>
              <a:t>. российским ученым П. Л. Шиллингом. </a:t>
            </a:r>
          </a:p>
        </p:txBody>
      </p:sp>
      <p:pic>
        <p:nvPicPr>
          <p:cNvPr id="2056" name="Picture 8" descr="Ð¢ÐµÐ»ÐµÐ³ÑÐ°ÑÐ½ÑÐ¹ Ð°Ð¿Ð¿Ð°ÑÐ°Ñ ÐÐ¾ÑÐ·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/>
          <a:stretch/>
        </p:blipFill>
        <p:spPr bwMode="auto">
          <a:xfrm>
            <a:off x="321008" y="1114787"/>
            <a:ext cx="4638886" cy="323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hnu.docdat.com/pars_docs/refs/202/201126/img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16840" r="12676" b="10327"/>
          <a:stretch/>
        </p:blipFill>
        <p:spPr bwMode="auto">
          <a:xfrm>
            <a:off x="830149" y="4425467"/>
            <a:ext cx="2496711" cy="18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6133" y="6213505"/>
            <a:ext cx="2824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Телеграфный ключ</a:t>
            </a:r>
            <a:endParaRPr lang="ru-RU" sz="1400" i="1" dirty="0"/>
          </a:p>
        </p:txBody>
      </p:sp>
      <p:pic>
        <p:nvPicPr>
          <p:cNvPr id="2050" name="Picture 2" descr="Ð°Ð·Ð±ÑÐºÐ° Ð¼Ð¾ÑÐ·Ðµ Ð¾Ð±ÑÑ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10" y="3797888"/>
            <a:ext cx="4937597" cy="2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915819" y="44624"/>
            <a:ext cx="9505053" cy="864096"/>
            <a:chOff x="336217" y="1196752"/>
            <a:chExt cx="9505053" cy="86409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336217" y="1196752"/>
              <a:ext cx="2952326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Телеграф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6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820" y="1340768"/>
            <a:ext cx="64902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1837 г</a:t>
            </a:r>
            <a:r>
              <a:rPr lang="ru-RU" dirty="0"/>
              <a:t>. американец </a:t>
            </a:r>
            <a:r>
              <a:rPr lang="ru-RU" dirty="0" err="1"/>
              <a:t>Сэмюэл</a:t>
            </a:r>
            <a:r>
              <a:rPr lang="ru-RU" dirty="0"/>
              <a:t> Морзе </a:t>
            </a:r>
            <a:r>
              <a:rPr lang="ru-RU" dirty="0" smtClean="0"/>
              <a:t>создал </a:t>
            </a:r>
            <a:r>
              <a:rPr lang="ru-RU" dirty="0"/>
              <a:t>электромагнитный </a:t>
            </a:r>
            <a:r>
              <a:rPr lang="ru-RU" dirty="0" smtClean="0"/>
              <a:t>аппарат и </a:t>
            </a:r>
            <a:r>
              <a:rPr lang="ru-RU" dirty="0"/>
              <a:t>придумал специальный телеграфный код - азбуку, которая носит его </a:t>
            </a:r>
            <a:r>
              <a:rPr lang="ru-RU" dirty="0" smtClean="0"/>
              <a:t>имя – азбука Морзе</a:t>
            </a:r>
            <a:r>
              <a:rPr lang="ru-RU" dirty="0"/>
              <a:t>. </a:t>
            </a:r>
            <a:r>
              <a:rPr lang="ru-RU" dirty="0" smtClean="0"/>
              <a:t>В ней буквы, цифры, знаки препинания представляют </a:t>
            </a:r>
            <a:r>
              <a:rPr lang="ru-RU" dirty="0"/>
              <a:t>собой сочетания длинных и коротких </a:t>
            </a:r>
            <a:r>
              <a:rPr lang="ru-RU" dirty="0" smtClean="0"/>
              <a:t>сигналов - точек и тире. </a:t>
            </a:r>
            <a:endParaRPr lang="ru-RU" dirty="0"/>
          </a:p>
        </p:txBody>
      </p:sp>
      <p:pic>
        <p:nvPicPr>
          <p:cNvPr id="2054" name="Picture 6" descr="http://images.myshared.ru/6/726481/slide_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21185" r="17592" b="14250"/>
          <a:stretch/>
        </p:blipFill>
        <p:spPr bwMode="auto">
          <a:xfrm>
            <a:off x="301312" y="2996952"/>
            <a:ext cx="3547369" cy="251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4190" y="874913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006600"/>
                </a:solidFill>
                <a:latin typeface="Derby" pitchFamily="2" charset="0"/>
                <a:ea typeface="+mj-ea"/>
                <a:cs typeface="+mj-cs"/>
              </a:rPr>
              <a:t>Азбука Морзе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67944" y="3965421"/>
            <a:ext cx="4860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1908 году </a:t>
            </a:r>
            <a:r>
              <a:rPr lang="ru-RU" dirty="0" smtClean="0"/>
              <a:t>был окончательно принят сохранившийся до </a:t>
            </a:r>
            <a:r>
              <a:rPr lang="ru-RU" dirty="0"/>
              <a:t>сегодняшних дней </a:t>
            </a:r>
            <a:r>
              <a:rPr lang="ru-RU" dirty="0" smtClean="0"/>
              <a:t>сигнал бедствия SOS – три точки, три тире, три точки «… </a:t>
            </a:r>
            <a:r>
              <a:rPr lang="ru-RU" dirty="0"/>
              <a:t>--- </a:t>
            </a:r>
            <a:r>
              <a:rPr lang="ru-RU" dirty="0" smtClean="0"/>
              <a:t>…». </a:t>
            </a:r>
            <a:r>
              <a:rPr lang="ru-RU" dirty="0"/>
              <a:t>Международная радиотелефонная конвенция выбрала эти буквы, как наиболее простые и легко </a:t>
            </a:r>
            <a:r>
              <a:rPr lang="ru-RU" dirty="0" smtClean="0"/>
              <a:t>запоминающиеся. И только позже появилась словесная расшифровка этого сигнала как </a:t>
            </a:r>
            <a:r>
              <a:rPr lang="ru-RU" dirty="0"/>
              <a:t>«спасите наши души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84820" y="6159924"/>
            <a:ext cx="170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игнал </a:t>
            </a:r>
            <a:r>
              <a:rPr lang="en-US" dirty="0" smtClean="0"/>
              <a:t>SOS</a:t>
            </a:r>
            <a:endParaRPr lang="ru-RU" dirty="0"/>
          </a:p>
        </p:txBody>
      </p:sp>
      <p:pic>
        <p:nvPicPr>
          <p:cNvPr id="3" name="SOS_morse_co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6364" y="611390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271" y="5701583"/>
            <a:ext cx="260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ru-RU" dirty="0" smtClean="0"/>
              <a:t>Сигналы азбуки Морзе</a:t>
            </a:r>
            <a:endParaRPr lang="ru-RU" dirty="0"/>
          </a:p>
        </p:txBody>
      </p:sp>
      <p:pic>
        <p:nvPicPr>
          <p:cNvPr id="5" name="morzyanka-azbuka-morz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7253" y="5681853"/>
            <a:ext cx="487363" cy="487363"/>
          </a:xfrm>
          <a:prstGeom prst="rect">
            <a:avLst/>
          </a:prstGeom>
        </p:spPr>
      </p:pic>
      <p:pic>
        <p:nvPicPr>
          <p:cNvPr id="1026" name="Picture 2" descr="Samuel Mor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54" y="1105746"/>
            <a:ext cx="2032749" cy="27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915819" y="44624"/>
            <a:ext cx="9505053" cy="864096"/>
            <a:chOff x="336217" y="1196752"/>
            <a:chExt cx="9505053" cy="86409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336217" y="1196752"/>
              <a:ext cx="2952326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Телеграф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4" name="Прямая соединительная линия 13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7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6" name="voltage.wav"/>
          </p:stSnd>
        </p:sndAc>
      </p:transition>
    </mc:Choice>
    <mc:Fallback xmlns="">
      <p:transition spd="slow">
        <p:fade/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937" y="112515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Передача на расстояние речевой </a:t>
            </a:r>
            <a:r>
              <a:rPr lang="ru-RU" dirty="0" smtClean="0"/>
              <a:t>информации стала возможна с изобретением телефонного аппарата в 1876 г</a:t>
            </a:r>
            <a:r>
              <a:rPr lang="ru-RU" dirty="0"/>
              <a:t>. американцем </a:t>
            </a:r>
            <a:r>
              <a:rPr lang="ru-RU" dirty="0" smtClean="0"/>
              <a:t> А. Беллом</a:t>
            </a:r>
            <a:r>
              <a:rPr lang="ru-RU" dirty="0"/>
              <a:t>.</a:t>
            </a:r>
          </a:p>
        </p:txBody>
      </p:sp>
      <p:pic>
        <p:nvPicPr>
          <p:cNvPr id="3074" name="Picture 2" descr="ÐÐ»ÐµÐºÑÐ°Ð½Ð´Ñ ÐÐµÐ»Ð» Ð¸ Ð¿ÑÐ¾ÑÐ¾ÑÐ¸Ð¿ Ð¿ÐµÑÐ²Ð¾Ð³Ð¾ ÑÐµÐ»ÐµÑÐ¾Ð½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9" y="1857931"/>
            <a:ext cx="386883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1819" y="51100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i="1" dirty="0"/>
              <a:t>Александр Белл и прототип первого телефона</a:t>
            </a:r>
          </a:p>
        </p:txBody>
      </p:sp>
      <p:pic>
        <p:nvPicPr>
          <p:cNvPr id="3076" name="Picture 4" descr="https://upload.wikimedia.org/wikipedia/commons/thumb/c/c1/ADER_phone_1880.jpg/690px-ADER_phone_18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12" y="1857931"/>
            <a:ext cx="3726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36664" y="5110012"/>
            <a:ext cx="28558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Первый телефон</a:t>
            </a:r>
            <a:endParaRPr lang="ru-RU" sz="14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3168" y="5604921"/>
            <a:ext cx="7697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России </a:t>
            </a:r>
            <a:r>
              <a:rPr lang="ru-RU" dirty="0"/>
              <a:t>открылись первые телефонные </a:t>
            </a:r>
            <a:r>
              <a:rPr lang="ru-RU" dirty="0" smtClean="0"/>
              <a:t>станции 13 </a:t>
            </a:r>
            <a:r>
              <a:rPr lang="ru-RU" dirty="0"/>
              <a:t>июля 1882 года в Санкт-Петербурге, Москве, Варшаве, Одессе и Риге. </a:t>
            </a:r>
            <a:r>
              <a:rPr lang="ru-RU" dirty="0" smtClean="0"/>
              <a:t>А в </a:t>
            </a:r>
            <a:r>
              <a:rPr lang="ru-RU" dirty="0"/>
              <a:t>1899 г. состоялся первый междугородний телефонный разговор в </a:t>
            </a:r>
            <a:r>
              <a:rPr lang="ru-RU" dirty="0" smtClean="0"/>
              <a:t>России.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483768" y="44624"/>
            <a:ext cx="9289029" cy="864096"/>
            <a:chOff x="552241" y="1196752"/>
            <a:chExt cx="9289029" cy="86409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552241" y="1196752"/>
              <a:ext cx="4248469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Телефонная связь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2" name="Прямая соединительная линия 11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3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4811" y="1124742"/>
            <a:ext cx="6337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Радиосвязь - это </a:t>
            </a:r>
            <a:r>
              <a:rPr lang="ru-RU" dirty="0"/>
              <a:t>электрическая связь, которая осуществляется с помощью </a:t>
            </a:r>
            <a:r>
              <a:rPr lang="ru-RU" dirty="0" smtClean="0"/>
              <a:t>радиоволн, распространяющихся в пространстве без проводов. </a:t>
            </a:r>
            <a:r>
              <a:rPr lang="ru-RU" dirty="0"/>
              <a:t>Впервые осуществлена в 1895 г. русским изобретателем </a:t>
            </a:r>
            <a:r>
              <a:rPr lang="ru-RU" dirty="0" smtClean="0"/>
              <a:t>Александром Степановичем </a:t>
            </a:r>
            <a:r>
              <a:rPr lang="ru-RU" dirty="0"/>
              <a:t>Поповым. </a:t>
            </a:r>
          </a:p>
        </p:txBody>
      </p:sp>
      <p:pic>
        <p:nvPicPr>
          <p:cNvPr id="4098" name="Picture 2" descr="ÐÐ°Ðº ÐÐ¾Ð¿Ð¾Ð² Ð¸Ð·Ð¾Ð±ÑÐµÐ» ÑÐ°Ð´Ð¸Ð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52" y="2541941"/>
            <a:ext cx="5040560" cy="40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58312" y="5829414"/>
            <a:ext cx="1543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Первый </a:t>
            </a:r>
            <a:r>
              <a:rPr lang="ru-RU" sz="1400" i="1" dirty="0"/>
              <a:t>в мире </a:t>
            </a:r>
            <a:r>
              <a:rPr lang="ru-RU" sz="1400" i="1" dirty="0" smtClean="0"/>
              <a:t>беспроводной радиоприемник</a:t>
            </a:r>
            <a:endParaRPr lang="ru-RU" sz="1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36" y="1044784"/>
            <a:ext cx="1887984" cy="256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483768" y="44624"/>
            <a:ext cx="9289029" cy="864096"/>
            <a:chOff x="552241" y="1196752"/>
            <a:chExt cx="9289029" cy="8640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552241" y="1196752"/>
              <a:ext cx="4248469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Радиосвязь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7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-9172576" y="4914956"/>
            <a:ext cx="22354561" cy="1368568"/>
            <a:chOff x="-9172316" y="5734050"/>
            <a:chExt cx="18384579" cy="1126331"/>
          </a:xfrm>
        </p:grpSpPr>
        <p:grpSp>
          <p:nvGrpSpPr>
            <p:cNvPr id="3" name="Группа 1"/>
            <p:cNvGrpSpPr>
              <a:grpSpLocks/>
            </p:cNvGrpSpPr>
            <p:nvPr/>
          </p:nvGrpSpPr>
          <p:grpSpPr bwMode="auto">
            <a:xfrm>
              <a:off x="0" y="5734050"/>
              <a:ext cx="9212263" cy="1123950"/>
              <a:chOff x="-1" y="5734229"/>
              <a:chExt cx="9524851" cy="1123772"/>
            </a:xfrm>
          </p:grpSpPr>
          <p:pic>
            <p:nvPicPr>
              <p:cNvPr id="8" name="Picture 2" descr="D:\АРХИВ ФАЙЛОВ\Графические изображения\Картинки\Природа\BTREES1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5734229"/>
                <a:ext cx="3191335" cy="1123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 descr="D:\АРХИВ ФАЙЛОВ\Графические изображения\Картинки\Природа\BTREES1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7818" y="5734229"/>
                <a:ext cx="3191335" cy="1123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 descr="D:\АРХИВ ФАЙЛОВ\Графические изображения\Картинки\Природа\BTREES1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3515" y="5734229"/>
                <a:ext cx="3191335" cy="1123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Группа 9"/>
            <p:cNvGrpSpPr>
              <a:grpSpLocks/>
            </p:cNvGrpSpPr>
            <p:nvPr/>
          </p:nvGrpSpPr>
          <p:grpSpPr bwMode="auto">
            <a:xfrm>
              <a:off x="-9172316" y="5736431"/>
              <a:ext cx="9212263" cy="1123950"/>
              <a:chOff x="-1" y="5734229"/>
              <a:chExt cx="9524851" cy="1123772"/>
            </a:xfrm>
          </p:grpSpPr>
          <p:pic>
            <p:nvPicPr>
              <p:cNvPr id="5" name="Picture 2" descr="D:\АРХИВ ФАЙЛОВ\Графические изображения\Картинки\Природа\BTREES1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5734229"/>
                <a:ext cx="3191335" cy="1123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 descr="D:\АРХИВ ФАЙЛОВ\Графические изображения\Картинки\Природа\BTREES1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7818" y="5734229"/>
                <a:ext cx="3191335" cy="1123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 descr="D:\АРХИВ ФАЙЛОВ\Графические изображения\Картинки\Природа\BTREES1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3515" y="5734229"/>
                <a:ext cx="3191335" cy="1123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827584" y="14606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Самый </a:t>
            </a:r>
            <a:r>
              <a:rPr lang="ru-RU" dirty="0" smtClean="0"/>
              <a:t>первый и древний способ </a:t>
            </a:r>
            <a:r>
              <a:rPr lang="ru-RU" dirty="0"/>
              <a:t>передачи информации на большие дистанции — </a:t>
            </a:r>
            <a:r>
              <a:rPr lang="ru-RU" dirty="0" smtClean="0"/>
              <a:t>послать гонца. </a:t>
            </a:r>
            <a:r>
              <a:rPr lang="ru-RU" dirty="0"/>
              <a:t>Это </a:t>
            </a:r>
            <a:r>
              <a:rPr lang="ru-RU" dirty="0" smtClean="0"/>
              <a:t>специально </a:t>
            </a:r>
            <a:r>
              <a:rPr lang="ru-RU" dirty="0"/>
              <a:t>подготовленные люди, которых называли скороходами. </a:t>
            </a:r>
            <a:r>
              <a:rPr lang="ru-RU" dirty="0" smtClean="0"/>
              <a:t>Хорошо </a:t>
            </a:r>
            <a:r>
              <a:rPr lang="ru-RU" dirty="0"/>
              <a:t>тренированный человек может преодолеть за день 100 </a:t>
            </a:r>
            <a:r>
              <a:rPr lang="ru-RU" dirty="0" smtClean="0"/>
              <a:t>километров.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3608" y="-461665"/>
            <a:ext cx="6498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Способы передачи информации в </a:t>
            </a:r>
            <a:r>
              <a:rPr lang="ru-RU" sz="2400" b="1" dirty="0" smtClean="0"/>
              <a:t>древности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6093296"/>
            <a:ext cx="9639540" cy="936104"/>
          </a:xfrm>
          <a:prstGeom prst="rect">
            <a:avLst/>
          </a:prstGeom>
          <a:solidFill>
            <a:srgbClr val="24E88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6" descr="https://opengameart.org/sites/default/files/caveman_runcycle_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86032"/>
            <a:ext cx="4392488" cy="40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2483768" y="116632"/>
            <a:ext cx="9217024" cy="864096"/>
            <a:chOff x="452028" y="1196752"/>
            <a:chExt cx="9217024" cy="86409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48072" y="1340768"/>
              <a:ext cx="9020980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452028" y="1196752"/>
              <a:ext cx="3759630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Скороходы</a:t>
              </a:r>
              <a:endPara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953E-6 L 0.99792 3.70953E-6 " pathEditMode="relative" rAng="0" ptsTypes="AA">
                                      <p:cBhvr>
                                        <p:cTn id="10" dur="8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9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264 L 1.66667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6236" y="1124744"/>
            <a:ext cx="6732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Слово «телевидение» произошло от греческого «теле» (далеко) и латинского «</a:t>
            </a:r>
            <a:r>
              <a:rPr lang="ru-RU" dirty="0" err="1"/>
              <a:t>визио</a:t>
            </a:r>
            <a:r>
              <a:rPr lang="ru-RU" dirty="0"/>
              <a:t>» (видение).</a:t>
            </a:r>
          </a:p>
          <a:p>
            <a:r>
              <a:rPr lang="ru-RU" dirty="0" smtClean="0"/>
              <a:t>Проект </a:t>
            </a:r>
            <a:r>
              <a:rPr lang="ru-RU" dirty="0"/>
              <a:t>первой в мире телевизионной системы передачи изображений на расстояние был предложен в 1880 г. русским ученым, профессором Порфирием Ивановичем Бахметьевым.</a:t>
            </a:r>
          </a:p>
          <a:p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83768" y="44624"/>
            <a:ext cx="9289029" cy="864096"/>
            <a:chOff x="552241" y="1196752"/>
            <a:chExt cx="9289029" cy="8640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552241" y="1196752"/>
              <a:ext cx="4248469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Телевидение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5"/>
          <a:stretch/>
        </p:blipFill>
        <p:spPr bwMode="auto">
          <a:xfrm>
            <a:off x="7176198" y="1209819"/>
            <a:ext cx="14495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10136" y="29035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Первый советский телевизор, </a:t>
            </a:r>
            <a:r>
              <a:rPr lang="ru-RU" dirty="0" smtClean="0"/>
              <a:t>который стал выпускаться массово с апреля 1932 года, </a:t>
            </a:r>
            <a:r>
              <a:rPr lang="ru-RU" dirty="0"/>
              <a:t>назывался Б-2. </a:t>
            </a:r>
            <a:r>
              <a:rPr lang="ru-RU" dirty="0" smtClean="0"/>
              <a:t>Размер </a:t>
            </a:r>
            <a:r>
              <a:rPr lang="ru-RU" dirty="0"/>
              <a:t>экрана </a:t>
            </a:r>
            <a:r>
              <a:rPr lang="ru-RU" dirty="0" smtClean="0"/>
              <a:t>4х3 см.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" r="9154"/>
          <a:stretch/>
        </p:blipFill>
        <p:spPr bwMode="auto">
          <a:xfrm flipH="1">
            <a:off x="611560" y="2682337"/>
            <a:ext cx="2868934" cy="27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2000" r="1660" b="1"/>
          <a:stretch/>
        </p:blipFill>
        <p:spPr bwMode="auto">
          <a:xfrm>
            <a:off x="5796136" y="4045762"/>
            <a:ext cx="3099442" cy="249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697229"/>
            <a:ext cx="5827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Первым </a:t>
            </a:r>
            <a:r>
              <a:rPr lang="ru-RU" dirty="0"/>
              <a:t>по-настоящему народным </a:t>
            </a:r>
            <a:r>
              <a:rPr lang="ru-RU" dirty="0" smtClean="0"/>
              <a:t>телевизором стал </a:t>
            </a:r>
            <a:r>
              <a:rPr lang="ru-RU" dirty="0"/>
              <a:t>КВН-49. </a:t>
            </a:r>
            <a:r>
              <a:rPr lang="ru-RU" dirty="0" smtClean="0"/>
              <a:t>Перед экраном ставилась навесная </a:t>
            </a:r>
            <a:r>
              <a:rPr lang="ru-RU" dirty="0"/>
              <a:t>линза с водой или глицерином для увеличения </a:t>
            </a:r>
            <a:r>
              <a:rPr lang="ru-RU" dirty="0" smtClean="0"/>
              <a:t>изображения.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460" y="1309410"/>
            <a:ext cx="8692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Компьютерная сеть – это система обмена информацией между компьютерами</a:t>
            </a:r>
            <a:r>
              <a:rPr lang="ru-RU" dirty="0" smtClean="0"/>
              <a:t>. 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123728" y="44624"/>
            <a:ext cx="9289029" cy="864096"/>
            <a:chOff x="552241" y="1196752"/>
            <a:chExt cx="9289029" cy="8640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552241" y="1196752"/>
              <a:ext cx="5328592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Компьютерная сеть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79512" y="1954455"/>
            <a:ext cx="34331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Первая передача информации с компьютера на компьютер, находящимися друг от друга на расстоянии 640 км,  по телефонному кабелю произошла в 1969 году в США.  Далее к этой компьютерной сети подсоединялись все новые </a:t>
            </a:r>
            <a:r>
              <a:rPr lang="ru-RU" dirty="0"/>
              <a:t>компьютеры. В 1973 году к </a:t>
            </a:r>
            <a:r>
              <a:rPr lang="ru-RU" dirty="0" smtClean="0"/>
              <a:t>американской сети допустили компьютеры из Великобритании </a:t>
            </a:r>
            <a:r>
              <a:rPr lang="ru-RU" dirty="0"/>
              <a:t>и Норвегии, сеть стала международной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74276" y="5660798"/>
            <a:ext cx="5041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России первое </a:t>
            </a:r>
            <a:r>
              <a:rPr lang="ru-RU" dirty="0"/>
              <a:t>подключение к </a:t>
            </a:r>
            <a:r>
              <a:rPr lang="ru-RU" dirty="0" smtClean="0"/>
              <a:t>международной сети произошло в </a:t>
            </a:r>
            <a:r>
              <a:rPr lang="ru-RU" dirty="0"/>
              <a:t>1990 </a:t>
            </a:r>
            <a:r>
              <a:rPr lang="ru-RU" dirty="0" smtClean="0"/>
              <a:t>году.</a:t>
            </a:r>
            <a:endParaRPr lang="ru-RU" dirty="0"/>
          </a:p>
        </p:txBody>
      </p:sp>
      <p:pic>
        <p:nvPicPr>
          <p:cNvPr id="2051" name="Picture 3" descr="D:\Васильева НА\Служебные документы\Музей ВТ\Программа музея ВТ\Мультимедиа для программы\През. СПОСОБЫ ПЕРЕДАЧИ ИНФОРМАЦИИ\64498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76" y="1961575"/>
            <a:ext cx="5110841" cy="33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676" y="1213669"/>
            <a:ext cx="23016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Проводная передача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(информация передается по проводам:  компьютерная техника, телевидение, радио).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704" y="4168943"/>
            <a:ext cx="2775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Беспроводная передача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(информация передается по воздуху с помощью радиоволн: телевидение, телефония, компьютерная сеть).</a:t>
            </a:r>
          </a:p>
        </p:txBody>
      </p:sp>
      <p:pic>
        <p:nvPicPr>
          <p:cNvPr id="1028" name="Picture 4" descr="D:\Васильева НА\Служебные документы\Музей ВТ\Программа музея ВТ\Мультимедиа для программы\През. СПОСОБЫ ПЕРЕДАЧИ ИНФОРМАЦИИ\image0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68943"/>
            <a:ext cx="5257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Васильева НА\Служебные документы\Музей ВТ\Программа музея ВТ\Мультимедиа для программы\През. СПОСОБЫ ПЕРЕДАЧИ ИНФОРМАЦИИ\img-7Yum7r+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4" b="35413"/>
          <a:stretch/>
        </p:blipFill>
        <p:spPr bwMode="auto">
          <a:xfrm>
            <a:off x="4329192" y="2367831"/>
            <a:ext cx="2679700" cy="14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-191139" y="-27384"/>
            <a:ext cx="9659683" cy="864096"/>
            <a:chOff x="336214" y="1196752"/>
            <a:chExt cx="9659683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Современные способы передачи информации</a:t>
              </a:r>
              <a:endPara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pic>
        <p:nvPicPr>
          <p:cNvPr id="11" name="Picture 5" descr="D:\Васильева НА\Служебные документы\Музей ВТ\Программа музея ВТ\Мультимедиа для программы\През. СПОСОБЫ ПЕРЕДАЧИ ИНФОРМАЦИИ\img-7Yum7r+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95"/>
          <a:stretch/>
        </p:blipFill>
        <p:spPr bwMode="auto">
          <a:xfrm>
            <a:off x="6428964" y="1396999"/>
            <a:ext cx="2679700" cy="140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Васильева НА\Служебные документы\Музей ВТ\Программа музея ВТ\Мультимедиа для программы\През. СПОСОБЫ ПЕРЕДАЧИ ИНФОРМАЦИИ\img-7Yum7r+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65"/>
          <a:stretch/>
        </p:blipFill>
        <p:spPr bwMode="auto">
          <a:xfrm>
            <a:off x="2681384" y="1504365"/>
            <a:ext cx="2679700" cy="11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4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894" y="1947203"/>
            <a:ext cx="8652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место</a:t>
            </a:r>
          </a:p>
          <a:p>
            <a:r>
              <a:rPr lang="ru-RU" u="sng" dirty="0" smtClean="0"/>
              <a:t>Самая </a:t>
            </a:r>
            <a:r>
              <a:rPr lang="ru-RU" u="sng" dirty="0"/>
              <a:t>быстрая в мире беспроводная технология передачи данных – при помощи световых вихрей</a:t>
            </a:r>
            <a:r>
              <a:rPr lang="ru-RU" dirty="0"/>
              <a:t>. Ее изобрели и впервые использовали в 2011-2012 гг. ученые из университета Южной Калифорнии, Тель-Авивского университета и Лаборатории НАСА по изучению реактивного движения. Данная технология позволяет ускорить беспроводную передачу информации до 2,5 </a:t>
            </a:r>
            <a:r>
              <a:rPr lang="ru-RU" dirty="0" smtClean="0"/>
              <a:t>Тбит/с.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507268" y="-27384"/>
            <a:ext cx="7918086" cy="864096"/>
            <a:chOff x="336214" y="1196752"/>
            <a:chExt cx="10185781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48072" y="1340768"/>
              <a:ext cx="9873923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Интернет-технологии будущего</a:t>
              </a:r>
              <a:endPara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42931" y="1260000"/>
            <a:ext cx="8658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srgbClr val="006600"/>
                </a:solidFill>
                <a:latin typeface="Derby" pitchFamily="2" charset="0"/>
                <a:ea typeface="+mj-ea"/>
                <a:cs typeface="+mj-cs"/>
              </a:rPr>
              <a:t>Топ-3 самых необычных способов передачи информации</a:t>
            </a:r>
          </a:p>
        </p:txBody>
      </p:sp>
      <p:pic>
        <p:nvPicPr>
          <p:cNvPr id="17" name="Picture 2" descr="spi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19" y="3975538"/>
            <a:ext cx="2979562" cy="22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8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507268" y="-27384"/>
            <a:ext cx="7918086" cy="864096"/>
            <a:chOff x="336214" y="1196752"/>
            <a:chExt cx="10185781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48072" y="1340768"/>
              <a:ext cx="9873923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Интернет-технологии будущего</a:t>
              </a:r>
              <a:endPara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42931" y="1260000"/>
            <a:ext cx="8658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srgbClr val="006600"/>
                </a:solidFill>
                <a:latin typeface="Derby" pitchFamily="2" charset="0"/>
                <a:ea typeface="+mj-ea"/>
                <a:cs typeface="+mj-cs"/>
              </a:rPr>
              <a:t>Топ-3 самых необычных способов передачи информации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5894" y="1796474"/>
            <a:ext cx="86522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</a:t>
            </a:r>
          </a:p>
          <a:p>
            <a:r>
              <a:rPr lang="ru-RU" u="sng" dirty="0" smtClean="0"/>
              <a:t>Самая </a:t>
            </a:r>
            <a:r>
              <a:rPr lang="ru-RU" u="sng" dirty="0"/>
              <a:t>мощная в мире беспроводная технология передачи данных – нейтринные лучи</a:t>
            </a:r>
            <a:r>
              <a:rPr lang="ru-RU" dirty="0"/>
              <a:t> можно использовать для передачи сигнала сквозь любые предметы. Частицы нейтрино могут проходить через любые преграды, не взаимодействуя с материалом. У</a:t>
            </a:r>
            <a:r>
              <a:rPr lang="ru-RU" dirty="0" smtClean="0"/>
              <a:t>ченым </a:t>
            </a:r>
            <a:r>
              <a:rPr lang="ru-RU" dirty="0"/>
              <a:t>из университета Рочестера удалось передать сообщение через 240-метровую каменную глыбу, чего не может ни одна из ныне доступных беспроводных технологий. Если нейтринные лучи начнут использовать на практике, то сигналу не нужно будет огибать Землю, а можно будет просто проходить сквозь нее.</a:t>
            </a:r>
            <a:endParaRPr lang="ru-RU" dirty="0" smtClean="0"/>
          </a:p>
        </p:txBody>
      </p:sp>
      <p:pic>
        <p:nvPicPr>
          <p:cNvPr id="2050" name="Picture 2" descr="neytrin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98" y="4219742"/>
            <a:ext cx="2830205" cy="21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507268" y="-27384"/>
            <a:ext cx="7918086" cy="864096"/>
            <a:chOff x="336214" y="1196752"/>
            <a:chExt cx="10185781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48072" y="1340768"/>
              <a:ext cx="9873923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Интернет-технологии будущего</a:t>
              </a:r>
              <a:endParaRPr lang="ru-RU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42931" y="1260000"/>
            <a:ext cx="8658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srgbClr val="006600"/>
                </a:solidFill>
                <a:latin typeface="Derby" pitchFamily="2" charset="0"/>
                <a:ea typeface="+mj-ea"/>
                <a:cs typeface="+mj-cs"/>
              </a:rPr>
              <a:t>Топ-3 самых необычных способов передачи информации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45894" y="1647323"/>
            <a:ext cx="8652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</a:t>
            </a:r>
          </a:p>
          <a:p>
            <a:r>
              <a:rPr lang="ru-RU" dirty="0" smtClean="0"/>
              <a:t>Лидером </a:t>
            </a:r>
            <a:r>
              <a:rPr lang="ru-RU" dirty="0"/>
              <a:t>в рейтинге стала </a:t>
            </a:r>
            <a:r>
              <a:rPr lang="ru-RU" u="sng" dirty="0"/>
              <a:t>технология </a:t>
            </a:r>
            <a:r>
              <a:rPr lang="ru-RU" u="sng" dirty="0" err="1"/>
              <a:t>RedTacton</a:t>
            </a:r>
            <a:r>
              <a:rPr lang="ru-RU" u="sng" dirty="0"/>
              <a:t>, которая использует самый биологический канал передачи данных – кожу человека</a:t>
            </a:r>
            <a:r>
              <a:rPr lang="ru-RU" dirty="0"/>
              <a:t>. </a:t>
            </a:r>
            <a:r>
              <a:rPr lang="ru-RU" dirty="0" smtClean="0"/>
              <a:t>При этой технологии будет возможно </a:t>
            </a:r>
            <a:r>
              <a:rPr lang="ru-RU" dirty="0"/>
              <a:t>одним прикосновением руки получать информацию на свой телефон, обмениваться электронными визитками и любыми другими данными при помощи рукопожатия или распечатывать документы, просто проведя рукой по </a:t>
            </a:r>
            <a:r>
              <a:rPr lang="ru-RU" dirty="0" smtClean="0"/>
              <a:t>принтеру.</a:t>
            </a:r>
          </a:p>
        </p:txBody>
      </p:sp>
      <p:pic>
        <p:nvPicPr>
          <p:cNvPr id="4098" name="Picture 2" descr="RedTacto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14" y="3424277"/>
            <a:ext cx="3293973" cy="24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5895" y="5984019"/>
            <a:ext cx="865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сегодняшний день это экспериментальные разработки, но через несколько лет они могут плотно войти в нашу повседневную жизнь.</a:t>
            </a:r>
          </a:p>
        </p:txBody>
      </p:sp>
    </p:spTree>
    <p:extLst>
      <p:ext uri="{BB962C8B-B14F-4D97-AF65-F5344CB8AC3E}">
        <p14:creationId xmlns:p14="http://schemas.microsoft.com/office/powerpoint/2010/main" val="8736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рапеция 11"/>
          <p:cNvSpPr/>
          <p:nvPr/>
        </p:nvSpPr>
        <p:spPr>
          <a:xfrm rot="4573113">
            <a:off x="3698388" y="-1155048"/>
            <a:ext cx="2772070" cy="12355375"/>
          </a:xfrm>
          <a:prstGeom prst="trapezoid">
            <a:avLst>
              <a:gd name="adj" fmla="val 36199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74628" y="2492896"/>
            <a:ext cx="41940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VI веке до н.э. в Персии на высоких башнях стояли обученные рабы, воины со звучными голосами и криком передавали информацию, сообщения от одной башни к другой.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62435" y="58830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Кстати, человеческий крик можно услышать на расстоянии 1,5 километров.</a:t>
            </a:r>
            <a:endParaRPr lang="ru-RU" dirty="0"/>
          </a:p>
        </p:txBody>
      </p:sp>
      <p:pic>
        <p:nvPicPr>
          <p:cNvPr id="2052" name="Picture 4" descr="http://mariafresa.net/newimages/bridge-clipart-wood-bridge-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506" y="2636912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63" y="1556792"/>
            <a:ext cx="1327374" cy="26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mariafresa.net/newimages/bridge-clipart-wood-bridge-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18" y="1795596"/>
            <a:ext cx="3052810" cy="30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8578" y="1090623"/>
            <a:ext cx="879291" cy="176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0830" y="1297116"/>
            <a:ext cx="1584176" cy="519351"/>
          </a:xfrm>
          <a:prstGeom prst="wedgeEllipseCallout">
            <a:avLst>
              <a:gd name="adj1" fmla="val -73744"/>
              <a:gd name="adj2" fmla="val 134027"/>
            </a:avLst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Приказ!!!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32961" y="44624"/>
            <a:ext cx="9217024" cy="864096"/>
            <a:chOff x="452028" y="1196752"/>
            <a:chExt cx="9217024" cy="86409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48072" y="1340768"/>
              <a:ext cx="9020980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452028" y="1196752"/>
              <a:ext cx="9001000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Средства звуковой сигнализации</a:t>
              </a:r>
              <a:endPara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1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9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1.85185E-6 L 0.53629 -0.04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21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рапеция 15"/>
          <p:cNvSpPr/>
          <p:nvPr/>
        </p:nvSpPr>
        <p:spPr>
          <a:xfrm rot="3641277">
            <a:off x="3561300" y="-1682002"/>
            <a:ext cx="2772070" cy="12355375"/>
          </a:xfrm>
          <a:prstGeom prst="trapezoid">
            <a:avLst>
              <a:gd name="adj" fmla="val 36199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054" y="1844824"/>
            <a:ext cx="968234" cy="1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5379" y="4955325"/>
            <a:ext cx="6408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В древние времена в боевых </a:t>
            </a:r>
            <a:endParaRPr lang="ru-RU" dirty="0" smtClean="0"/>
          </a:p>
          <a:p>
            <a:pPr algn="r"/>
            <a:r>
              <a:rPr lang="ru-RU" dirty="0" smtClean="0"/>
              <a:t>условиях </a:t>
            </a:r>
            <a:r>
              <a:rPr lang="ru-RU" dirty="0"/>
              <a:t>многие </a:t>
            </a:r>
            <a:r>
              <a:rPr lang="ru-RU" dirty="0" err="1"/>
              <a:t>военноначальники</a:t>
            </a:r>
            <a:r>
              <a:rPr lang="ru-RU" dirty="0"/>
              <a:t>, </a:t>
            </a:r>
            <a:endParaRPr lang="ru-RU" dirty="0" smtClean="0"/>
          </a:p>
          <a:p>
            <a:pPr algn="r"/>
            <a:r>
              <a:rPr lang="ru-RU" dirty="0" smtClean="0"/>
              <a:t>чтобы </a:t>
            </a:r>
            <a:r>
              <a:rPr lang="ru-RU" dirty="0"/>
              <a:t>передавать сообщения, приказы </a:t>
            </a:r>
            <a:r>
              <a:rPr lang="ru-RU" dirty="0" smtClean="0"/>
              <a:t>на </a:t>
            </a:r>
          </a:p>
          <a:p>
            <a:pPr algn="r"/>
            <a:r>
              <a:rPr lang="ru-RU" dirty="0" smtClean="0"/>
              <a:t>позициях, часто выстраивали "живой телефон" </a:t>
            </a:r>
          </a:p>
          <a:p>
            <a:pPr algn="r"/>
            <a:r>
              <a:rPr lang="ru-RU" dirty="0" smtClean="0"/>
              <a:t>из </a:t>
            </a:r>
            <a:r>
              <a:rPr lang="ru-RU" dirty="0"/>
              <a:t>воинов, которые перекрикивали по цепочке эти </a:t>
            </a:r>
            <a:endParaRPr lang="ru-RU" dirty="0" smtClean="0"/>
          </a:p>
          <a:p>
            <a:pPr algn="r"/>
            <a:r>
              <a:rPr lang="ru-RU" dirty="0" smtClean="0"/>
              <a:t>приказы</a:t>
            </a:r>
            <a:r>
              <a:rPr lang="ru-RU" dirty="0"/>
              <a:t>.</a:t>
            </a:r>
          </a:p>
        </p:txBody>
      </p:sp>
      <p:pic>
        <p:nvPicPr>
          <p:cNvPr id="3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6" y="3861048"/>
            <a:ext cx="1327374" cy="26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2626449"/>
            <a:ext cx="1202397" cy="24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75656"/>
            <a:ext cx="968234" cy="1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0846" y="1268760"/>
            <a:ext cx="71828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26449"/>
            <a:ext cx="1202397" cy="24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31859"/>
            <a:ext cx="1383004" cy="67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68760"/>
            <a:ext cx="71828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29005" y="1017623"/>
            <a:ext cx="3131840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6600"/>
                </a:solidFill>
                <a:latin typeface="Derby" pitchFamily="2" charset="0"/>
              </a:rPr>
              <a:t>«Живой телефон»</a:t>
            </a:r>
            <a:endParaRPr lang="ru-RU" sz="2400" dirty="0">
              <a:solidFill>
                <a:srgbClr val="006600"/>
              </a:solidFill>
              <a:latin typeface="Derby" pitchFamily="2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32961" y="44624"/>
            <a:ext cx="9217024" cy="864096"/>
            <a:chOff x="452028" y="1196752"/>
            <a:chExt cx="9217024" cy="86409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48072" y="1340768"/>
              <a:ext cx="9020980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Заголовок 1"/>
            <p:cNvSpPr txBox="1">
              <a:spLocks/>
            </p:cNvSpPr>
            <p:nvPr/>
          </p:nvSpPr>
          <p:spPr>
            <a:xfrm>
              <a:off x="452028" y="1196752"/>
              <a:ext cx="9001000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Средства звуковой сигнализации</a:t>
              </a:r>
              <a:endPara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8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0.31024 -0.191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-9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24 -0.1919 L 0.54652 -0.31782 " pathEditMode="relative" rAng="0" ptsTypes="AA">
                                      <p:cBhvr>
                                        <p:cTn id="17" dur="3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629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4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652 -0.31782 L 0.78281 -0.4437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рапеция 15"/>
          <p:cNvSpPr/>
          <p:nvPr/>
        </p:nvSpPr>
        <p:spPr>
          <a:xfrm rot="3478118">
            <a:off x="3560968" y="-2311111"/>
            <a:ext cx="2772070" cy="12355375"/>
          </a:xfrm>
          <a:prstGeom prst="trapezoid">
            <a:avLst>
              <a:gd name="adj" fmla="val 36199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054" y="1453952"/>
            <a:ext cx="968234" cy="1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5033021"/>
            <a:ext cx="4268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древние времена в боевых условиях многие </a:t>
            </a:r>
            <a:r>
              <a:rPr lang="ru-RU" dirty="0" err="1"/>
              <a:t>военноначальники</a:t>
            </a:r>
            <a:r>
              <a:rPr lang="ru-RU" dirty="0"/>
              <a:t>, чтобы передавать сообщения, приказы на позициях, часто выстраивали "живой телефон" из воинов, которые перекрикивали по цепочке эти приказы.</a:t>
            </a:r>
          </a:p>
        </p:txBody>
      </p:sp>
      <p:pic>
        <p:nvPicPr>
          <p:cNvPr id="3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6" y="3861048"/>
            <a:ext cx="1327374" cy="26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2626449"/>
            <a:ext cx="1202397" cy="24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53952"/>
            <a:ext cx="968234" cy="1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0846" y="404664"/>
            <a:ext cx="71828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4" y="2655638"/>
            <a:ext cx="1202397" cy="24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Васильева НА\Служебные документы\Музей ВТ\Программа музея ВТ\Мультимедиа для программы\vektor-roman-soldier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554" y1="4625" x2="32832" y2="2000"/>
                        <a14:backgroundMark x1="90727" y1="36125" x2="90727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49" y="404664"/>
            <a:ext cx="71828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5389" y="3312508"/>
            <a:ext cx="1750721" cy="519351"/>
          </a:xfrm>
          <a:prstGeom prst="wedgeEllipseCallout">
            <a:avLst>
              <a:gd name="adj1" fmla="val -28586"/>
              <a:gd name="adj2" fmla="val 69836"/>
            </a:avLst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Приказ!!!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58173" y="2193657"/>
            <a:ext cx="1440160" cy="432792"/>
          </a:xfrm>
          <a:prstGeom prst="wedgeEllipseCallout">
            <a:avLst>
              <a:gd name="adj1" fmla="val -30093"/>
              <a:gd name="adj2" fmla="val 72403"/>
            </a:avLst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Приказ!!!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80253" y="1080950"/>
            <a:ext cx="1189666" cy="367873"/>
          </a:xfrm>
          <a:prstGeom prst="wedgeEllipseCallout">
            <a:avLst>
              <a:gd name="adj1" fmla="val -32912"/>
              <a:gd name="adj2" fmla="val 69297"/>
            </a:avLst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Приказ!!!</a:t>
            </a:r>
            <a:endParaRPr lang="ru-RU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1416" y="404664"/>
            <a:ext cx="408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«Живой телефон»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365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1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0.23716 -0.0627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8" y="-3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19132 -0.10347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-5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18142 -0.0939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46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7070" y="4993754"/>
            <a:ext cx="8142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Аборигены Америки и Африки пользовались деревянными выдолбленными или выжженными из стволов деревьев барабанами </a:t>
            </a:r>
            <a:r>
              <a:rPr lang="ru-RU" dirty="0" smtClean="0"/>
              <a:t>– тамтамами. </a:t>
            </a:r>
            <a:r>
              <a:rPr lang="ru-RU" dirty="0"/>
              <a:t>Звук от тамтама слышался за несколько километров. Комбинируя эти звуки, можно было передавать </a:t>
            </a:r>
            <a:r>
              <a:rPr lang="ru-RU" dirty="0" smtClean="0"/>
              <a:t>сообщения.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32961" y="44624"/>
            <a:ext cx="9217024" cy="864096"/>
            <a:chOff x="452028" y="1196752"/>
            <a:chExt cx="9217024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48072" y="1340768"/>
              <a:ext cx="9020980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452028" y="1196752"/>
              <a:ext cx="9001000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Средства звуковой сигнализации</a:t>
              </a:r>
              <a:endPara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515145" y="1016071"/>
            <a:ext cx="2256630" cy="7365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6600"/>
                </a:solidFill>
                <a:latin typeface="Derby" pitchFamily="2" charset="0"/>
              </a:rPr>
              <a:t>Барабаны</a:t>
            </a:r>
            <a:endParaRPr lang="ru-RU" sz="2400" dirty="0">
              <a:solidFill>
                <a:srgbClr val="006600"/>
              </a:solidFill>
              <a:latin typeface="Derby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:\Васильева НА\Служебные документы\Музей ВТ\Программа музея ВТ\Мультимедиа для программы\През. СПОСОБЫ ПЕРЕДАЧИ ИНФОРМАЦИИ\hello_html_2a7324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08" y="1187521"/>
            <a:ext cx="578485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асильева НА\Служебные документы\Музей ВТ\Программа музея ВТ\Мультимедиа для программы\През. СПОСОБЫ ПЕРЕДАЧИ ИНФОРМАЦИИ\2011_05_Edvard_Chubaryan_75th_Birthday_5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765" y1="18525" x2="32240" y2="92626"/>
                        <a14:foregroundMark x1="31967" y1="54137" x2="31967" y2="61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622" y="2734267"/>
            <a:ext cx="2561676" cy="19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182" y="164107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Китайцы, татары, монголы пользовались гонгами. </a:t>
            </a:r>
          </a:p>
        </p:txBody>
      </p:sp>
      <p:pic>
        <p:nvPicPr>
          <p:cNvPr id="5122" name="Picture 2" descr="http://bksp.org/wp-content/uploads/2013/01/g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000" y1="27000" x2="63667" y2="27500"/>
                        <a14:foregroundMark x1="63500" y1="30000" x2="62333" y2="34667"/>
                        <a14:foregroundMark x1="60833" y1="38500" x2="60833" y2="38500"/>
                        <a14:foregroundMark x1="33667" y1="28333" x2="34500" y2="33500"/>
                        <a14:foregroundMark x1="35000" y1="34667" x2="36167" y2="38000"/>
                        <a14:backgroundMark x1="32500" y1="78667" x2="32500" y2="78667"/>
                        <a14:backgroundMark x1="74333" y1="82833" x2="74333" y2="82833"/>
                        <a14:backgroundMark x1="74000" y1="51333" x2="74000" y2="51333"/>
                        <a14:backgroundMark x1="65833" y1="57167" x2="65833" y2="57167"/>
                        <a14:backgroundMark x1="65667" y1="52667" x2="65667" y2="52667"/>
                        <a14:backgroundMark x1="65667" y1="53667" x2="65833" y2="56333"/>
                        <a14:backgroundMark x1="32167" y1="51167" x2="32167" y2="51167"/>
                        <a14:backgroundMark x1="32167" y1="57333" x2="32167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86" y="1255811"/>
            <a:ext cx="2088219" cy="208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80329" y="1641070"/>
            <a:ext cx="1970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Руси применялись колокола. </a:t>
            </a:r>
            <a:endParaRPr lang="ru-RU" dirty="0"/>
          </a:p>
        </p:txBody>
      </p:sp>
      <p:pic>
        <p:nvPicPr>
          <p:cNvPr id="5125" name="Picture 5" descr="http://pngriver.com/wp-content/uploads/2017/11/chursh-bell-hanging-clipart-transparent-png-images-fre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93" y="1350245"/>
            <a:ext cx="2375098" cy="19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8942" y="355428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акже использовались рожки и трубы. </a:t>
            </a:r>
            <a:endParaRPr lang="ru-RU" dirty="0"/>
          </a:p>
        </p:txBody>
      </p:sp>
      <p:pic>
        <p:nvPicPr>
          <p:cNvPr id="5127" name="Picture 7" descr="http://best-guide.ru/wp-content/uploads/2016/08/Powder-horn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80781" y1="40090" x2="81381" y2="38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4536"/>
            <a:ext cx="2399581" cy="159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33814" y1="57815" x2="53918" y2="40672"/>
                        <a14:backgroundMark x1="28351" y1="86555" x2="71649" y2="75798"/>
                        <a14:backgroundMark x1="59897" y1="66891" x2="52784" y2="76975"/>
                        <a14:backgroundMark x1="38454" y1="36975" x2="44227" y2="34622"/>
                        <a14:backgroundMark x1="50412" y1="78487" x2="43093" y2="81008"/>
                        <a14:backgroundMark x1="42474" y1="81681" x2="36907" y2="80672"/>
                        <a14:backgroundMark x1="36495" y1="80672" x2="32577" y2="78151"/>
                        <a14:backgroundMark x1="32268" y1="77647" x2="28969" y2="73613"/>
                        <a14:backgroundMark x1="28763" y1="72941" x2="28247" y2="72101"/>
                        <a14:backgroundMark x1="21393" y1="37027" x2="27529" y2="34324"/>
                        <a14:backgroundMark x1="18740" y1="38108" x2="16750" y2="37297"/>
                        <a14:backgroundMark x1="14594" y1="40541" x2="12935" y2="42973"/>
                        <a14:backgroundMark x1="10448" y1="43514" x2="11277" y2="44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29328"/>
            <a:ext cx="2503686" cy="15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55095" y="3612871"/>
            <a:ext cx="3222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После </a:t>
            </a:r>
            <a:r>
              <a:rPr lang="ru-RU" dirty="0"/>
              <a:t>изобретения пороха - выстрелы из ружей или из пушек.</a:t>
            </a:r>
          </a:p>
        </p:txBody>
      </p:sp>
      <p:pic>
        <p:nvPicPr>
          <p:cNvPr id="5130" name="Picture 10" descr="https://d2gg9evh47fn9z.cloudfront.net/800px_COLOURBOX55256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0002" y="4361443"/>
            <a:ext cx="1981605" cy="131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img-fotki.yandex.ru/get/55633/289474118.10f0/0_17af9f_965b8019_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5458" y="4712299"/>
            <a:ext cx="3081269" cy="160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-180528" y="44624"/>
            <a:ext cx="9659683" cy="864096"/>
            <a:chOff x="336214" y="1196752"/>
            <a:chExt cx="9659683" cy="86409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Другие средства звуковой сигнализации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9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3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6599" y1="10329" x2="84867" y2="7512"/>
                        <a14:foregroundMark x1="17629" y1="57512" x2="11388" y2="56338"/>
                        <a14:foregroundMark x1="9204" y1="18545" x2="5304" y2="2277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71" b="3913"/>
          <a:stretch/>
        </p:blipFill>
        <p:spPr bwMode="auto">
          <a:xfrm>
            <a:off x="395536" y="1556792"/>
            <a:ext cx="3690689" cy="24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137970"/>
            <a:ext cx="306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6600"/>
                </a:solidFill>
                <a:latin typeface="Derby" pitchFamily="2" charset="0"/>
                <a:ea typeface="+mj-ea"/>
                <a:cs typeface="+mj-cs"/>
              </a:rPr>
              <a:t>Сигнальные костры</a:t>
            </a:r>
          </a:p>
        </p:txBody>
      </p:sp>
      <p:pic>
        <p:nvPicPr>
          <p:cNvPr id="6146" name="Picture 2" descr="D:\Васильева НА\Служебные документы\Музей ВТ\Программа музея ВТ\Мультимедиа для программы\През. СПОСОБЫ ПЕРЕДАЧИ ИНФОРМАЦИИ\145632696413373798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51" y1="74936" x2="14333" y2="74169"/>
                        <a14:foregroundMark x1="66262" y1="72890" x2="87872" y2="70332"/>
                        <a14:foregroundMark x1="61411" y1="23529" x2="95700" y2="5115"/>
                        <a14:foregroundMark x1="50717" y1="14322" x2="66262" y2="10486"/>
                        <a14:foregroundMark x1="46748" y1="20460" x2="44432" y2="48082"/>
                        <a14:foregroundMark x1="31533" y1="72123" x2="39471" y2="72123"/>
                        <a14:foregroundMark x1="74531" y1="62916" x2="75854" y2="59847"/>
                        <a14:foregroundMark x1="79824" y1="58312" x2="86218" y2="55243"/>
                        <a14:foregroundMark x1="16979" y1="78005" x2="18964" y2="77238"/>
                        <a14:foregroundMark x1="76516" y1="61125" x2="79603" y2="58312"/>
                        <a14:foregroundMark x1="2426" y1="74425" x2="4190" y2="74425"/>
                        <a14:foregroundMark x1="85226" y1="58824" x2="87100" y2="53708"/>
                        <a14:foregroundMark x1="88864" y1="70332" x2="83241" y2="68798"/>
                        <a14:foregroundMark x1="16648" y1="76726" x2="16648" y2="76726"/>
                        <a14:backgroundMark x1="67034" y1="2302" x2="72326" y2="512"/>
                        <a14:backgroundMark x1="74201" y1="1535" x2="74201" y2="1535"/>
                        <a14:backgroundMark x1="85557" y1="1535" x2="85557" y2="1535"/>
                        <a14:backgroundMark x1="28666" y1="63427" x2="28666" y2="63427"/>
                        <a14:backgroundMark x1="46417" y1="74169" x2="46417" y2="74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27" y="3818756"/>
            <a:ext cx="5759450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435817"/>
            <a:ext cx="3524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Канадские индейцы, австралийские аборигены разводили костры, дым которых был виден </a:t>
            </a:r>
            <a:r>
              <a:rPr lang="ru-RU" dirty="0" smtClean="0"/>
              <a:t>далеко. Они </a:t>
            </a:r>
            <a:r>
              <a:rPr lang="ru-RU" dirty="0"/>
              <a:t>умели читать дым.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49824" y="14732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Первыми </a:t>
            </a:r>
            <a:r>
              <a:rPr lang="ru-RU" dirty="0" smtClean="0"/>
              <a:t>световыми</a:t>
            </a:r>
            <a:r>
              <a:rPr lang="en-US" dirty="0" smtClean="0"/>
              <a:t> </a:t>
            </a:r>
            <a:r>
              <a:rPr lang="ru-RU" dirty="0" smtClean="0"/>
              <a:t>"системами</a:t>
            </a:r>
            <a:r>
              <a:rPr lang="ru-RU" dirty="0"/>
              <a:t>" связи </a:t>
            </a:r>
            <a:r>
              <a:rPr lang="ru-RU" dirty="0" smtClean="0"/>
              <a:t>были сторожевые </a:t>
            </a:r>
            <a:r>
              <a:rPr lang="ru-RU" dirty="0"/>
              <a:t>посты, располагавшиеся вокруг поселений на </a:t>
            </a:r>
            <a:r>
              <a:rPr lang="ru-RU" dirty="0" smtClean="0"/>
              <a:t>возвышенностях. </a:t>
            </a:r>
            <a:r>
              <a:rPr lang="ru-RU" dirty="0"/>
              <a:t>При приближении неприятеля зажигался костер тревоги.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252536" y="44624"/>
            <a:ext cx="9659683" cy="864096"/>
            <a:chOff x="336214" y="1196752"/>
            <a:chExt cx="9659683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Световые способы передачи информации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0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1" y="970062"/>
            <a:ext cx="306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6600"/>
                </a:solidFill>
                <a:latin typeface="Derby" pitchFamily="2" charset="0"/>
                <a:ea typeface="+mj-ea"/>
                <a:cs typeface="+mj-cs"/>
              </a:rPr>
              <a:t>Маяки</a:t>
            </a:r>
          </a:p>
        </p:txBody>
      </p:sp>
      <p:pic>
        <p:nvPicPr>
          <p:cNvPr id="2050" name="Picture 2" descr="ÐÐ°Ðº ÑÑÑÑÐ¾ÐµÐ½ Ð¼Ð°ÑÐ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r="32113"/>
          <a:stretch/>
        </p:blipFill>
        <p:spPr bwMode="auto">
          <a:xfrm>
            <a:off x="171112" y="3379465"/>
            <a:ext cx="2344468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Ðº ÑÑÑÑÐ¾ÐµÐ½ Ð¼Ð°ÑÐ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r="28257"/>
          <a:stretch/>
        </p:blipFill>
        <p:spPr bwMode="auto">
          <a:xfrm>
            <a:off x="2782869" y="3379465"/>
            <a:ext cx="3095481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laneta-best.ru/wp-content/uploads/2013/12/%D0%A1%D0%B0%D0%BC%D1%8B%D0%B9-%D0%BF%D0%B5%D1%80%D0%B2%D1%8B%D0%B9-%D0%BC%D0%B0%D1%8F%D0%B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07" y="1206044"/>
            <a:ext cx="2692152" cy="346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113" y="1489884"/>
            <a:ext cx="56868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 </a:t>
            </a:r>
            <a:r>
              <a:rPr lang="ru-RU" dirty="0" smtClean="0"/>
              <a:t>свету маяка </a:t>
            </a:r>
            <a:r>
              <a:rPr lang="ru-RU" dirty="0"/>
              <a:t>суда в открытом море ориентируются в темное время суток </a:t>
            </a:r>
            <a:r>
              <a:rPr lang="ru-RU" dirty="0" smtClean="0"/>
              <a:t>или </a:t>
            </a:r>
            <a:r>
              <a:rPr lang="ru-RU" dirty="0"/>
              <a:t>в ненастную погоду. Без маяков </a:t>
            </a:r>
            <a:r>
              <a:rPr lang="ru-RU" dirty="0" smtClean="0"/>
              <a:t>суда теряли бы направления </a:t>
            </a:r>
            <a:r>
              <a:rPr lang="ru-RU" dirty="0"/>
              <a:t>и не могли найти берег. Свет маяка распространялся на расстояния до 100 километров.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45857" y="4749609"/>
            <a:ext cx="28266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Александрийский маяк – самый старый </a:t>
            </a:r>
            <a:r>
              <a:rPr lang="ru-RU" sz="1400" i="1" dirty="0" smtClean="0"/>
              <a:t>и высокий в мире, </a:t>
            </a:r>
            <a:r>
              <a:rPr lang="ru-RU" sz="1400" i="1" dirty="0"/>
              <a:t>построен в 3 веке до н.э</a:t>
            </a:r>
            <a:r>
              <a:rPr lang="ru-RU" sz="1400" i="1" dirty="0" smtClean="0"/>
              <a:t>. Высота его достигала 180 метров. В 14 веке разрушен землетрясением.</a:t>
            </a:r>
            <a:endParaRPr lang="ru-RU" sz="1400" i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252536" y="44624"/>
            <a:ext cx="9659683" cy="864096"/>
            <a:chOff x="336214" y="1196752"/>
            <a:chExt cx="9659683" cy="86409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48072" y="1340768"/>
              <a:ext cx="9193198" cy="648072"/>
            </a:xfrm>
            <a:prstGeom prst="rect">
              <a:avLst/>
            </a:prstGeom>
            <a:solidFill>
              <a:srgbClr val="006600"/>
            </a:solidFill>
            <a:ln w="127000" cmpd="dbl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36214" y="1196752"/>
              <a:ext cx="9659683" cy="86409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Derby" pitchFamily="2" charset="0"/>
                </a:rPr>
                <a:t>Световые способы передачи информации</a:t>
              </a:r>
              <a:endParaRPr lang="ru-RU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erby" pitchFamily="2" charset="0"/>
              </a:endParaRPr>
            </a:p>
          </p:txBody>
        </p:sp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6775276"/>
            <a:ext cx="9144000" cy="0"/>
          </a:xfrm>
          <a:prstGeom prst="line">
            <a:avLst/>
          </a:prstGeom>
          <a:ln w="193675" cmpd="thinThick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8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1463</Words>
  <Application>Microsoft Office PowerPoint</Application>
  <PresentationFormat>Экран (4:3)</PresentationFormat>
  <Paragraphs>121</Paragraphs>
  <Slides>25</Slides>
  <Notes>0</Notes>
  <HiddenSlides>2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Derby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Способы передачи информации</dc:title>
  <dc:creator>Васильева НА</dc:creator>
  <cp:lastModifiedBy>Vladimir</cp:lastModifiedBy>
  <cp:revision>139</cp:revision>
  <dcterms:created xsi:type="dcterms:W3CDTF">2018-06-08T15:49:45Z</dcterms:created>
  <dcterms:modified xsi:type="dcterms:W3CDTF">2019-05-28T00:01:20Z</dcterms:modified>
</cp:coreProperties>
</file>