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80" r:id="rId3"/>
    <p:sldId id="286" r:id="rId4"/>
    <p:sldId id="260" r:id="rId5"/>
    <p:sldId id="267" r:id="rId6"/>
    <p:sldId id="261" r:id="rId7"/>
    <p:sldId id="266" r:id="rId8"/>
    <p:sldId id="287" r:id="rId9"/>
    <p:sldId id="269" r:id="rId10"/>
    <p:sldId id="275" r:id="rId11"/>
    <p:sldId id="284" r:id="rId12"/>
    <p:sldId id="285" r:id="rId13"/>
    <p:sldId id="288" r:id="rId14"/>
    <p:sldId id="289" r:id="rId15"/>
    <p:sldId id="292" r:id="rId16"/>
    <p:sldId id="294" r:id="rId17"/>
    <p:sldId id="295" r:id="rId18"/>
    <p:sldId id="290" r:id="rId19"/>
    <p:sldId id="297" r:id="rId20"/>
    <p:sldId id="298" r:id="rId21"/>
    <p:sldId id="296" r:id="rId22"/>
    <p:sldId id="299" r:id="rId23"/>
    <p:sldId id="281" r:id="rId24"/>
    <p:sldId id="300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471D"/>
    <a:srgbClr val="A7FFA7"/>
    <a:srgbClr val="D5C58B"/>
    <a:srgbClr val="F2EC9C"/>
    <a:srgbClr val="FDBBBB"/>
    <a:srgbClr val="C5DCFF"/>
    <a:srgbClr val="A3C8FF"/>
    <a:srgbClr val="DFD3A5"/>
    <a:srgbClr val="FEE2E2"/>
    <a:srgbClr val="E1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0" autoAdjust="0"/>
    <p:restoredTop sz="94629" autoAdjust="0"/>
  </p:normalViewPr>
  <p:slideViewPr>
    <p:cSldViewPr>
      <p:cViewPr>
        <p:scale>
          <a:sx n="68" d="100"/>
          <a:sy n="68" d="100"/>
        </p:scale>
        <p:origin x="-2226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7503-3209-40ED-8B8B-CEB85E545763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83B0E-98DF-40B1-B227-A592A53E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9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83B0E-98DF-40B1-B227-A592A53E58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7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83B0E-98DF-40B1-B227-A592A53E58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3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4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2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5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3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3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5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0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5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1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50">
              <a:srgbClr val="A3C8FF"/>
            </a:gs>
            <a:gs pos="35000">
              <a:srgbClr val="C5DCFF"/>
            </a:gs>
            <a:gs pos="68000">
              <a:srgbClr val="FDBBBB"/>
            </a:gs>
            <a:gs pos="87000">
              <a:srgbClr val="F2EC9C"/>
            </a:gs>
            <a:gs pos="100000">
              <a:srgbClr val="D5C58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8ED2-7481-4479-B5CD-65192EF4B968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A8D87-0C8C-42D1-9314-C9660B9D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9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171400"/>
            <a:ext cx="9289032" cy="71107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772816"/>
            <a:ext cx="6172200" cy="3168352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Футбол</a:t>
            </a:r>
            <a:r>
              <a:rPr lang="en-US" sz="7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, </a:t>
            </a:r>
            <a:r>
              <a:rPr lang="ru-RU" sz="7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как это было…</a:t>
            </a:r>
            <a:endParaRPr lang="ru-RU" sz="7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301208"/>
            <a:ext cx="6172200" cy="13716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 Иван, 10 лет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Компьютерное объединение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 уч.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97" y="1124744"/>
            <a:ext cx="4334903" cy="4415179"/>
          </a:xfrm>
          <a:prstGeom prst="rect">
            <a:avLst/>
          </a:prstGeom>
        </p:spPr>
      </p:pic>
      <p:pic>
        <p:nvPicPr>
          <p:cNvPr id="5" name="Спортивный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2560" y="2525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79512" y="3789040"/>
            <a:ext cx="8784976" cy="2880320"/>
          </a:xfrm>
          <a:prstGeom prst="snip2DiagRect">
            <a:avLst>
              <a:gd name="adj1" fmla="val 0"/>
              <a:gd name="adj2" fmla="val 9789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a_Albionic" pitchFamily="34" charset="-52"/>
              </a:rPr>
              <a:t>В 1880-х годах футбол стал популярен в обществе. Число клубов в Футбольной ассоциации превышало 100. </a:t>
            </a:r>
            <a:endParaRPr lang="ru-RU" sz="2400" dirty="0" smtClean="0">
              <a:latin typeface="a_Albionic" pitchFamily="34" charset="-52"/>
            </a:endParaRPr>
          </a:p>
          <a:p>
            <a:r>
              <a:rPr lang="ru-RU" sz="2400" dirty="0" smtClean="0">
                <a:latin typeface="a_Albionic" pitchFamily="34" charset="-52"/>
              </a:rPr>
              <a:t>Тогда </a:t>
            </a:r>
            <a:r>
              <a:rPr lang="ru-RU" sz="2400" dirty="0">
                <a:latin typeface="a_Albionic" pitchFamily="34" charset="-52"/>
              </a:rPr>
              <a:t>же стали ходить слухи о том, что некоторые клубы платят игрокам зарплату, а по первоначальному замыслу ассоциации футбол — исключительно любительский вид спорта.</a:t>
            </a:r>
          </a:p>
        </p:txBody>
      </p:sp>
      <p:pic>
        <p:nvPicPr>
          <p:cNvPr id="1026" name="Picture 2" descr="https://avatars.mds.yandex.net/get-pdb/1397410/fbb6c91e-6c71-4201-bca8-f12d94fe2ee3/s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668" y="245522"/>
            <a:ext cx="5976664" cy="3361874"/>
          </a:xfrm>
          <a:prstGeom prst="rect">
            <a:avLst/>
          </a:prstGeom>
          <a:ln w="1524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ÐÐ¯Ð§ Ð¤Ð£Ð¢ÐÐÐÐ¬ÐÐ«Ð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5924" y="6046350"/>
            <a:ext cx="885080" cy="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978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Когда появился в России</a:t>
            </a: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23528" y="1052736"/>
            <a:ext cx="8508500" cy="2016224"/>
          </a:xfrm>
          <a:prstGeom prst="snip2DiagRect">
            <a:avLst/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>
                <a:latin typeface="a_Albionic" pitchFamily="34" charset="-52"/>
              </a:rPr>
              <a:t>Так первый матч был сыгран в </a:t>
            </a:r>
            <a:r>
              <a:rPr lang="ru-RU" sz="2200" i="1" dirty="0">
                <a:latin typeface="a_Albionic" pitchFamily="34" charset="-52"/>
              </a:rPr>
              <a:t>октябре 1897 года</a:t>
            </a:r>
            <a:r>
              <a:rPr lang="ru-RU" sz="2200" dirty="0">
                <a:latin typeface="a_Albionic" pitchFamily="34" charset="-52"/>
              </a:rPr>
              <a:t>, и эта дата, стала считаться </a:t>
            </a:r>
            <a:r>
              <a:rPr lang="ru-RU" sz="2200" i="1" dirty="0">
                <a:latin typeface="a_Albionic" pitchFamily="34" charset="-52"/>
              </a:rPr>
              <a:t>началом зарождения футбола </a:t>
            </a:r>
            <a:r>
              <a:rPr lang="ru-RU" sz="2200" dirty="0">
                <a:latin typeface="a_Albionic" pitchFamily="34" charset="-52"/>
              </a:rPr>
              <a:t>в России.</a:t>
            </a:r>
          </a:p>
          <a:p>
            <a:r>
              <a:rPr lang="ru-RU" sz="2200" dirty="0">
                <a:latin typeface="a_Albionic" pitchFamily="34" charset="-52"/>
              </a:rPr>
              <a:t>Он был перенят от английских моряков и рабочих иностранцев, которые в то время работали на российских заводах. </a:t>
            </a:r>
          </a:p>
        </p:txBody>
      </p:sp>
      <p:pic>
        <p:nvPicPr>
          <p:cNvPr id="7" name="Picture 2" descr="Ð·Ð°ÑÐ¾Ð¶Ð´ÐµÐ½Ð¸Ðµ ÑÑÑÐ±Ð¾Ð»Ð° Ð² Ð Ð¾ÑÑÐ¸Ð¸, Ð¸ÑÑÐ¾ÑÐ¸Ñ ÑÑÑÐ±Ð¾Ð»Ð° Ð Ð¾ÑÑÐ¸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2118" y="3247710"/>
            <a:ext cx="6631319" cy="343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48716" y="332656"/>
            <a:ext cx="8508500" cy="2304256"/>
          </a:xfrm>
          <a:prstGeom prst="snip2DiagRect">
            <a:avLst/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a_Albionic" pitchFamily="34" charset="-52"/>
              </a:rPr>
              <a:t>В первой игре приняли участие «</a:t>
            </a:r>
            <a:r>
              <a:rPr lang="ru-RU" sz="2000" dirty="0" err="1">
                <a:latin typeface="a_Albionic" pitchFamily="34" charset="-52"/>
              </a:rPr>
              <a:t>Василёвское</a:t>
            </a:r>
            <a:r>
              <a:rPr lang="ru-RU" sz="2000" dirty="0">
                <a:latin typeface="a_Albionic" pitchFamily="34" charset="-52"/>
              </a:rPr>
              <a:t> сообщество футболистов» и «Спорт». Победа в состязании досталась первой команде с разгромным счетом 6:0. </a:t>
            </a:r>
          </a:p>
          <a:p>
            <a:r>
              <a:rPr lang="ru-RU" sz="2000" dirty="0">
                <a:latin typeface="a_Albionic" pitchFamily="34" charset="-52"/>
              </a:rPr>
              <a:t>На тот момент правила еще не придумали, а игроки просто гоняли самодельный мяч </a:t>
            </a:r>
            <a:r>
              <a:rPr lang="ru-RU" sz="2000" dirty="0" smtClean="0">
                <a:latin typeface="a_Albionic" pitchFamily="34" charset="-52"/>
              </a:rPr>
              <a:t>(</a:t>
            </a:r>
            <a:r>
              <a:rPr lang="ru-RU" sz="2000" dirty="0">
                <a:latin typeface="a_Albionic" pitchFamily="34" charset="-52"/>
              </a:rPr>
              <a:t>просто взяли сетки, шарик, набили его перьями</a:t>
            </a:r>
            <a:r>
              <a:rPr lang="ru-RU" sz="2000" dirty="0" smtClean="0"/>
              <a:t>) </a:t>
            </a:r>
            <a:r>
              <a:rPr lang="ru-RU" sz="2000" dirty="0" smtClean="0">
                <a:latin typeface="a_Albionic" pitchFamily="34" charset="-52"/>
              </a:rPr>
              <a:t>и </a:t>
            </a:r>
            <a:r>
              <a:rPr lang="ru-RU" sz="2000" dirty="0">
                <a:latin typeface="a_Albionic" pitchFamily="34" charset="-52"/>
              </a:rPr>
              <a:t>стремились затолкать его в ворота. </a:t>
            </a:r>
            <a:endParaRPr lang="ru-RU" sz="2000" dirty="0" smtClean="0">
              <a:latin typeface="a_Albionic" pitchFamily="34" charset="-52"/>
            </a:endParaRPr>
          </a:p>
          <a:p>
            <a:r>
              <a:rPr lang="ru-RU" sz="2000" dirty="0" smtClean="0">
                <a:latin typeface="a_Albionic" pitchFamily="34" charset="-52"/>
              </a:rPr>
              <a:t>Тот </a:t>
            </a:r>
            <a:r>
              <a:rPr lang="ru-RU" sz="2000" dirty="0">
                <a:latin typeface="a_Albionic" pitchFamily="34" charset="-52"/>
              </a:rPr>
              <a:t>поединок трудно назвать полноценным матчем, но он послужил отправной точкой для развития футбола в России.</a:t>
            </a:r>
          </a:p>
        </p:txBody>
      </p:sp>
      <p:pic>
        <p:nvPicPr>
          <p:cNvPr id="3" name="Picture 2" descr="pervfytkom20180727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4" y="3157760"/>
            <a:ext cx="4143850" cy="33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ÑÑÐ¾ÑÐ¸Ñ ÑÑÑÐ±Ð¾Ð»Ð° Ð² Ð Ð¾ÑÑÐ¸Ð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8785" y="3157760"/>
            <a:ext cx="4225771" cy="31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196" y="3157760"/>
            <a:ext cx="4796589" cy="3200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00" y="583866"/>
            <a:ext cx="8464223" cy="5647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36" y="410159"/>
            <a:ext cx="8000951" cy="5994949"/>
          </a:xfrm>
          <a:prstGeom prst="rect">
            <a:avLst/>
          </a:prstGeom>
        </p:spPr>
      </p:pic>
      <p:pic>
        <p:nvPicPr>
          <p:cNvPr id="6" name="Picture 2" descr="pervfytkom20180727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83" y="375203"/>
            <a:ext cx="7557457" cy="60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Ð°ÑÑÐ¸Ð½ÐºÐ¸ Ð¿Ð¾ Ð·Ð°Ð¿ÑÐ¾ÑÑ ÐÐ¯Ð§ Ð¤Ð£Ð¢ÐÐÐÐ¬ÐÐ«Ð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5924" y="6046350"/>
            <a:ext cx="885080" cy="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3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8654"/>
            <a:ext cx="9144000" cy="92211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Появление первых футбольных лиг в СССР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7172" name="Picture 4" descr="ÐÐ±Ð»Ð°Ð´Ð°ÑÐµÐ»Ð¸ ÐÑÐ±ÐºÐ° Ð Ð¾ÑÑÐ¸Ð¸ Ð¿Ð¾ ÑÑÑÐ±Ð¾Ð»Ñ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076" y="2908025"/>
            <a:ext cx="2808312" cy="359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-1548680" y="4832222"/>
            <a:ext cx="4125144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dk1"/>
              </a:solidFill>
              <a:latin typeface="a_Albionic" pitchFamily="34" charset="-52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75076" y="1556792"/>
            <a:ext cx="8702559" cy="1249098"/>
          </a:xfrm>
          <a:prstGeom prst="snip2DiagRect">
            <a:avLst/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ru-RU" dirty="0">
                <a:latin typeface="a_Albionic" pitchFamily="34" charset="-52"/>
              </a:rPr>
              <a:t>В начале XX века в крупных городах стали появляться футбольные лиги. </a:t>
            </a:r>
          </a:p>
          <a:p>
            <a:r>
              <a:rPr lang="ru-RU" dirty="0">
                <a:latin typeface="a_Albionic" pitchFamily="34" charset="-52"/>
              </a:rPr>
              <a:t>В 1901 году была основана Петербургская футбольная лига, а через 10 лет футбольные лиги были образованы в Москве, Киеве, Харькове и в других крупных городах страны. 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224080" y="3157499"/>
            <a:ext cx="5753555" cy="3349446"/>
          </a:xfrm>
          <a:prstGeom prst="snip2DiagRect">
            <a:avLst>
              <a:gd name="adj1" fmla="val 0"/>
              <a:gd name="adj2" fmla="val 6626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_Albionic" pitchFamily="34" charset="-52"/>
              </a:rPr>
              <a:t>После революции в стране футбол стал развиваться еще интенсивнее.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_Albionic" pitchFamily="34" charset="-52"/>
              </a:rPr>
              <a:t>В 1923 году в стране был проведен первый чемпионат, в котором участвовали сборные городов. Через год после этого была сформирована сборная страны из лучших игроков команд.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_Albionic" pitchFamily="34" charset="-52"/>
              </a:rPr>
              <a:t>В 1936 году в стране был введен новый турнир, который назвали Кубок Страны. Этот турнир проходит и в наши дни. Лучшие команды из всех лиг борются за этот важный трофей.</a:t>
            </a:r>
          </a:p>
        </p:txBody>
      </p:sp>
      <p:pic>
        <p:nvPicPr>
          <p:cNvPr id="7" name="Picture 4" descr="ÐÐ°ÑÑÐ¸Ð½ÐºÐ¸ Ð¿Ð¾ Ð·Ð°Ð¿ÑÐ¾ÑÑ ÐÐ¯Ð§ Ð¤Ð£Ð¢ÐÐÐÐ¬ÐÐ«Ð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5924" y="6046350"/>
            <a:ext cx="885080" cy="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rspot-asset.s3.amazonaws.com/articles/pictures/000/001/975/source/6_30-05-1943_Dinamo-KBF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844308" cy="454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299695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Футбол во время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1446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14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Блокадный матч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064896" cy="41764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Одна из самых страшных страниц в истории войны – вымирание блокадного Ленинграда. </a:t>
            </a:r>
            <a:endParaRPr lang="ru-RU" sz="2800" dirty="0" smtClean="0">
              <a:solidFill>
                <a:schemeClr val="dk1"/>
              </a:solidFill>
              <a:latin typeface="a_Albionic" pitchFamily="34" charset="-52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dk1"/>
                </a:solidFill>
                <a:latin typeface="a_Albionic" pitchFamily="34" charset="-52"/>
              </a:rPr>
              <a:t>Чтобы 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выбить из памяти горожан холодную зиму 1941 года, унесшую сотни тысяч жизней, Военный совет Ленинградского фронта разработал комплекс мероприятий для сплочения народного духа. И одним из них оказался футбол.</a:t>
            </a:r>
          </a:p>
        </p:txBody>
      </p:sp>
    </p:spTree>
    <p:extLst>
      <p:ext uri="{BB962C8B-B14F-4D97-AF65-F5344CB8AC3E}">
        <p14:creationId xmlns:p14="http://schemas.microsoft.com/office/powerpoint/2010/main" val="16358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5436096" y="2074732"/>
            <a:ext cx="3482776" cy="4130090"/>
          </a:xfrm>
          <a:prstGeom prst="snip2DiagRect">
            <a:avLst/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04848" y="188641"/>
            <a:ext cx="8280920" cy="1584176"/>
          </a:xfrm>
          <a:prstGeom prst="snip2DiagRect">
            <a:avLst/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692" y="186499"/>
            <a:ext cx="8041232" cy="15863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31  мая 1942 года на </a:t>
            </a: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стадионе </a:t>
            </a:r>
            <a:r>
              <a:rPr lang="ru-RU" sz="2400" dirty="0"/>
              <a:t> </a:t>
            </a: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"Динамо" на Крестовском острове </a:t>
            </a: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состоялась </a:t>
            </a: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встреча "Динамо" и команды "Н-ского завода". Некоторые из футболистов заводчан не смогли выйти на игру, так как обессилили от голода. </a:t>
            </a:r>
          </a:p>
        </p:txBody>
      </p:sp>
      <p:pic>
        <p:nvPicPr>
          <p:cNvPr id="1026" name="Picture 2" descr="ÐÐ»Ð¾ÐºÐ°Ð´Ð½ÑÐ¹ Ð¼Ð°ÑÑ, ÐÐµÐ½Ð¸Ð½Ð³ÑÐ°Ð´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46966"/>
            <a:ext cx="5123806" cy="42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76664" y="2074732"/>
            <a:ext cx="30963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Эта команда не набрала полный </a:t>
            </a: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состав, </a:t>
            </a: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поэтому динамовцы уступили сопернику своего игрока Ивана Смирнова. Команды старались не выбивать мяч в аут, потому что на кромке поля росла картошка.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412" y="607298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a_Albionic" panose="020B0903060703020204" pitchFamily="34" charset="-52"/>
              </a:rPr>
              <a:t>«Матч жизни» между ленинградским «Динамо» и командой «Н-ского завода»,</a:t>
            </a:r>
            <a:br>
              <a:rPr lang="ru-RU" sz="1050" dirty="0">
                <a:latin typeface="a_Albionic" panose="020B0903060703020204" pitchFamily="34" charset="-52"/>
              </a:rPr>
            </a:br>
            <a:r>
              <a:rPr lang="ru-RU" sz="1050" dirty="0">
                <a:latin typeface="a_Albionic" panose="020B0903060703020204" pitchFamily="34" charset="-52"/>
              </a:rPr>
              <a:t>Ленинград, 31 мая 1942 года. Фото: Борис </a:t>
            </a:r>
            <a:r>
              <a:rPr lang="ru-RU" sz="1050" dirty="0" err="1">
                <a:latin typeface="a_Albionic" panose="020B0903060703020204" pitchFamily="34" charset="-52"/>
              </a:rPr>
              <a:t>Васютинский</a:t>
            </a:r>
            <a:r>
              <a:rPr lang="ru-RU" sz="1050" dirty="0">
                <a:latin typeface="a_Albionic" panose="020B0903060703020204" pitchFamily="34" charset="-52"/>
              </a:rPr>
              <a:t> (ТАСС). Источник: footballhd.ru</a:t>
            </a:r>
          </a:p>
        </p:txBody>
      </p:sp>
    </p:spTree>
    <p:extLst>
      <p:ext uri="{BB962C8B-B14F-4D97-AF65-F5344CB8AC3E}">
        <p14:creationId xmlns:p14="http://schemas.microsoft.com/office/powerpoint/2010/main" val="5044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rspot-asset.s3.amazonaws.com/articles/pictures/000/001/970/content/3_31-05-1942_2_op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584" y="2332580"/>
            <a:ext cx="6810833" cy="4525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3268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По легенде, прямой репортаж со стадиона вели на русском и немецком языках – специально назло врагу. </a:t>
            </a: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Но</a:t>
            </a:r>
            <a:r>
              <a:rPr lang="en-US" sz="2200" dirty="0" smtClean="0">
                <a:solidFill>
                  <a:schemeClr val="dk1"/>
                </a:solidFill>
                <a:latin typeface="a_Albionic" pitchFamily="34" charset="-52"/>
              </a:rPr>
              <a:t> </a:t>
            </a: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прямой </a:t>
            </a: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репортаж был никак невозможен – немецкая разведка могла перехватить сигнал и тут же ударить с воздуха по месту скопления людей. </a:t>
            </a:r>
            <a:endParaRPr lang="en-US" sz="2200" dirty="0" smtClean="0">
              <a:solidFill>
                <a:schemeClr val="dk1"/>
              </a:solidFill>
              <a:latin typeface="a_Albionic" pitchFamily="34" charset="-52"/>
            </a:endParaRPr>
          </a:p>
          <a:p>
            <a:pPr marL="0" indent="0" algn="just">
              <a:buNone/>
            </a:pPr>
            <a:r>
              <a:rPr lang="ru-RU" sz="2200" dirty="0" smtClean="0">
                <a:solidFill>
                  <a:schemeClr val="dk1"/>
                </a:solidFill>
                <a:latin typeface="a_Albionic" pitchFamily="34" charset="-52"/>
              </a:rPr>
              <a:t>А </a:t>
            </a:r>
            <a:r>
              <a:rPr lang="ru-RU" sz="2200" dirty="0">
                <a:solidFill>
                  <a:schemeClr val="dk1"/>
                </a:solidFill>
                <a:latin typeface="a_Albionic" pitchFamily="34" charset="-52"/>
              </a:rPr>
              <a:t>о матче уже рассказали на следующий день по фронтовому радио, взбодрив отчаянных советских солдат посланием: «Город жив».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64288" y="6119336"/>
            <a:ext cx="19509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a_Albionic" panose="020B0903060703020204" pitchFamily="34" charset="-52"/>
              </a:rPr>
              <a:t>Еще одно мгновение этого легендарного матча. Автор фото неизвестен. Источник: yapritopala.livejournal.com</a:t>
            </a:r>
          </a:p>
        </p:txBody>
      </p:sp>
    </p:spTree>
    <p:extLst>
      <p:ext uri="{BB962C8B-B14F-4D97-AF65-F5344CB8AC3E}">
        <p14:creationId xmlns:p14="http://schemas.microsoft.com/office/powerpoint/2010/main" val="37560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rspot-asset.s3.amazonaws.com/articles/pictures/000/001/979/source/11_1942_Anonsy_Start_Kie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049" y="1053487"/>
            <a:ext cx="8572500" cy="40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180" y="5085184"/>
            <a:ext cx="81845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bionic" panose="020B0903060703020204" pitchFamily="34" charset="-52"/>
              </a:rPr>
              <a:t>Афиши последних игр киевского «Старта» в 1942 году: </a:t>
            </a:r>
            <a:endParaRPr lang="ru-RU" dirty="0" smtClean="0">
              <a:latin typeface="a_Albionic" panose="020B0903060703020204" pitchFamily="34" charset="-52"/>
            </a:endParaRPr>
          </a:p>
          <a:p>
            <a:r>
              <a:rPr lang="ru-RU" dirty="0" smtClean="0">
                <a:latin typeface="a_Albionic" panose="020B0903060703020204" pitchFamily="34" charset="-52"/>
              </a:rPr>
              <a:t>6 </a:t>
            </a:r>
            <a:r>
              <a:rPr lang="ru-RU" dirty="0">
                <a:latin typeface="a_Albionic" panose="020B0903060703020204" pitchFamily="34" charset="-52"/>
              </a:rPr>
              <a:t>августа со счетом 5:1 разбита </a:t>
            </a:r>
            <a:r>
              <a:rPr lang="ru-RU" dirty="0" smtClean="0">
                <a:latin typeface="a_Albionic" panose="020B0903060703020204" pitchFamily="34" charset="-52"/>
              </a:rPr>
              <a:t>команда немецких </a:t>
            </a:r>
            <a:r>
              <a:rPr lang="ru-RU" dirty="0">
                <a:latin typeface="a_Albionic" panose="020B0903060703020204" pitchFamily="34" charset="-52"/>
              </a:rPr>
              <a:t>зенитчиков «</a:t>
            </a:r>
            <a:r>
              <a:rPr lang="ru-RU" dirty="0" err="1">
                <a:latin typeface="a_Albionic" panose="020B0903060703020204" pitchFamily="34" charset="-52"/>
              </a:rPr>
              <a:t>Flakelf</a:t>
            </a:r>
            <a:r>
              <a:rPr lang="ru-RU" dirty="0">
                <a:latin typeface="a_Albionic" panose="020B0903060703020204" pitchFamily="34" charset="-52"/>
              </a:rPr>
              <a:t>», </a:t>
            </a:r>
            <a:endParaRPr lang="ru-RU" dirty="0" smtClean="0">
              <a:latin typeface="a_Albionic" panose="020B0903060703020204" pitchFamily="34" charset="-52"/>
            </a:endParaRPr>
          </a:p>
          <a:p>
            <a:r>
              <a:rPr lang="ru-RU" dirty="0" smtClean="0">
                <a:latin typeface="a_Albionic" panose="020B0903060703020204" pitchFamily="34" charset="-52"/>
              </a:rPr>
              <a:t>9 </a:t>
            </a:r>
            <a:r>
              <a:rPr lang="ru-RU" dirty="0">
                <a:latin typeface="a_Albionic" panose="020B0903060703020204" pitchFamily="34" charset="-52"/>
              </a:rPr>
              <a:t>августа она же проигрывает матч-реванш 5:3 (именно </a:t>
            </a:r>
            <a:r>
              <a:rPr lang="ru-RU" dirty="0" smtClean="0">
                <a:latin typeface="a_Albionic" panose="020B0903060703020204" pitchFamily="34" charset="-52"/>
              </a:rPr>
              <a:t>этот матч </a:t>
            </a:r>
            <a:r>
              <a:rPr lang="ru-RU" dirty="0">
                <a:latin typeface="a_Albionic" panose="020B0903060703020204" pitchFamily="34" charset="-52"/>
              </a:rPr>
              <a:t>вошел в легенду), но последним матчем стал разгром местного «</a:t>
            </a:r>
            <a:r>
              <a:rPr lang="ru-RU" dirty="0" err="1">
                <a:latin typeface="a_Albionic" panose="020B0903060703020204" pitchFamily="34" charset="-52"/>
              </a:rPr>
              <a:t>Руха</a:t>
            </a:r>
            <a:r>
              <a:rPr lang="ru-RU" dirty="0">
                <a:latin typeface="a_Albionic" panose="020B0903060703020204" pitchFamily="34" charset="-52"/>
              </a:rPr>
              <a:t>» со счетом 8:0.</a:t>
            </a:r>
            <a:br>
              <a:rPr lang="ru-RU" dirty="0">
                <a:latin typeface="a_Albionic" panose="020B0903060703020204" pitchFamily="34" charset="-52"/>
              </a:rPr>
            </a:br>
            <a:r>
              <a:rPr lang="ru-RU" dirty="0">
                <a:latin typeface="a_Albionic" panose="020B0903060703020204" pitchFamily="34" charset="-52"/>
              </a:rPr>
              <a:t>А потом начались аресты. </a:t>
            </a:r>
            <a:r>
              <a:rPr lang="ru-RU" sz="1400" dirty="0">
                <a:latin typeface="a_Albionic" panose="020B0903060703020204" pitchFamily="34" charset="-52"/>
              </a:rPr>
              <a:t>Источник: rebell91.livejournal.com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600" y="-228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Матч смерти</a:t>
            </a:r>
            <a:endParaRPr lang="ru-RU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357848" y="475717"/>
            <a:ext cx="3933510" cy="5552317"/>
          </a:xfrm>
          <a:prstGeom prst="snip2DiagRect">
            <a:avLst>
              <a:gd name="adj1" fmla="val 0"/>
              <a:gd name="adj2" fmla="val 8822"/>
            </a:avLst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263" y="836713"/>
            <a:ext cx="3903705" cy="5371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a_Albionic" panose="020B0903060703020204" pitchFamily="34" charset="-52"/>
              </a:rPr>
              <a:t>6 августа "Старт" вышел на поле против команды "</a:t>
            </a:r>
            <a:r>
              <a:rPr lang="ru-RU" sz="2200" dirty="0" err="1">
                <a:latin typeface="a_Albionic" panose="020B0903060703020204" pitchFamily="34" charset="-52"/>
              </a:rPr>
              <a:t>Flakelf</a:t>
            </a:r>
            <a:r>
              <a:rPr lang="ru-RU" sz="2200" dirty="0">
                <a:latin typeface="a_Albionic" panose="020B0903060703020204" pitchFamily="34" charset="-52"/>
              </a:rPr>
              <a:t>" (сборная немецких зенитчиков, лётчиков и механиков киевского аэродрома). "Старт" победил со счётом 5:1. Через 3 дня немцы собрали на матч-реванш обновлённую команду, и 9 августа состоялся так называемый "Матч смерти", который "Старт" выиграл со счётом 5:3</a:t>
            </a:r>
            <a:r>
              <a:rPr lang="ru-RU" sz="2200" dirty="0" smtClean="0">
                <a:latin typeface="a_Albionic" panose="020B0903060703020204" pitchFamily="34" charset="-52"/>
              </a:rPr>
              <a:t>.</a:t>
            </a:r>
            <a:endParaRPr lang="ru-RU" sz="2200" dirty="0">
              <a:latin typeface="a_Albionic" panose="020B0903060703020204" pitchFamily="34" charset="-52"/>
            </a:endParaRPr>
          </a:p>
        </p:txBody>
      </p:sp>
      <p:pic>
        <p:nvPicPr>
          <p:cNvPr id="4100" name="Picture 4" descr="ÐÐ°ÑÑ ÑÐ¼ÐµÑÑÐ¸. 1942Ð³. (7 ÑÐ¾ÑÐ¾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75717"/>
            <a:ext cx="3851920" cy="555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1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Футбол, в переводе с английского, означает: </a:t>
            </a:r>
            <a:r>
              <a:rPr lang="en-US" dirty="0" smtClean="0"/>
              <a:t>foot</a:t>
            </a:r>
            <a:r>
              <a:rPr lang="ru-RU" dirty="0" smtClean="0"/>
              <a:t> – нога, </a:t>
            </a:r>
            <a:r>
              <a:rPr lang="en-US" dirty="0" smtClean="0"/>
              <a:t>ball</a:t>
            </a:r>
            <a:r>
              <a:rPr lang="ru-RU" dirty="0" smtClean="0"/>
              <a:t> - мяч</a:t>
            </a:r>
            <a:endParaRPr lang="ru-RU" dirty="0"/>
          </a:p>
        </p:txBody>
      </p:sp>
      <p:pic>
        <p:nvPicPr>
          <p:cNvPr id="1026" name="Picture 2" descr="https://ds03.infourok.ru/uploads/ex/00d0/00019af7-cf95975a/img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72" y="1556791"/>
            <a:ext cx="7704856" cy="50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39551" y="2204864"/>
            <a:ext cx="3325868" cy="2462212"/>
          </a:xfrm>
          <a:prstGeom prst="snip2DiagRect">
            <a:avLst/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902953" y="2204864"/>
            <a:ext cx="3655770" cy="2462212"/>
          </a:xfrm>
          <a:prstGeom prst="snip2DiagRect">
            <a:avLst/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9551" y="596008"/>
            <a:ext cx="8061799" cy="913456"/>
          </a:xfrm>
          <a:prstGeom prst="snip2DiagRect">
            <a:avLst/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just">
              <a:buFont typeface="Arial" pitchFamily="34" charset="0"/>
              <a:buNone/>
            </a:pPr>
            <a:endParaRPr lang="ru-RU" sz="2400" dirty="0" smtClean="0">
              <a:latin typeface="a_Albionic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325509"/>
            <a:ext cx="3672408" cy="2399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a_Albionic" panose="020B0903060703020204" pitchFamily="34" charset="-52"/>
              </a:rPr>
              <a:t>Согласно </a:t>
            </a:r>
            <a:r>
              <a:rPr lang="ru-RU" sz="2200" dirty="0">
                <a:latin typeface="a_Albionic" panose="020B0903060703020204" pitchFamily="34" charset="-52"/>
              </a:rPr>
              <a:t>одной версии, советские футболисты были расстреляны расстроенными поражением немцами сразу после матча.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60032" y="2334939"/>
            <a:ext cx="36222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a_Albionic" panose="020B0903060703020204" pitchFamily="34" charset="-52"/>
              </a:rPr>
              <a:t>Согласно же другой версии, более современной, по окончании встречи игроки сфотографировались на память и разошлись по </a:t>
            </a:r>
            <a:r>
              <a:rPr lang="ru-RU" sz="2200" dirty="0" smtClean="0">
                <a:solidFill>
                  <a:prstClr val="black"/>
                </a:solidFill>
                <a:latin typeface="a_Albionic" panose="020B0903060703020204" pitchFamily="34" charset="-52"/>
              </a:rPr>
              <a:t>домам</a:t>
            </a:r>
            <a:r>
              <a:rPr lang="en-US" sz="2200" dirty="0" smtClean="0">
                <a:solidFill>
                  <a:prstClr val="black"/>
                </a:solidFill>
                <a:latin typeface="a_Albionic" panose="020B0903060703020204" pitchFamily="34" charset="-52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9537" y="5013176"/>
            <a:ext cx="84467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prstClr val="black"/>
                </a:solidFill>
                <a:latin typeface="a_Albionic" panose="020B0903060703020204" pitchFamily="34" charset="-52"/>
              </a:rPr>
              <a:t>Через 9 дней футболистов команды "Старт" действительно арестовали. Николай </a:t>
            </a:r>
            <a:r>
              <a:rPr lang="ru-RU" sz="2200" dirty="0" err="1">
                <a:solidFill>
                  <a:prstClr val="black"/>
                </a:solidFill>
                <a:latin typeface="a_Albionic" panose="020B0903060703020204" pitchFamily="34" charset="-52"/>
              </a:rPr>
              <a:t>Трусевич</a:t>
            </a:r>
            <a:r>
              <a:rPr lang="ru-RU" sz="2200" dirty="0">
                <a:solidFill>
                  <a:prstClr val="black"/>
                </a:solidFill>
                <a:latin typeface="a_Albionic" panose="020B0903060703020204" pitchFamily="34" charset="-52"/>
              </a:rPr>
              <a:t>, Иван Кузьменко и Алексей Клименко были застрелены фашистами, а Николай Коротких скончался от сердечного приступа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2017" y="596008"/>
            <a:ext cx="79768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prstClr val="black"/>
                </a:solidFill>
                <a:latin typeface="a_Albionic" panose="020B0903060703020204" pitchFamily="34" charset="-52"/>
              </a:rPr>
              <a:t>О том, что происходило дальше, сведения из разных источников разнятся.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0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Ð°ÑÑ ÑÐ¼ÐµÑÑÐ¸, ÐÐ¸ÐµÐ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95" y="188640"/>
            <a:ext cx="8520184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1" y="5769929"/>
            <a:ext cx="8218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</a:t>
            </a:r>
            <a:r>
              <a:rPr lang="ru-RU" b="1" dirty="0"/>
              <a:t>Старт» Киев – «</a:t>
            </a:r>
            <a:r>
              <a:rPr lang="ru-RU" b="1" dirty="0" err="1"/>
              <a:t>Флакэльф</a:t>
            </a:r>
            <a:r>
              <a:rPr lang="ru-RU" b="1" dirty="0"/>
              <a:t>» Германия (5:3)</a:t>
            </a:r>
            <a:endParaRPr lang="ru-RU" dirty="0"/>
          </a:p>
          <a:p>
            <a:pPr algn="ctr"/>
            <a:r>
              <a:rPr lang="ru-RU" b="1" dirty="0"/>
              <a:t>Киев, стадион «Зенит»</a:t>
            </a:r>
            <a:endParaRPr lang="ru-RU" dirty="0"/>
          </a:p>
          <a:p>
            <a:pPr algn="ctr"/>
            <a:r>
              <a:rPr lang="ru-RU" b="1" dirty="0"/>
              <a:t>9 августа 1942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3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852160"/>
            <a:ext cx="8352928" cy="120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a_Albionic" panose="020B0903060703020204" pitchFamily="34" charset="-52"/>
              </a:rPr>
              <a:t>В 1965 году Президиум Верховного Совета РСФСР наградил оставшихся в живых участников "Матча смерти" медалями "За боевые заслуги", а </a:t>
            </a:r>
            <a:r>
              <a:rPr lang="ru-RU" sz="1600" dirty="0" smtClean="0">
                <a:latin typeface="a_Albionic" panose="020B0903060703020204" pitchFamily="34" charset="-52"/>
              </a:rPr>
              <a:t>погибших </a:t>
            </a:r>
            <a:r>
              <a:rPr lang="ru-RU" sz="1600" dirty="0">
                <a:latin typeface="a_Albionic" panose="020B0903060703020204" pitchFamily="34" charset="-52"/>
              </a:rPr>
              <a:t>отметил медалями "За отвагу". На стадионе "Динамо" в Киеве был установлен монумент, посвящённый футболистам "Старта".</a:t>
            </a:r>
            <a:br>
              <a:rPr lang="ru-RU" sz="1600" dirty="0">
                <a:latin typeface="a_Albionic" panose="020B0903060703020204" pitchFamily="34" charset="-52"/>
              </a:rPr>
            </a:br>
            <a:r>
              <a:rPr lang="ru-RU" sz="1600" dirty="0">
                <a:latin typeface="a_Albionic" panose="020B0903060703020204" pitchFamily="34" charset="-52"/>
              </a:rPr>
              <a:t/>
            </a:r>
            <a:br>
              <a:rPr lang="ru-RU" sz="1600" dirty="0">
                <a:latin typeface="a_Albionic" panose="020B0903060703020204" pitchFamily="34" charset="-52"/>
              </a:rPr>
            </a:br>
            <a:endParaRPr lang="ru-RU" sz="1600" dirty="0">
              <a:latin typeface="a_Albionic" panose="020B0903060703020204" pitchFamily="34" charset="-52"/>
            </a:endParaRPr>
          </a:p>
        </p:txBody>
      </p:sp>
      <p:pic>
        <p:nvPicPr>
          <p:cNvPr id="6146" name="Picture 2" descr="ÐÐ°ÑÑ ÑÐ¼ÐµÑÑÐ¸. 1942Ð³. (7 ÑÐ¾ÑÐ¾)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88640"/>
            <a:ext cx="6264696" cy="56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808312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Продолжение</a:t>
            </a:r>
            <a:r>
              <a:rPr lang="ru-RU" sz="8000" dirty="0"/>
              <a:t> </a:t>
            </a:r>
            <a:r>
              <a:rPr lang="ru-RU" sz="8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следует…</a:t>
            </a:r>
            <a:endParaRPr lang="ru-RU" sz="8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62214" y="1412776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Благодарю</a:t>
            </a:r>
          </a:p>
          <a:p>
            <a:r>
              <a:rPr lang="ru-RU" sz="9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за </a:t>
            </a:r>
          </a:p>
          <a:p>
            <a:r>
              <a:rPr lang="ru-RU" sz="9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внимание!</a:t>
            </a:r>
            <a:endParaRPr lang="ru-RU" sz="96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51520" y="332656"/>
            <a:ext cx="8640960" cy="3424768"/>
          </a:xfrm>
          <a:prstGeom prst="snip2DiagRect">
            <a:avLst>
              <a:gd name="adj1" fmla="val 0"/>
              <a:gd name="adj2" fmla="val 11327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ФИФА – Международная федерация футбола. ФИФА была основана в Париже </a:t>
            </a:r>
            <a:endParaRPr lang="ru-RU" sz="2800" dirty="0" smtClean="0">
              <a:solidFill>
                <a:schemeClr val="dk1"/>
              </a:solidFill>
              <a:latin typeface="a_Albionic" pitchFamily="34" charset="-52"/>
            </a:endParaRPr>
          </a:p>
          <a:p>
            <a:pPr algn="ctr"/>
            <a:r>
              <a:rPr lang="ru-RU" sz="2800" dirty="0" smtClean="0">
                <a:solidFill>
                  <a:schemeClr val="dk1"/>
                </a:solidFill>
                <a:latin typeface="a_Albionic" pitchFamily="34" charset="-52"/>
              </a:rPr>
              <a:t>21 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мая </a:t>
            </a:r>
            <a:r>
              <a:rPr lang="ru-RU" sz="2800" dirty="0" smtClean="0">
                <a:solidFill>
                  <a:schemeClr val="dk1"/>
                </a:solidFill>
                <a:latin typeface="a_Albionic" pitchFamily="34" charset="-52"/>
              </a:rPr>
              <a:t>1904 года. </a:t>
            </a:r>
          </a:p>
          <a:p>
            <a:pPr algn="ctr"/>
            <a:r>
              <a:rPr lang="ru-RU" sz="2800" dirty="0" smtClean="0">
                <a:solidFill>
                  <a:schemeClr val="dk1"/>
                </a:solidFill>
                <a:latin typeface="a_Albionic" pitchFamily="34" charset="-52"/>
              </a:rPr>
              <a:t>Именно 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место основания стало причиной того, что в общепринятых полном и сокращённом названиях </a:t>
            </a:r>
            <a:r>
              <a:rPr lang="ru-RU" sz="2800" dirty="0" smtClean="0">
                <a:solidFill>
                  <a:schemeClr val="dk1"/>
                </a:solidFill>
                <a:latin typeface="a_Albionic" pitchFamily="34" charset="-52"/>
              </a:rPr>
              <a:t>используется французский язык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. Первым президентом ФИФА стал француз </a:t>
            </a:r>
            <a:r>
              <a:rPr lang="ru-RU" sz="2800" dirty="0" err="1">
                <a:solidFill>
                  <a:schemeClr val="dk1"/>
                </a:solidFill>
                <a:latin typeface="a_Albionic" pitchFamily="34" charset="-52"/>
              </a:rPr>
              <a:t>Робер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 </a:t>
            </a:r>
            <a:r>
              <a:rPr lang="ru-RU" sz="2800" dirty="0" err="1">
                <a:solidFill>
                  <a:schemeClr val="dk1"/>
                </a:solidFill>
                <a:latin typeface="a_Albionic" pitchFamily="34" charset="-52"/>
              </a:rPr>
              <a:t>Герен</a:t>
            </a:r>
            <a:r>
              <a:rPr lang="ru-RU" sz="2800" dirty="0">
                <a:solidFill>
                  <a:schemeClr val="dk1"/>
                </a:solidFill>
                <a:latin typeface="a_Albionic" pitchFamily="34" charset="-52"/>
              </a:rPr>
              <a:t>.</a:t>
            </a:r>
          </a:p>
        </p:txBody>
      </p:sp>
      <p:pic>
        <p:nvPicPr>
          <p:cNvPr id="7170" name="Picture 2" descr="https://mediahq.com/wp-content/uploads/2016/01/FIA.jpg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0" t="13513" r="18484" b="16406"/>
          <a:stretch/>
        </p:blipFill>
        <p:spPr bwMode="auto">
          <a:xfrm>
            <a:off x="4693920" y="3901440"/>
            <a:ext cx="3550488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ÐÐ¯Ð§ Ð¤Ð£Ð¢ÐÐÐÐ¬ÐÐ«Ð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5924" y="6046350"/>
            <a:ext cx="885080" cy="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9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static.euro-football.ru/images/gallery/27ca28f494872b12da3ceee58dff17417f5c7eb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1" y="4436496"/>
            <a:ext cx="3012391" cy="2258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44" y="263754"/>
            <a:ext cx="6424172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_CooperBlack" pitchFamily="18" charset="-52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Футбол вытесняет всё из головы, начинает занимать сердце, значит футбол уже больше, чем жизнь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»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Дэвид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Бекхэм</a:t>
            </a:r>
          </a:p>
        </p:txBody>
      </p:sp>
      <p:pic>
        <p:nvPicPr>
          <p:cNvPr id="6148" name="Picture 4" descr="https://ya-webdesign.com/images/cloud-png-clipart-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1514363"/>
            <a:ext cx="1800000" cy="12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75173" y="2152575"/>
            <a:ext cx="5262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850" algn="ctr"/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А что же такое «ФУТБОЛ»?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1208361" y="2872654"/>
            <a:ext cx="553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850" algn="ctr"/>
            <a:r>
              <a:rPr lang="ru-RU" sz="2400" b="1" u="sng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История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 появления футбола</a:t>
            </a:r>
            <a:endParaRPr lang="ru-RU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275173" y="3621541"/>
            <a:ext cx="646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/>
            <a:r>
              <a:rPr lang="ru-RU" sz="2400" b="1" u="sng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Когда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 появился футбол в России</a:t>
            </a:r>
            <a:endParaRPr lang="ru-RU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</a:endParaRPr>
          </a:p>
        </p:txBody>
      </p:sp>
      <p:pic>
        <p:nvPicPr>
          <p:cNvPr id="2052" name="Picture 4" descr="https://upload.wikimedia.org/wikipedia/commons/thumb/7/7b/David_Beckham_Nov_11_2007.jpg/185px-David_Beckham_Nov_11_20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6912" y="2872654"/>
            <a:ext cx="2112346" cy="31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2/23/David_Beckham.jpg/350px-David_Beckham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13"/>
          <a:stretch/>
        </p:blipFill>
        <p:spPr bwMode="auto">
          <a:xfrm>
            <a:off x="6252127" y="0"/>
            <a:ext cx="2454849" cy="3103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598837" y="4434342"/>
            <a:ext cx="5108139" cy="922114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  <a:hlinkClick r:id="rId9" action="ppaction://hlinksldjump"/>
              </a:rPr>
              <a:t>Появление первых футбольных лиг в СССР</a:t>
            </a:r>
            <a:r>
              <a:rPr lang="ru-RU" sz="2000" dirty="0">
                <a:solidFill>
                  <a:srgbClr val="FF0000"/>
                </a:solidFill>
                <a:hlinkClick r:id="rId9" action="ppaction://hlinksldjump"/>
              </a:rPr>
              <a:t/>
            </a:r>
            <a:br>
              <a:rPr lang="ru-RU" sz="2000" dirty="0">
                <a:solidFill>
                  <a:srgbClr val="FF0000"/>
                </a:solidFill>
                <a:hlinkClick r:id="rId9" action="ppaction://hlinksldjump"/>
              </a:rPr>
            </a:br>
            <a:endParaRPr lang="ru-RU" sz="2000" dirty="0">
              <a:solidFill>
                <a:srgbClr val="FF0000"/>
              </a:solidFill>
              <a:hlinkClick r:id="rId9" action="ppaction://hlinksldjump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03848" y="5481985"/>
            <a:ext cx="5741480" cy="1129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  <a:hlinkClick r:id="rId10" action="ppaction://hlinksldjump"/>
              </a:rPr>
              <a:t>Футбол во время Великой Отечественной войны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48" y="908720"/>
            <a:ext cx="8280920" cy="2629011"/>
          </a:xfrm>
          <a:prstGeom prst="snip2DiagRect">
            <a:avLst/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450850" algn="just">
              <a:buNone/>
            </a:pPr>
            <a:r>
              <a:rPr lang="ru-RU" sz="2400" dirty="0" smtClean="0">
                <a:latin typeface="a_Albionic" pitchFamily="34" charset="-52"/>
              </a:rPr>
              <a:t>Футбол </a:t>
            </a:r>
            <a:r>
              <a:rPr lang="ru-RU" sz="2400" dirty="0">
                <a:latin typeface="a_Albionic" pitchFamily="34" charset="-52"/>
              </a:rPr>
              <a:t>— командный вид спорта, в котором целью является забить мяч в ворота соперника ногами или другими частями тела большее количество раз, чем команда соперника. </a:t>
            </a:r>
            <a:endParaRPr lang="ru-RU" sz="2400" dirty="0" smtClean="0">
              <a:latin typeface="a_Albionic" pitchFamily="34" charset="-52"/>
            </a:endParaRPr>
          </a:p>
          <a:p>
            <a:pPr marL="0" indent="450850" algn="just">
              <a:buNone/>
            </a:pPr>
            <a:r>
              <a:rPr lang="ru-RU" sz="2400" dirty="0" smtClean="0">
                <a:latin typeface="a_Albionic" pitchFamily="34" charset="-52"/>
              </a:rPr>
              <a:t>В </a:t>
            </a:r>
            <a:r>
              <a:rPr lang="ru-RU" sz="2400" dirty="0">
                <a:latin typeface="a_Albionic" pitchFamily="34" charset="-52"/>
              </a:rPr>
              <a:t>настоящее время самый популярный и массовый вид спорта в мире. </a:t>
            </a:r>
            <a:endParaRPr lang="ru-RU" sz="2400" dirty="0" smtClean="0">
              <a:latin typeface="a_Albionic" pitchFamily="34" charset="-52"/>
            </a:endParaRPr>
          </a:p>
        </p:txBody>
      </p:sp>
      <p:pic>
        <p:nvPicPr>
          <p:cNvPr id="1026" name="Picture 2" descr="ÐÐ°ÑÑÐ¸Ð½ÐºÐ¸ Ð¿Ð¾ Ð·Ð°Ð¿ÑÐ¾ÑÑ ÑÑÑÐ±Ð¾Ð»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2364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ÑÑÐ±Ð¾Ð»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66" y="3717272"/>
            <a:ext cx="38343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44624"/>
            <a:ext cx="9144000" cy="647451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850" algn="ctr">
              <a:buFont typeface="Wingdings"/>
              <a:buNone/>
            </a:pPr>
            <a:r>
              <a:rPr lang="ru-RU" sz="3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</a:rPr>
              <a:t>А что же такое «ФУТБОЛ»?</a:t>
            </a:r>
            <a:endParaRPr lang="ru-RU" sz="36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CooperBlack" pitchFamily="18" charset="-52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267744" y="6046351"/>
            <a:ext cx="4320480" cy="634567"/>
          </a:xfrm>
          <a:prstGeom prst="snip2DiagRect">
            <a:avLst>
              <a:gd name="adj1" fmla="val 0"/>
              <a:gd name="adj2" fmla="val 40828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2F2B20"/>
                </a:solidFill>
                <a:latin typeface="a_Albionic" pitchFamily="34" charset="-52"/>
              </a:rPr>
              <a:t>Игрок — футболист</a:t>
            </a:r>
            <a:endParaRPr lang="ru-RU" sz="2000" dirty="0"/>
          </a:p>
        </p:txBody>
      </p:sp>
      <p:pic>
        <p:nvPicPr>
          <p:cNvPr id="4" name="Picture 4" descr="ÐÐ°ÑÑÐ¸Ð½ÐºÐ¸ Ð¿Ð¾ Ð·Ð°Ð¿ÑÐ¾ÑÑ ÐÐ¯Ð§ Ð¤Ð£Ð¢ÐÐÐÐ¬ÐÐ«Ð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45924" y="6046350"/>
            <a:ext cx="885080" cy="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 anchor="t">
            <a:noAutofit/>
          </a:bodyPr>
          <a:lstStyle/>
          <a:p>
            <a:r>
              <a:rPr lang="ru-RU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CooperBlack" pitchFamily="18" charset="-52"/>
                <a:ea typeface="+mn-ea"/>
                <a:cs typeface="+mn-cs"/>
              </a:rPr>
              <a:t>История появления футбола</a:t>
            </a:r>
          </a:p>
        </p:txBody>
      </p:sp>
      <p:pic>
        <p:nvPicPr>
          <p:cNvPr id="2050" name="Picture 2" descr="ÐÑÑÐ¾ÑÐ¸Ñ ÑÑÑÐ±Ð¾Ð»Ð° ÐºÑÐ°ÑÐºÐ¾: ÐºÐ°Ðº Ð¸ Ð³Ð´Ðµ Ð¿Ð¾ÑÐ²Ð¸Ð»Ð°ÑÑ Ð¸Ð³ÑÐ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5" y="1412776"/>
            <a:ext cx="903373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067" y="216024"/>
            <a:ext cx="8570285" cy="2132856"/>
          </a:xfrm>
          <a:prstGeom prst="snip2DiagRect">
            <a:avLst>
              <a:gd name="adj1" fmla="val 0"/>
              <a:gd name="adj2" fmla="val 14659"/>
            </a:avLst>
          </a:prstGeom>
          <a:solidFill>
            <a:srgbClr val="E7E4D5"/>
          </a:solidFill>
          <a:ln w="1270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  <a:tabLst>
                <a:tab pos="450850" algn="l"/>
              </a:tabLst>
            </a:pPr>
            <a:r>
              <a:rPr lang="ru-RU" sz="2000" dirty="0" smtClean="0">
                <a:latin typeface="a_Albionic" pitchFamily="34" charset="-52"/>
              </a:rPr>
              <a:t>В </a:t>
            </a:r>
            <a:r>
              <a:rPr lang="ru-RU" sz="2000" dirty="0">
                <a:latin typeface="a_Albionic" pitchFamily="34" charset="-52"/>
              </a:rPr>
              <a:t>игры с мячом играли во многих </a:t>
            </a:r>
            <a:r>
              <a:rPr lang="ru-RU" sz="2000" dirty="0" smtClean="0">
                <a:latin typeface="a_Albionic" pitchFamily="34" charset="-52"/>
              </a:rPr>
              <a:t>странах. </a:t>
            </a:r>
          </a:p>
          <a:p>
            <a:pPr marL="0" indent="0" algn="just">
              <a:buNone/>
              <a:tabLst>
                <a:tab pos="450850" algn="l"/>
              </a:tabLst>
            </a:pPr>
            <a:r>
              <a:rPr lang="ru-RU" sz="2000" dirty="0" smtClean="0">
                <a:latin typeface="a_Albionic" pitchFamily="34" charset="-52"/>
              </a:rPr>
              <a:t>В </a:t>
            </a:r>
            <a:r>
              <a:rPr lang="ru-RU" sz="2000" dirty="0">
                <a:latin typeface="a_Albionic" pitchFamily="34" charset="-52"/>
              </a:rPr>
              <a:t>древней Спарте игра называлась «Эпискирос</a:t>
            </a:r>
            <a:r>
              <a:rPr lang="ru-RU" sz="2000" dirty="0" smtClean="0">
                <a:latin typeface="a_Albionic" pitchFamily="34" charset="-52"/>
              </a:rPr>
              <a:t>», </a:t>
            </a:r>
            <a:r>
              <a:rPr lang="ru-RU" sz="2000" dirty="0">
                <a:latin typeface="a_Albionic" pitchFamily="34" charset="-52"/>
              </a:rPr>
              <a:t>а в Древнем Риме «</a:t>
            </a:r>
            <a:r>
              <a:rPr lang="ru-RU" sz="2000" dirty="0" err="1">
                <a:latin typeface="a_Albionic" pitchFamily="34" charset="-52"/>
              </a:rPr>
              <a:t>Харпастум</a:t>
            </a:r>
            <a:r>
              <a:rPr lang="ru-RU" sz="2000" dirty="0" smtClean="0">
                <a:latin typeface="a_Albionic" pitchFamily="34" charset="-52"/>
              </a:rPr>
              <a:t>». </a:t>
            </a:r>
          </a:p>
          <a:p>
            <a:pPr marL="0" indent="0" algn="just">
              <a:buNone/>
              <a:tabLst>
                <a:tab pos="450850" algn="l"/>
              </a:tabLst>
            </a:pPr>
            <a:r>
              <a:rPr lang="ru-RU" sz="2000" dirty="0">
                <a:latin typeface="a_Albionic" pitchFamily="34" charset="-52"/>
              </a:rPr>
              <a:t>В Древнем Китае существовала игра, известная как «</a:t>
            </a:r>
            <a:r>
              <a:rPr lang="ru-RU" sz="2000" dirty="0" err="1">
                <a:latin typeface="a_Albionic" pitchFamily="34" charset="-52"/>
              </a:rPr>
              <a:t>Цуцзюй</a:t>
            </a:r>
            <a:r>
              <a:rPr lang="ru-RU" sz="2000" dirty="0">
                <a:latin typeface="a_Albionic" pitchFamily="34" charset="-52"/>
              </a:rPr>
              <a:t>», упоминания о которой были датированы вторым веком до нашей эры. </a:t>
            </a:r>
          </a:p>
        </p:txBody>
      </p:sp>
      <p:pic>
        <p:nvPicPr>
          <p:cNvPr id="1026" name="Picture 2" descr="ÑÑÑÐ±Ð¾Ð» Ð² Ð´ÑÐµÐ²Ð½ÐµÐ¼ ÐºÐ¸ÑÐ°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8430">
            <a:off x="3780132" y="2784595"/>
            <a:ext cx="4981284" cy="3758606"/>
          </a:xfrm>
          <a:prstGeom prst="rect">
            <a:avLst/>
          </a:prstGeom>
          <a:ln w="1524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21239753">
            <a:off x="739981" y="2894896"/>
            <a:ext cx="2376264" cy="3538002"/>
          </a:xfrm>
          <a:prstGeom prst="snip2DiagRect">
            <a:avLst/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buClr>
                <a:srgbClr val="A9A57C"/>
              </a:buClr>
              <a:buSzPct val="70000"/>
              <a:tabLst>
                <a:tab pos="450850" algn="l"/>
              </a:tabLst>
            </a:pPr>
            <a:r>
              <a:rPr lang="ru-RU" sz="2000" dirty="0">
                <a:solidFill>
                  <a:srgbClr val="2F2B20"/>
                </a:solidFill>
                <a:latin typeface="a_Albionic" pitchFamily="34" charset="-52"/>
              </a:rPr>
              <a:t>По заявлению </a:t>
            </a:r>
            <a:r>
              <a:rPr lang="ru-RU" sz="2000" dirty="0">
                <a:solidFill>
                  <a:srgbClr val="2F2B20"/>
                </a:solidFill>
                <a:latin typeface="a_Albionic" pitchFamily="34" charset="-52"/>
                <a:hlinkClick r:id="rId3" action="ppaction://hlinksldjump"/>
              </a:rPr>
              <a:t>ФИФА</a:t>
            </a:r>
            <a:r>
              <a:rPr lang="ru-RU" sz="2000" dirty="0">
                <a:solidFill>
                  <a:srgbClr val="2F2B20"/>
                </a:solidFill>
                <a:latin typeface="a_Albionic" pitchFamily="34" charset="-52"/>
              </a:rPr>
              <a:t> в 2004 году, именно она считается наиболее древней из предшественников современного футбола. </a:t>
            </a:r>
          </a:p>
        </p:txBody>
      </p:sp>
      <p:pic>
        <p:nvPicPr>
          <p:cNvPr id="4098" name="Picture 2" descr="One_Hundred_Children_in_the_Long_Spring-580x87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6536" y="3229566"/>
            <a:ext cx="2268251" cy="3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2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lenagold.ru/fon/clipart/o/obl/oblaka0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259" y="-232335"/>
            <a:ext cx="1962514" cy="12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155" y="444574"/>
            <a:ext cx="3333816" cy="1692189"/>
          </a:xfrm>
          <a:prstGeom prst="snip2DiagRect">
            <a:avLst>
              <a:gd name="adj1" fmla="val 7921"/>
              <a:gd name="adj2" fmla="val 0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a_Albionic" pitchFamily="34" charset="-52"/>
              </a:rPr>
              <a:t>В Японии подобная игра носила название «</a:t>
            </a:r>
            <a:r>
              <a:rPr lang="ru-RU" sz="1800" dirty="0" err="1">
                <a:solidFill>
                  <a:schemeClr val="tx1"/>
                </a:solidFill>
                <a:latin typeface="a_Albionic" pitchFamily="34" charset="-52"/>
              </a:rPr>
              <a:t>Кемари</a:t>
            </a:r>
            <a:r>
              <a:rPr lang="ru-RU" sz="1800" dirty="0" smtClean="0">
                <a:solidFill>
                  <a:schemeClr val="tx1"/>
                </a:solidFill>
                <a:latin typeface="a_Albionic" pitchFamily="34" charset="-52"/>
              </a:rPr>
              <a:t>».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a_Albionic" pitchFamily="34" charset="-52"/>
              </a:rPr>
              <a:t>Первое </a:t>
            </a:r>
            <a:r>
              <a:rPr lang="ru-RU" sz="1800" dirty="0">
                <a:solidFill>
                  <a:schemeClr val="tx1"/>
                </a:solidFill>
                <a:latin typeface="a_Albionic" pitchFamily="34" charset="-52"/>
              </a:rPr>
              <a:t>упоминание о </a:t>
            </a:r>
            <a:r>
              <a:rPr lang="ru-RU" sz="1800" dirty="0" err="1">
                <a:solidFill>
                  <a:schemeClr val="tx1"/>
                </a:solidFill>
                <a:latin typeface="a_Albionic" pitchFamily="34" charset="-52"/>
              </a:rPr>
              <a:t>Кемари</a:t>
            </a:r>
            <a:r>
              <a:rPr lang="ru-RU" sz="1800" dirty="0">
                <a:solidFill>
                  <a:schemeClr val="tx1"/>
                </a:solidFill>
                <a:latin typeface="a_Albionic" pitchFamily="34" charset="-52"/>
              </a:rPr>
              <a:t> встречается в 644 году нашей эры</a:t>
            </a:r>
            <a:r>
              <a:rPr lang="ru-RU" sz="1800" dirty="0" smtClean="0">
                <a:solidFill>
                  <a:schemeClr val="tx1"/>
                </a:solidFill>
                <a:latin typeface="a_Albionic" pitchFamily="34" charset="-52"/>
              </a:rPr>
              <a:t>.</a:t>
            </a:r>
          </a:p>
        </p:txBody>
      </p:sp>
      <p:pic>
        <p:nvPicPr>
          <p:cNvPr id="3080" name="Picture 8" descr="https://www.roningallery.com/media/catalog/category/JPR3-259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08" y="3356992"/>
            <a:ext cx="4623864" cy="3024000"/>
          </a:xfrm>
          <a:prstGeom prst="rect">
            <a:avLst/>
          </a:prstGeom>
          <a:ln w="2032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638616/v638616557/449ef/aR7rzvh8mN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516" y="3356992"/>
            <a:ext cx="4513404" cy="3024000"/>
          </a:xfrm>
          <a:prstGeom prst="rect">
            <a:avLst/>
          </a:prstGeom>
          <a:ln w="2032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soccerinteraction.com/wp-content/uploads/2018/12/origen-del-futbol-cuju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6812" y="3356992"/>
            <a:ext cx="2349564" cy="3024000"/>
          </a:xfrm>
          <a:prstGeom prst="rect">
            <a:avLst/>
          </a:prstGeom>
          <a:ln w="2032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047488" y="1035246"/>
            <a:ext cx="4873644" cy="1656183"/>
          </a:xfrm>
          <a:prstGeom prst="snip2DiagRect">
            <a:avLst>
              <a:gd name="adj1" fmla="val 7921"/>
              <a:gd name="adj2" fmla="val 0"/>
            </a:avLst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ru-RU" sz="1800" dirty="0" smtClean="0">
                <a:solidFill>
                  <a:schemeClr val="tx1"/>
                </a:solidFill>
                <a:latin typeface="a_Albionic" pitchFamily="34" charset="-52"/>
              </a:rPr>
              <a:t>В «</a:t>
            </a:r>
            <a:r>
              <a:rPr lang="ru-RU" sz="1800" dirty="0" err="1" smtClean="0">
                <a:solidFill>
                  <a:schemeClr val="tx1"/>
                </a:solidFill>
                <a:latin typeface="a_Albionic" pitchFamily="34" charset="-52"/>
              </a:rPr>
              <a:t>Кемари</a:t>
            </a:r>
            <a:r>
              <a:rPr lang="ru-RU" sz="1800" dirty="0" smtClean="0">
                <a:solidFill>
                  <a:schemeClr val="tx1"/>
                </a:solidFill>
                <a:latin typeface="a_Albionic" pitchFamily="34" charset="-52"/>
              </a:rPr>
              <a:t>» играло до 8 человек. Игрок должен был не допустить касания мячом пола, пасуя и жонглируя им ногами. Около 13-14 века для игры начали использовать специальную одежду. </a:t>
            </a:r>
            <a:endParaRPr lang="ru-RU" sz="1800" dirty="0">
              <a:solidFill>
                <a:schemeClr val="tx1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32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6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ama-pomogi.ru/images/OldImages/2017/kemary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5" y="3241851"/>
            <a:ext cx="4537475" cy="3121784"/>
          </a:xfrm>
          <a:prstGeom prst="rect">
            <a:avLst/>
          </a:prstGeom>
          <a:ln w="1524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05390" y="1156173"/>
            <a:ext cx="8280920" cy="1296144"/>
          </a:xfrm>
          <a:prstGeom prst="snip2DiagRect">
            <a:avLst>
              <a:gd name="adj1" fmla="val 13227"/>
              <a:gd name="adj2" fmla="val 0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dirty="0" smtClean="0">
                <a:latin typeface="a_Albionic" pitchFamily="34" charset="-52"/>
              </a:rPr>
              <a:t>В Японии в </a:t>
            </a:r>
            <a:r>
              <a:rPr lang="ru-RU" sz="2800" dirty="0" err="1" smtClean="0">
                <a:latin typeface="a_Albionic" pitchFamily="34" charset="-52"/>
              </a:rPr>
              <a:t>Кэмари</a:t>
            </a:r>
            <a:r>
              <a:rPr lang="ru-RU" sz="2800" dirty="0" smtClean="0">
                <a:latin typeface="a_Albionic" pitchFamily="34" charset="-52"/>
              </a:rPr>
              <a:t> играют и в наше время во время фестивалей. </a:t>
            </a:r>
            <a:endParaRPr lang="ru-RU" sz="2800" dirty="0">
              <a:latin typeface="a_Albionic" pitchFamily="34" charset="-52"/>
            </a:endParaRPr>
          </a:p>
        </p:txBody>
      </p:sp>
      <p:pic>
        <p:nvPicPr>
          <p:cNvPr id="2" name="Picture 2" descr="https://www.nippon.com/en/ncommon/contents/jip/55719/5571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1" y="3267635"/>
            <a:ext cx="3652562" cy="3096000"/>
          </a:xfrm>
          <a:prstGeom prst="rect">
            <a:avLst/>
          </a:prstGeom>
          <a:noFill/>
          <a:ln w="158750" cmpd="thickThin">
            <a:solidFill>
              <a:schemeClr val="accent3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huae.ru/bbs/data/attachment/forum/201312/02/103949h4fp48h1r1m1pjt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2480" y="3267635"/>
            <a:ext cx="4602817" cy="3096000"/>
          </a:xfrm>
          <a:prstGeom prst="rect">
            <a:avLst/>
          </a:prstGeom>
          <a:ln w="1524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-2GzTMv2D7KE/URVNQocpKkI/AAAAAAAAAqU/PeuIqbgyKhs/s1600/sunclouds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437" y="-387424"/>
            <a:ext cx="2567704" cy="15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4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6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36" y="188640"/>
            <a:ext cx="3837599" cy="2736304"/>
          </a:xfrm>
          <a:prstGeom prst="snip2DiagRect">
            <a:avLst>
              <a:gd name="adj1" fmla="val 0"/>
              <a:gd name="adj2" fmla="val 9820"/>
            </a:avLst>
          </a:prstGeom>
          <a:solidFill>
            <a:srgbClr val="E7E4D5"/>
          </a:solidFill>
          <a:ln w="152400" cmpd="thickThin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latin typeface="a_Albionic" pitchFamily="34" charset="-52"/>
              </a:rPr>
              <a:t>В Северной Америке тоже был предок футбола, игра называлась «</a:t>
            </a:r>
            <a:r>
              <a:rPr lang="ru-RU" sz="2200" dirty="0" err="1">
                <a:latin typeface="a_Albionic" pitchFamily="34" charset="-52"/>
              </a:rPr>
              <a:t>pasuckuakohowog</a:t>
            </a:r>
            <a:r>
              <a:rPr lang="ru-RU" sz="2200" dirty="0">
                <a:latin typeface="a_Albionic" pitchFamily="34" charset="-52"/>
              </a:rPr>
              <a:t>», что означает «они собрались, чтобы поиграть в мяч ногами». </a:t>
            </a:r>
          </a:p>
        </p:txBody>
      </p:sp>
      <p:pic>
        <p:nvPicPr>
          <p:cNvPr id="5122" name="Picture 2" descr="Ð¸Ð³ÑÐ° pasuckuakohowo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758" y="3212976"/>
            <a:ext cx="7514485" cy="3458324"/>
          </a:xfrm>
          <a:prstGeom prst="rect">
            <a:avLst/>
          </a:prstGeom>
          <a:ln w="1524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283968" y="188640"/>
            <a:ext cx="4693589" cy="2722200"/>
          </a:xfrm>
          <a:prstGeom prst="snip2DiagRect">
            <a:avLst>
              <a:gd name="adj1" fmla="val 0"/>
              <a:gd name="adj2" fmla="val 9820"/>
            </a:avLst>
          </a:prstGeom>
          <a:solidFill>
            <a:srgbClr val="E7E4D5"/>
          </a:solidFill>
          <a:ln w="152400" cap="flat" cmpd="thickThin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200" dirty="0" smtClean="0">
                <a:latin typeface="a_Albionic" pitchFamily="34" charset="-52"/>
              </a:rPr>
              <a:t>Обычно игры проходили на пляжах, мяч пытались забить в ворота шириной около полумили(</a:t>
            </a:r>
            <a:r>
              <a:rPr lang="en-US" sz="2200" dirty="0" smtClean="0">
                <a:latin typeface="a_Albionic" pitchFamily="34" charset="-52"/>
              </a:rPr>
              <a:t>~530 </a:t>
            </a:r>
            <a:r>
              <a:rPr lang="ru-RU" sz="2200" dirty="0" smtClean="0">
                <a:latin typeface="a_Albionic" pitchFamily="34" charset="-52"/>
              </a:rPr>
              <a:t>м), само же поле было в два раз длиннее. 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200" dirty="0" smtClean="0">
                <a:latin typeface="a_Albionic" pitchFamily="34" charset="-52"/>
              </a:rPr>
              <a:t>Число участников игры доходило до </a:t>
            </a:r>
            <a:r>
              <a:rPr lang="ru-RU" sz="2200" dirty="0" smtClean="0">
                <a:solidFill>
                  <a:schemeClr val="tx1"/>
                </a:solidFill>
                <a:latin typeface="a_Albionic" pitchFamily="34" charset="-52"/>
              </a:rPr>
              <a:t>1000</a:t>
            </a:r>
            <a:r>
              <a:rPr lang="ru-RU" sz="2200" dirty="0" smtClean="0">
                <a:solidFill>
                  <a:srgbClr val="FF0000"/>
                </a:solidFill>
                <a:latin typeface="a_Albionic" pitchFamily="34" charset="-52"/>
              </a:rPr>
              <a:t> </a:t>
            </a:r>
            <a:r>
              <a:rPr lang="ru-RU" sz="2200" dirty="0" smtClean="0">
                <a:latin typeface="a_Albionic" pitchFamily="34" charset="-52"/>
              </a:rPr>
              <a:t> человек. </a:t>
            </a:r>
            <a:endParaRPr lang="ru-RU" sz="2200" dirty="0"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364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</TotalTime>
  <Words>1063</Words>
  <Application>Microsoft Office PowerPoint</Application>
  <PresentationFormat>Экран (4:3)</PresentationFormat>
  <Paragraphs>73</Paragraphs>
  <Slides>25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Футбол, как это было…</vt:lpstr>
      <vt:lpstr>Футбол, в переводе с английского, означает: foot – нога, ball - мяч</vt:lpstr>
      <vt:lpstr>Появление первых футбольных лиг в СССР </vt:lpstr>
      <vt:lpstr>Презентация PowerPoint</vt:lpstr>
      <vt:lpstr>История появления футбола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Когда появился в России</vt:lpstr>
      <vt:lpstr>Презентация PowerPoint</vt:lpstr>
      <vt:lpstr>Появление первых футбольных лиг в СССР </vt:lpstr>
      <vt:lpstr>Футбол во время Великой Отечественной войны</vt:lpstr>
      <vt:lpstr>Блокадный матч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Продолжение следует…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Футбол</dc:title>
  <dc:creator>Алексеев Иван</dc:creator>
  <cp:lastModifiedBy>Ласкина НН</cp:lastModifiedBy>
  <cp:revision>122</cp:revision>
  <dcterms:created xsi:type="dcterms:W3CDTF">2019-02-14T05:33:07Z</dcterms:created>
  <dcterms:modified xsi:type="dcterms:W3CDTF">2019-05-13T12:29:23Z</dcterms:modified>
</cp:coreProperties>
</file>