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8" r:id="rId5"/>
    <p:sldId id="266" r:id="rId6"/>
    <p:sldId id="258" r:id="rId7"/>
    <p:sldId id="259" r:id="rId8"/>
    <p:sldId id="260" r:id="rId9"/>
    <p:sldId id="263" r:id="rId10"/>
    <p:sldId id="269" r:id="rId11"/>
    <p:sldId id="270" r:id="rId12"/>
    <p:sldId id="264" r:id="rId13"/>
    <p:sldId id="273" r:id="rId14"/>
    <p:sldId id="274" r:id="rId15"/>
    <p:sldId id="276" r:id="rId16"/>
    <p:sldId id="280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83BE-718F-4CFB-913D-E667F15A94F4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07E6-D948-40D8-806C-7B342F23C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83BE-718F-4CFB-913D-E667F15A94F4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07E6-D948-40D8-806C-7B342F23C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83BE-718F-4CFB-913D-E667F15A94F4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07E6-D948-40D8-806C-7B342F23C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83BE-718F-4CFB-913D-E667F15A94F4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07E6-D948-40D8-806C-7B342F23C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83BE-718F-4CFB-913D-E667F15A94F4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07E6-D948-40D8-806C-7B342F23C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83BE-718F-4CFB-913D-E667F15A94F4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07E6-D948-40D8-806C-7B342F23C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83BE-718F-4CFB-913D-E667F15A94F4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07E6-D948-40D8-806C-7B342F23C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83BE-718F-4CFB-913D-E667F15A94F4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07E6-D948-40D8-806C-7B342F23C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83BE-718F-4CFB-913D-E667F15A94F4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07E6-D948-40D8-806C-7B342F23C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83BE-718F-4CFB-913D-E667F15A94F4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07E6-D948-40D8-806C-7B342F23C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83BE-718F-4CFB-913D-E667F15A94F4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07E6-D948-40D8-806C-7B342F23C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83BE-718F-4CFB-913D-E667F15A94F4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707E6-D948-40D8-806C-7B342F23C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3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Cambria" pitchFamily="18" charset="0"/>
              </a:rPr>
              <a:t>Государственное бюджетное  профессиональное образовательное учреждение </a:t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«ЕЙСКИЙ МЕДИЦИНСКИЙ КОЛЛЕДЖ» </a:t>
            </a:r>
            <a:br>
              <a:rPr lang="ru-RU" sz="1600" b="1" dirty="0" smtClean="0">
                <a:latin typeface="Cambria" pitchFamily="18" charset="0"/>
              </a:rPr>
            </a:br>
            <a:r>
              <a:rPr lang="ru-RU" sz="1600" b="1" dirty="0" smtClean="0">
                <a:latin typeface="Cambria" pitchFamily="18" charset="0"/>
              </a:rPr>
              <a:t>министерства здравоохранения Краснодарского края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496944" cy="393799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ЛЕКЦИЯ № 10</a:t>
            </a:r>
          </a:p>
          <a:p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ОЖИРЕНИЕ</a:t>
            </a:r>
          </a:p>
          <a:p>
            <a:endParaRPr lang="ru-RU" sz="4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028" name="Picture 4" descr="C:\Users\Вячеслав\Desktop\КАРТИНКИ\800px-Obesity-waist_circumferen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212976"/>
            <a:ext cx="3810000" cy="3352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88224" y="5373216"/>
            <a:ext cx="237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mbria" pitchFamily="18" charset="0"/>
              </a:rPr>
              <a:t>Подготовила  </a:t>
            </a:r>
            <a:r>
              <a:rPr lang="ru-RU" b="1" dirty="0" err="1" smtClean="0">
                <a:latin typeface="Cambria" pitchFamily="18" charset="0"/>
              </a:rPr>
              <a:t>Гнучевская</a:t>
            </a:r>
            <a:r>
              <a:rPr lang="ru-RU" b="1" dirty="0" smtClean="0">
                <a:latin typeface="Cambria" pitchFamily="18" charset="0"/>
              </a:rPr>
              <a:t> Е.В., преподаватель ПМ.02.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947107"/>
            <a:ext cx="9144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МДК.02.01. Сестринский уход при различных заболеваниях и состояниях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Специальность 34.02.01  Сестринское дело (базовая подготовка)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ambria" pitchFamily="18" charset="0"/>
              </a:rPr>
              <a:t>КЛИНИЧЕСКИЕ ПРОЯВЛЕНИЯ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892480" cy="558924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Cambria" pitchFamily="18" charset="0"/>
              </a:rPr>
              <a:t>Пациенты </a:t>
            </a:r>
            <a:r>
              <a:rPr lang="ru-RU" b="1" dirty="0">
                <a:latin typeface="Cambria" pitchFamily="18" charset="0"/>
              </a:rPr>
              <a:t>с I и II степенью ожирения могут не предъявлять особых жалоб, </a:t>
            </a:r>
            <a:r>
              <a:rPr lang="ru-RU" b="1" dirty="0" smtClean="0">
                <a:latin typeface="Cambria" pitchFamily="18" charset="0"/>
              </a:rPr>
              <a:t>отмечаются: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 сонливость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 слабость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 потливость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 раздражительность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 нервозность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 одышка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 тошнота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 запоры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 периферические отеки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 боли </a:t>
            </a:r>
            <a:r>
              <a:rPr lang="ru-RU" b="1" dirty="0">
                <a:latin typeface="Cambria" pitchFamily="18" charset="0"/>
              </a:rPr>
              <a:t>в позвоночнике и суставах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C:\Users\Вячеслав\Desktop\КАРТИНКИ\ObeseWoman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348880"/>
            <a:ext cx="2592288" cy="4100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ambria" pitchFamily="18" charset="0"/>
              </a:rPr>
              <a:t>КЛИНИЧЕСКИЕ ПРОЯВЛЕНИЯ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964488" cy="602128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300" b="1" dirty="0">
                <a:latin typeface="Cambria" pitchFamily="18" charset="0"/>
              </a:rPr>
              <a:t>У пациентов с ожирением III—IV степени развиваются нарушения деятельности </a:t>
            </a:r>
            <a:r>
              <a:rPr lang="ru-RU" sz="2300" b="1" dirty="0" smtClean="0">
                <a:latin typeface="Cambria" pitchFamily="18" charset="0"/>
              </a:rPr>
              <a:t>СС, </a:t>
            </a:r>
            <a:r>
              <a:rPr lang="ru-RU" sz="2300" b="1" dirty="0">
                <a:latin typeface="Cambria" pitchFamily="18" charset="0"/>
              </a:rPr>
              <a:t>дыхательной, пищеварительной </a:t>
            </a:r>
            <a:r>
              <a:rPr lang="ru-RU" sz="2300" b="1" dirty="0" smtClean="0">
                <a:latin typeface="Cambria" pitchFamily="18" charset="0"/>
              </a:rPr>
              <a:t>систем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300" b="1" dirty="0" smtClean="0">
                <a:latin typeface="Cambria" pitchFamily="18" charset="0"/>
              </a:rPr>
              <a:t>Объективно: АГ, </a:t>
            </a:r>
            <a:r>
              <a:rPr lang="ru-RU" sz="2300" b="1" dirty="0">
                <a:latin typeface="Cambria" pitchFamily="18" charset="0"/>
              </a:rPr>
              <a:t> тахикардия, глухие сердечные </a:t>
            </a:r>
            <a:r>
              <a:rPr lang="ru-RU" sz="2300" b="1" dirty="0" smtClean="0">
                <a:latin typeface="Cambria" pitchFamily="18" charset="0"/>
              </a:rPr>
              <a:t>тоны,</a:t>
            </a:r>
            <a:r>
              <a:rPr lang="ru-RU" sz="2300" b="1" dirty="0">
                <a:latin typeface="Cambria" pitchFamily="18" charset="0"/>
              </a:rPr>
              <a:t> </a:t>
            </a:r>
            <a:r>
              <a:rPr lang="ru-RU" sz="2300" b="1" dirty="0" smtClean="0">
                <a:latin typeface="Cambria" pitchFamily="18" charset="0"/>
              </a:rPr>
              <a:t>дыхательная  недостаточность</a:t>
            </a:r>
            <a:r>
              <a:rPr lang="ru-RU" sz="2300" b="1" dirty="0">
                <a:latin typeface="Cambria" pitchFamily="18" charset="0"/>
              </a:rPr>
              <a:t> и </a:t>
            </a:r>
            <a:r>
              <a:rPr lang="ru-RU" sz="2300" b="1" dirty="0" smtClean="0">
                <a:latin typeface="Cambria" pitchFamily="18" charset="0"/>
              </a:rPr>
              <a:t>хроническое</a:t>
            </a:r>
            <a:r>
              <a:rPr lang="ru-RU" sz="2300" b="1" dirty="0">
                <a:latin typeface="Cambria" pitchFamily="18" charset="0"/>
              </a:rPr>
              <a:t> </a:t>
            </a:r>
            <a:r>
              <a:rPr lang="ru-RU" sz="2300" b="1" dirty="0" smtClean="0">
                <a:latin typeface="Cambria" pitchFamily="18" charset="0"/>
              </a:rPr>
              <a:t>легочное сердце 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300" b="1" dirty="0" smtClean="0">
                <a:latin typeface="Cambria" pitchFamily="18" charset="0"/>
              </a:rPr>
              <a:t>Возникает </a:t>
            </a:r>
            <a:r>
              <a:rPr lang="ru-RU" sz="2300" b="1" dirty="0">
                <a:latin typeface="Cambria" pitchFamily="18" charset="0"/>
              </a:rPr>
              <a:t>жировая инфильтрация паренхимы печени, хронический холецистит и </a:t>
            </a:r>
            <a:r>
              <a:rPr lang="ru-RU" sz="2300" b="1" dirty="0" smtClean="0">
                <a:latin typeface="Cambria" pitchFamily="18" charset="0"/>
              </a:rPr>
              <a:t>панкреатит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300" b="1" dirty="0" smtClean="0">
                <a:latin typeface="Cambria" pitchFamily="18" charset="0"/>
              </a:rPr>
              <a:t>Появляются </a:t>
            </a:r>
            <a:r>
              <a:rPr lang="ru-RU" sz="2300" b="1" dirty="0">
                <a:latin typeface="Cambria" pitchFamily="18" charset="0"/>
              </a:rPr>
              <a:t>боли в позвоночнике, симптомы артроза голеностопных и коленных </a:t>
            </a:r>
            <a:r>
              <a:rPr lang="ru-RU" sz="2300" b="1" dirty="0" smtClean="0">
                <a:latin typeface="Cambria" pitchFamily="18" charset="0"/>
              </a:rPr>
              <a:t>суставов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300" b="1" dirty="0">
                <a:latin typeface="Cambria" pitchFamily="18" charset="0"/>
              </a:rPr>
              <a:t> </a:t>
            </a:r>
            <a:r>
              <a:rPr lang="ru-RU" sz="2300" b="1" dirty="0" smtClean="0">
                <a:latin typeface="Cambria" pitchFamily="18" charset="0"/>
              </a:rPr>
              <a:t>Нарушениями </a:t>
            </a:r>
            <a:r>
              <a:rPr lang="ru-RU" sz="2300" b="1" dirty="0">
                <a:latin typeface="Cambria" pitchFamily="18" charset="0"/>
              </a:rPr>
              <a:t>менструального цикла, вплоть до развития </a:t>
            </a:r>
            <a:r>
              <a:rPr lang="ru-RU" sz="2300" b="1" dirty="0" smtClean="0">
                <a:latin typeface="Cambria" pitchFamily="18" charset="0"/>
              </a:rPr>
              <a:t>аменореи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300" b="1" dirty="0" smtClean="0">
                <a:latin typeface="Cambria" pitchFamily="18" charset="0"/>
              </a:rPr>
              <a:t>Повышение </a:t>
            </a:r>
            <a:r>
              <a:rPr lang="ru-RU" sz="2300" b="1" dirty="0">
                <a:latin typeface="Cambria" pitchFamily="18" charset="0"/>
              </a:rPr>
              <a:t>потоотделения </a:t>
            </a:r>
            <a:r>
              <a:rPr lang="ru-RU" sz="2300" b="1" dirty="0" smtClean="0">
                <a:latin typeface="Cambria" pitchFamily="18" charset="0"/>
              </a:rPr>
              <a:t>- развитие </a:t>
            </a:r>
            <a:r>
              <a:rPr lang="ru-RU" sz="2300" b="1" dirty="0">
                <a:latin typeface="Cambria" pitchFamily="18" charset="0"/>
              </a:rPr>
              <a:t>кожных заболеваний (экземы, </a:t>
            </a:r>
            <a:r>
              <a:rPr lang="ru-RU" sz="2300" b="1" dirty="0" smtClean="0">
                <a:latin typeface="Cambria" pitchFamily="18" charset="0"/>
              </a:rPr>
              <a:t>пиодермии,</a:t>
            </a:r>
            <a:r>
              <a:rPr lang="ru-RU" sz="2300" b="1" dirty="0">
                <a:latin typeface="Cambria" pitchFamily="18" charset="0"/>
              </a:rPr>
              <a:t> </a:t>
            </a:r>
            <a:r>
              <a:rPr lang="ru-RU" sz="2300" b="1" dirty="0" smtClean="0">
                <a:latin typeface="Cambria" pitchFamily="18" charset="0"/>
              </a:rPr>
              <a:t>фурункулез), появление </a:t>
            </a:r>
            <a:r>
              <a:rPr lang="ru-RU" sz="2300" b="1" dirty="0" err="1" smtClean="0">
                <a:latin typeface="Cambria" pitchFamily="18" charset="0"/>
              </a:rPr>
              <a:t>акне</a:t>
            </a:r>
            <a:r>
              <a:rPr lang="ru-RU" sz="2300" b="1" dirty="0" smtClean="0">
                <a:latin typeface="Cambria" pitchFamily="18" charset="0"/>
              </a:rPr>
              <a:t>, </a:t>
            </a:r>
            <a:r>
              <a:rPr lang="ru-RU" sz="2300" b="1" dirty="0" err="1" smtClean="0">
                <a:latin typeface="Cambria" pitchFamily="18" charset="0"/>
              </a:rPr>
              <a:t>стрий</a:t>
            </a:r>
            <a:r>
              <a:rPr lang="ru-RU" sz="2300" b="1" dirty="0" smtClean="0">
                <a:latin typeface="Cambria" pitchFamily="18" charset="0"/>
              </a:rPr>
              <a:t> на </a:t>
            </a:r>
            <a:r>
              <a:rPr lang="ru-RU" sz="2300" b="1" dirty="0">
                <a:latin typeface="Cambria" pitchFamily="18" charset="0"/>
              </a:rPr>
              <a:t>животе, бедрах, плечах, гиперпигментации локтей, шеи, мест повышенного </a:t>
            </a:r>
            <a:r>
              <a:rPr lang="ru-RU" sz="2300" b="1" dirty="0" smtClean="0">
                <a:latin typeface="Cambria" pitchFamily="18" charset="0"/>
              </a:rPr>
              <a:t>трения</a:t>
            </a:r>
            <a:r>
              <a:rPr lang="ru-RU" sz="2300" b="1" dirty="0">
                <a:latin typeface="Cambria" pitchFamily="18" charset="0"/>
              </a:rPr>
              <a:t/>
            </a:r>
            <a:br>
              <a:rPr lang="ru-RU" sz="2300" b="1" dirty="0">
                <a:latin typeface="Cambria" pitchFamily="18" charset="0"/>
              </a:rPr>
            </a:br>
            <a:endParaRPr lang="ru-RU" sz="23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ОСЛОЖНЕНИЯ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2578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При ожирении возрастает вероятность возникновения 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рака груди, яичников </a:t>
            </a:r>
            <a:r>
              <a:rPr lang="ru-RU" b="1" dirty="0" smtClean="0">
                <a:latin typeface="Cambria" pitchFamily="18" charset="0"/>
              </a:rPr>
              <a:t>и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матки у пациентов </a:t>
            </a:r>
            <a:r>
              <a:rPr lang="ru-RU" b="1" dirty="0" smtClean="0">
                <a:latin typeface="Cambria" pitchFamily="18" charset="0"/>
              </a:rPr>
              <a:t>женского пола, 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рака простаты</a:t>
            </a:r>
            <a:r>
              <a:rPr lang="ru-RU" b="1" dirty="0" smtClean="0">
                <a:latin typeface="Cambria" pitchFamily="18" charset="0"/>
              </a:rPr>
              <a:t> у пациентов мужского пола, 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рака толстой кишки</a:t>
            </a:r>
            <a:endParaRPr lang="ru-RU" b="1" dirty="0" smtClean="0">
              <a:latin typeface="Cambria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повышен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риск внезапной смерти </a:t>
            </a:r>
            <a:r>
              <a:rPr lang="ru-RU" b="1" dirty="0" smtClean="0">
                <a:latin typeface="Cambria" pitchFamily="18" charset="0"/>
              </a:rPr>
              <a:t>на фоне имеющихся осложнений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Смертность мужчин </a:t>
            </a:r>
            <a:r>
              <a:rPr lang="ru-RU" b="1" dirty="0" smtClean="0">
                <a:latin typeface="Cambria" pitchFamily="18" charset="0"/>
              </a:rPr>
              <a:t>в возрасте от 15 до 69 лет, имеющих фактическую массу тела, превышающую идеальную на 20%,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на треть больше</a:t>
            </a:r>
            <a:r>
              <a:rPr lang="ru-RU" b="1" dirty="0" smtClean="0">
                <a:latin typeface="Cambria" pitchFamily="18" charset="0"/>
              </a:rPr>
              <a:t>, чем у мужчин с нормальным весом</a:t>
            </a:r>
            <a:br>
              <a:rPr lang="ru-RU" b="1" dirty="0" smtClean="0">
                <a:latin typeface="Cambria" pitchFamily="18" charset="0"/>
              </a:rPr>
            </a:br>
            <a:endParaRPr lang="ru-RU" b="1" dirty="0" smtClean="0">
              <a:latin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ДИАГНОСТИЧЕСКИЕ ВМЕШАТЕЛЬСТВА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УЗИ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МРТ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 компьютерная томография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рентгенологическая</a:t>
            </a:r>
            <a:r>
              <a:rPr lang="ru-RU" b="1" dirty="0">
                <a:latin typeface="Cambria" pitchFamily="18" charset="0"/>
              </a:rPr>
              <a:t> </a:t>
            </a:r>
            <a:r>
              <a:rPr lang="ru-RU" b="1" dirty="0" smtClean="0">
                <a:latin typeface="Cambria" pitchFamily="18" charset="0"/>
              </a:rPr>
              <a:t>денситометрия</a:t>
            </a:r>
            <a:r>
              <a:rPr lang="ru-RU" b="1" dirty="0">
                <a:latin typeface="Cambria" pitchFamily="18" charset="0"/>
              </a:rPr>
              <a:t> </a:t>
            </a:r>
            <a:br>
              <a:rPr lang="ru-RU" b="1" dirty="0">
                <a:latin typeface="Cambr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Вячеслав\Desktop\КАРТИНКИ\kompyuternaya-tomografiya-kak-delaut-1024x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67512"/>
            <a:ext cx="4157037" cy="291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C:\Users\Вячеслав\Desktop\КАРТИНКИ\Ultrazvukovaya-densitometr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89040"/>
            <a:ext cx="4356376" cy="2901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760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ДИАГНОСТИЧЕСКИЕ ВМЕШАТЕЛЬСТВА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96752"/>
            <a:ext cx="878497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400" b="1" dirty="0" smtClean="0">
                <a:latin typeface="Cambria" pitchFamily="18" charset="0"/>
              </a:rPr>
              <a:t> </a:t>
            </a:r>
            <a:r>
              <a:rPr lang="ru-RU" sz="2800" b="1" dirty="0" smtClean="0">
                <a:latin typeface="Cambria" pitchFamily="18" charset="0"/>
              </a:rPr>
              <a:t>Молекулярно-генетические исследования – при подозрении на </a:t>
            </a:r>
            <a:r>
              <a:rPr lang="ru-RU" sz="2800" b="1" dirty="0" err="1" smtClean="0">
                <a:latin typeface="Cambria" pitchFamily="18" charset="0"/>
              </a:rPr>
              <a:t>многогенное</a:t>
            </a:r>
            <a:r>
              <a:rPr lang="ru-RU" sz="2800" b="1" dirty="0" smtClean="0">
                <a:latin typeface="Cambria" pitchFamily="18" charset="0"/>
              </a:rPr>
              <a:t> ожирение и </a:t>
            </a:r>
            <a:r>
              <a:rPr lang="ru-RU" sz="2800" b="1" dirty="0" err="1" smtClean="0">
                <a:latin typeface="Cambria" pitchFamily="18" charset="0"/>
              </a:rPr>
              <a:t>синдромальные</a:t>
            </a:r>
            <a:r>
              <a:rPr lang="ru-RU" sz="2800" b="1" dirty="0" smtClean="0">
                <a:latin typeface="Cambria" pitchFamily="18" charset="0"/>
              </a:rPr>
              <a:t> формы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ru-RU" sz="2800" b="1" dirty="0" smtClean="0">
              <a:latin typeface="Cambria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 smtClean="0">
                <a:latin typeface="Cambria" pitchFamily="18" charset="0"/>
              </a:rPr>
              <a:t>Консультации диетолога, врача – инструктора  по ЛФК, психолога, невропатолога, кардиолога, ЛОР 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9" name="Picture 3" descr="C:\Users\Вячеслав\Desktop\КАРТИНКИ\treatment-methods-of-obesity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221088"/>
            <a:ext cx="3961715" cy="2330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C:\Users\Вячеслав\Desktop\КАРТИНКИ\super.ua-1531383172-1024x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21088"/>
            <a:ext cx="3444979" cy="2297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Вячеслав\Desktop\КАРТИНКИ\gol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5738" y="5373216"/>
            <a:ext cx="1970406" cy="13166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ЛЕЧЕБНЫЕ  ВМЕШАТЕЛЬСТВА</a:t>
            </a:r>
            <a:endParaRPr lang="ru-RU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006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err="1" smtClean="0">
                <a:latin typeface="Cambria" pitchFamily="18" charset="0"/>
              </a:rPr>
              <a:t>Гипокалорийная</a:t>
            </a:r>
            <a:r>
              <a:rPr lang="ru-RU" b="1" dirty="0" smtClean="0">
                <a:latin typeface="Cambria" pitchFamily="18" charset="0"/>
              </a:rPr>
              <a:t> диета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Физические упражнения, повышающие </a:t>
            </a:r>
            <a:r>
              <a:rPr lang="ru-RU" b="1" dirty="0">
                <a:latin typeface="Cambria" pitchFamily="18" charset="0"/>
              </a:rPr>
              <a:t>процессы основного обмена и метаболизма </a:t>
            </a:r>
            <a:r>
              <a:rPr lang="ru-RU" b="1" dirty="0" smtClean="0">
                <a:latin typeface="Cambria" pitchFamily="18" charset="0"/>
              </a:rPr>
              <a:t>жира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Назначение </a:t>
            </a:r>
            <a:r>
              <a:rPr lang="ru-RU" b="1" dirty="0">
                <a:latin typeface="Cambria" pitchFamily="18" charset="0"/>
              </a:rPr>
              <a:t>лечебного голодания показано пациентам, находящимся на стационарном лечении, при выраженной степени ожирения на короткий </a:t>
            </a:r>
            <a:r>
              <a:rPr lang="ru-RU" b="1" dirty="0" smtClean="0">
                <a:latin typeface="Cambria" pitchFamily="18" charset="0"/>
              </a:rPr>
              <a:t>срок</a:t>
            </a:r>
            <a:r>
              <a:rPr lang="ru-RU" b="1" dirty="0">
                <a:latin typeface="Cambria" pitchFamily="18" charset="0"/>
              </a:rPr>
              <a:t/>
            </a:r>
            <a:br>
              <a:rPr lang="ru-RU" b="1" dirty="0">
                <a:latin typeface="Cambria" pitchFamily="18" charset="0"/>
              </a:rPr>
            </a:br>
            <a:endParaRPr lang="ru-RU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Хирургические методы </a:t>
            </a:r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лечения </a:t>
            </a:r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ожирения</a:t>
            </a:r>
            <a:endParaRPr lang="ru-RU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4785395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 smtClean="0">
                <a:latin typeface="Cambria" pitchFamily="18" charset="0"/>
              </a:rPr>
              <a:t>Установка внутрижелудочных баллонов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 smtClean="0">
                <a:latin typeface="Cambria" pitchFamily="18" charset="0"/>
              </a:rPr>
              <a:t>Вертикальная </a:t>
            </a:r>
            <a:r>
              <a:rPr lang="ru-RU" sz="2800" b="1" dirty="0" err="1" smtClean="0">
                <a:latin typeface="Cambria" pitchFamily="18" charset="0"/>
              </a:rPr>
              <a:t>гастропластика</a:t>
            </a:r>
            <a:endParaRPr lang="ru-RU" sz="2800" b="1" dirty="0" smtClean="0">
              <a:latin typeface="Cambria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 err="1" smtClean="0">
                <a:latin typeface="Cambria" pitchFamily="18" charset="0"/>
              </a:rPr>
              <a:t>Бандажирование</a:t>
            </a:r>
            <a:r>
              <a:rPr lang="ru-RU" sz="2800" b="1" dirty="0" smtClean="0">
                <a:latin typeface="Cambria" pitchFamily="18" charset="0"/>
              </a:rPr>
              <a:t> желудка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 err="1" smtClean="0">
                <a:latin typeface="Cambria" pitchFamily="18" charset="0"/>
              </a:rPr>
              <a:t>Гастрошунтирование</a:t>
            </a:r>
            <a:endParaRPr lang="ru-RU" sz="2800" b="1" dirty="0" smtClean="0">
              <a:latin typeface="Cambria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 err="1" smtClean="0">
                <a:latin typeface="Cambria" pitchFamily="18" charset="0"/>
              </a:rPr>
              <a:t>Билиопанкреатическое</a:t>
            </a:r>
            <a:r>
              <a:rPr lang="ru-RU" sz="2800" b="1" dirty="0" smtClean="0">
                <a:latin typeface="Cambria" pitchFamily="18" charset="0"/>
              </a:rPr>
              <a:t>  шунтирование</a:t>
            </a:r>
            <a:endParaRPr lang="ru-RU" sz="2800" b="1" dirty="0">
              <a:latin typeface="Cambria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79" y="3913251"/>
            <a:ext cx="3594001" cy="278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C:\Users\Вячеслав\Desktop\КАРТИНКИ\i (3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365104"/>
            <a:ext cx="5030057" cy="2010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Вячеслав\Desktop\КАРТИНКИ\14386057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88640"/>
            <a:ext cx="2721280" cy="15537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686800" cy="77809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   ПРОГНОЗ </a:t>
            </a: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и ПРОФИЛАКТИКА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733256"/>
          </a:xfrm>
        </p:spPr>
        <p:txBody>
          <a:bodyPr>
            <a:normAutofit lnSpcReduction="10000"/>
          </a:bodyPr>
          <a:lstStyle/>
          <a:p>
            <a:pPr fontAlgn="base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400" b="1" dirty="0">
                <a:latin typeface="Cambria" pitchFamily="18" charset="0"/>
              </a:rPr>
              <a:t>Пациенты с I и II степенью ожирения сохраняют трудоспособность; с III степенью – получают III группу инвалидность, а при наличии </a:t>
            </a:r>
            <a:r>
              <a:rPr lang="ru-RU" sz="2400" b="1" dirty="0" smtClean="0">
                <a:latin typeface="Cambria" pitchFamily="18" charset="0"/>
              </a:rPr>
              <a:t>СС осложнений</a:t>
            </a:r>
            <a:r>
              <a:rPr lang="ru-RU" sz="2400" b="1" dirty="0">
                <a:latin typeface="Cambria" pitchFamily="18" charset="0"/>
              </a:rPr>
              <a:t>— II группу </a:t>
            </a:r>
            <a:r>
              <a:rPr lang="ru-RU" sz="2400" b="1" dirty="0" smtClean="0">
                <a:latin typeface="Cambria" pitchFamily="18" charset="0"/>
              </a:rPr>
              <a:t>инвалидности</a:t>
            </a:r>
            <a:endParaRPr lang="ru-RU" sz="2400" b="1" dirty="0">
              <a:latin typeface="Cambria" pitchFamily="18" charset="0"/>
            </a:endParaRPr>
          </a:p>
          <a:p>
            <a:pPr fontAlgn="base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400" b="1" dirty="0">
                <a:latin typeface="Cambria" pitchFamily="18" charset="0"/>
              </a:rPr>
              <a:t>Для профилактики ожирения </a:t>
            </a:r>
            <a:r>
              <a:rPr lang="ru-RU" sz="2400" b="1" dirty="0" smtClean="0">
                <a:latin typeface="Cambria" pitchFamily="18" charset="0"/>
              </a:rPr>
              <a:t>пациенту  </a:t>
            </a:r>
            <a:r>
              <a:rPr lang="ru-RU" sz="2400" b="1" dirty="0">
                <a:latin typeface="Cambria" pitchFamily="18" charset="0"/>
              </a:rPr>
              <a:t>с нормальным весом достаточно тратить калорий и энергии столько, сколько он получает их в течение </a:t>
            </a:r>
            <a:r>
              <a:rPr lang="ru-RU" sz="2400" b="1" dirty="0" smtClean="0">
                <a:latin typeface="Cambria" pitchFamily="18" charset="0"/>
              </a:rPr>
              <a:t>суток</a:t>
            </a:r>
          </a:p>
          <a:p>
            <a:pPr fontAlgn="base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400" b="1" dirty="0" smtClean="0">
                <a:latin typeface="Cambria" pitchFamily="18" charset="0"/>
              </a:rPr>
              <a:t>При </a:t>
            </a:r>
            <a:r>
              <a:rPr lang="ru-RU" sz="2400" b="1" dirty="0">
                <a:latin typeface="Cambria" pitchFamily="18" charset="0"/>
              </a:rPr>
              <a:t>наследственной предрасположенности к ожирению, в возрасте после 40 лет, при гиподинамии необходимо ограничение потребления углеводов, жиров, увеличение в рационе белковой и растительной </a:t>
            </a:r>
            <a:r>
              <a:rPr lang="ru-RU" sz="2400" b="1" dirty="0" smtClean="0">
                <a:latin typeface="Cambria" pitchFamily="18" charset="0"/>
              </a:rPr>
              <a:t>пищи</a:t>
            </a:r>
          </a:p>
          <a:p>
            <a:pPr fontAlgn="base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400" b="1" dirty="0" smtClean="0">
                <a:latin typeface="Cambria" pitchFamily="18" charset="0"/>
              </a:rPr>
              <a:t>Необходима </a:t>
            </a:r>
            <a:r>
              <a:rPr lang="ru-RU" sz="2400" b="1" dirty="0">
                <a:latin typeface="Cambria" pitchFamily="18" charset="0"/>
              </a:rPr>
              <a:t>разумная физическая активность: пешеходные прогулки, плавание, бег, посещение спортивных </a:t>
            </a:r>
            <a:r>
              <a:rPr lang="ru-RU" sz="2400" b="1" dirty="0" smtClean="0">
                <a:latin typeface="Cambria" pitchFamily="18" charset="0"/>
              </a:rPr>
              <a:t>залов</a:t>
            </a:r>
            <a:r>
              <a:rPr lang="ru-RU" sz="2400" b="1" dirty="0">
                <a:latin typeface="Cambria" pitchFamily="18" charset="0"/>
              </a:rPr>
              <a:t/>
            </a:r>
            <a:br>
              <a:rPr lang="ru-RU" sz="2400" b="1" dirty="0">
                <a:latin typeface="Cambria" pitchFamily="18" charset="0"/>
              </a:rPr>
            </a:br>
            <a:endParaRPr lang="ru-RU" sz="2400" b="1" dirty="0">
              <a:latin typeface="Cambria" pitchFamily="18" charset="0"/>
            </a:endParaRPr>
          </a:p>
          <a:p>
            <a:endParaRPr lang="ru-RU" sz="24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Вячеслав\Desktop\КАРТИНКИ\depositphotos_21855063-stock-photo-abstract-molecules-medical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768"/>
            <a:ext cx="9144000" cy="69127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rgbClr val="C00000"/>
                </a:solidFill>
                <a:latin typeface="Cambria" pitchFamily="18" charset="0"/>
              </a:rPr>
              <a:t>БЛАГОДАРЮ   ЗА   ВНИМАНИЕ!</a:t>
            </a:r>
            <a:endParaRPr lang="ru-RU" sz="80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Cambria" pitchFamily="18" charset="0"/>
              </a:rPr>
              <a:t>ПЛАН ЛЕКЦИИ:</a:t>
            </a:r>
            <a:endParaRPr lang="ru-RU" sz="40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2514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>
                <a:latin typeface="Cambria" pitchFamily="18" charset="0"/>
              </a:rPr>
              <a:t>Причины, клинические проявления, возможные осложнения, методы диагностики  проблем пациента, организация и оказание сестринской помощи при </a:t>
            </a:r>
            <a:r>
              <a:rPr lang="ru-RU" b="1" dirty="0" smtClean="0">
                <a:latin typeface="Cambria" pitchFamily="18" charset="0"/>
              </a:rPr>
              <a:t>ожирении.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Cambria" pitchFamily="18" charset="0"/>
              </a:rPr>
              <a:t>Принципы медикаментозного и немедикаментозного лечения ожирения,  пути введения лекарственных препаратов.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latin typeface="Cambria" pitchFamily="18" charset="0"/>
              </a:rPr>
              <a:t>Первичная </a:t>
            </a:r>
            <a:r>
              <a:rPr lang="ru-RU" b="1" i="1" dirty="0">
                <a:latin typeface="Cambria" pitchFamily="18" charset="0"/>
              </a:rPr>
              <a:t>и вторичная профилактика</a:t>
            </a:r>
            <a:r>
              <a:rPr lang="ru-RU" b="1" dirty="0">
                <a:latin typeface="Cambria" pitchFamily="18" charset="0"/>
              </a:rPr>
              <a:t> </a:t>
            </a:r>
            <a:r>
              <a:rPr lang="ru-RU" b="1" dirty="0" smtClean="0">
                <a:latin typeface="Cambria" pitchFamily="18" charset="0"/>
              </a:rPr>
              <a:t>ожирения</a:t>
            </a:r>
            <a:r>
              <a:rPr lang="ru-RU" b="1" i="1" dirty="0" smtClean="0">
                <a:latin typeface="Cambria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   ОЖИРЕНИЕ</a:t>
            </a:r>
            <a:r>
              <a:rPr lang="ru-RU" dirty="0">
                <a:latin typeface="Cambria" pitchFamily="18" charset="0"/>
              </a:rPr>
              <a:t> </a:t>
            </a:r>
            <a:r>
              <a:rPr lang="ru-RU" b="1" dirty="0">
                <a:latin typeface="Cambria" pitchFamily="18" charset="0"/>
              </a:rPr>
              <a:t>(лат. </a:t>
            </a:r>
            <a:r>
              <a:rPr lang="ru-RU" b="1" i="1" dirty="0" err="1">
                <a:latin typeface="Cambria" pitchFamily="18" charset="0"/>
              </a:rPr>
              <a:t>adipositas</a:t>
            </a:r>
            <a:r>
              <a:rPr lang="ru-RU" b="1" dirty="0">
                <a:latin typeface="Cambria" pitchFamily="18" charset="0"/>
              </a:rPr>
              <a:t> </a:t>
            </a:r>
            <a:r>
              <a:rPr lang="ru-RU" b="1" dirty="0" smtClean="0">
                <a:latin typeface="Cambria" pitchFamily="18" charset="0"/>
              </a:rPr>
              <a:t>—«</a:t>
            </a:r>
            <a:r>
              <a:rPr lang="ru-RU" b="1" dirty="0">
                <a:latin typeface="Cambria" pitchFamily="18" charset="0"/>
              </a:rPr>
              <a:t>ожирение» и лат. </a:t>
            </a:r>
            <a:r>
              <a:rPr lang="ru-RU" b="1" i="1" dirty="0" err="1">
                <a:latin typeface="Cambria" pitchFamily="18" charset="0"/>
              </a:rPr>
              <a:t>obesitas</a:t>
            </a:r>
            <a:r>
              <a:rPr lang="ru-RU" b="1" dirty="0">
                <a:latin typeface="Cambria" pitchFamily="18" charset="0"/>
              </a:rPr>
              <a:t> </a:t>
            </a:r>
            <a:r>
              <a:rPr lang="ru-RU" b="1" dirty="0" smtClean="0">
                <a:latin typeface="Cambria" pitchFamily="18" charset="0"/>
              </a:rPr>
              <a:t>—полнота</a:t>
            </a:r>
            <a:r>
              <a:rPr lang="ru-RU" b="1" dirty="0">
                <a:latin typeface="Cambria" pitchFamily="18" charset="0"/>
              </a:rPr>
              <a:t>, тучность, откормленность) — отложение жира, увеличение массы тела за счёт жировой </a:t>
            </a:r>
            <a:r>
              <a:rPr lang="ru-RU" b="1" dirty="0" smtClean="0">
                <a:latin typeface="Cambria" pitchFamily="18" charset="0"/>
              </a:rPr>
              <a:t>ткани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2050" name="Picture 2" descr="C:\Users\Вячеслав\Desktop\КАРТИНКИ\31fb01c6ef4b417776cd3df70ffe33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573016"/>
            <a:ext cx="3544788" cy="2953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Вячеслав\Desktop\КАРТИНКИ\0cca11511d34a7a9e41b56e4ca02d8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01008"/>
            <a:ext cx="3312368" cy="3030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ambria" pitchFamily="18" charset="0"/>
              </a:rPr>
              <a:t>АКТУАЛЬНОСТЬ</a:t>
            </a:r>
            <a:endParaRPr lang="ru-RU" sz="40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892480" cy="5589240"/>
          </a:xfrm>
        </p:spPr>
        <p:txBody>
          <a:bodyPr>
            <a:normAutofit fontScale="85000" lnSpcReduction="10000"/>
          </a:bodyPr>
          <a:lstStyle/>
          <a:p>
            <a:pPr fontAlgn="base"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Пациенты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женского пола  </a:t>
            </a:r>
            <a:r>
              <a:rPr lang="ru-RU" b="1" dirty="0">
                <a:latin typeface="Cambria" pitchFamily="18" charset="0"/>
              </a:rPr>
              <a:t>подвержены развитию ожирения </a:t>
            </a:r>
            <a:r>
              <a:rPr lang="ru-RU" b="1" dirty="0">
                <a:solidFill>
                  <a:srgbClr val="C00000"/>
                </a:solidFill>
                <a:latin typeface="Cambria" pitchFamily="18" charset="0"/>
              </a:rPr>
              <a:t>вдвое чаще</a:t>
            </a:r>
            <a:r>
              <a:rPr lang="ru-RU" b="1" dirty="0">
                <a:latin typeface="Cambria" pitchFamily="18" charset="0"/>
              </a:rPr>
              <a:t>, чем мужчины, критический возраст для появления лишнего веса – от 30 до 60 </a:t>
            </a:r>
            <a:r>
              <a:rPr lang="ru-RU" b="1" dirty="0" smtClean="0">
                <a:latin typeface="Cambria" pitchFamily="18" charset="0"/>
              </a:rPr>
              <a:t>лет</a:t>
            </a:r>
            <a:endParaRPr lang="ru-RU" b="1" dirty="0">
              <a:latin typeface="Cambria" pitchFamily="18" charset="0"/>
            </a:endParaRPr>
          </a:p>
          <a:p>
            <a:pPr fontAlgn="base"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По </a:t>
            </a:r>
            <a:r>
              <a:rPr lang="ru-RU" b="1" dirty="0">
                <a:latin typeface="Cambria" pitchFamily="18" charset="0"/>
              </a:rPr>
              <a:t>оценкам международных экспертов ВОЗ ожирение является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ГЛОБАЛЬНОЙ ЭПИДЕМИЕЙ СОВРЕМЕННОСТИ</a:t>
            </a:r>
            <a:r>
              <a:rPr lang="ru-RU" b="1" dirty="0" smtClean="0">
                <a:latin typeface="Cambria" pitchFamily="18" charset="0"/>
              </a:rPr>
              <a:t>, </a:t>
            </a:r>
            <a:r>
              <a:rPr lang="ru-RU" b="1" dirty="0">
                <a:latin typeface="Cambria" pitchFamily="18" charset="0"/>
              </a:rPr>
              <a:t>охватывающей миллионы жителей планеты, </a:t>
            </a:r>
            <a:r>
              <a:rPr lang="ru-RU" b="1" dirty="0">
                <a:solidFill>
                  <a:srgbClr val="C00000"/>
                </a:solidFill>
                <a:latin typeface="Cambria" pitchFamily="18" charset="0"/>
              </a:rPr>
              <a:t>не зависимо от профессиональных, социальных, национальных, географических, половых и возрастных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групп</a:t>
            </a:r>
            <a:r>
              <a:rPr lang="ru-RU" b="1" dirty="0" smtClean="0">
                <a:latin typeface="Cambria" pitchFamily="18" charset="0"/>
              </a:rPr>
              <a:t> </a:t>
            </a:r>
          </a:p>
          <a:p>
            <a:pPr fontAlgn="base"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В </a:t>
            </a:r>
            <a:r>
              <a:rPr lang="ru-RU" b="1" dirty="0">
                <a:latin typeface="Cambria" pitchFamily="18" charset="0"/>
              </a:rPr>
              <a:t>России ожирением страдают до </a:t>
            </a:r>
            <a:r>
              <a:rPr lang="ru-RU" b="1" dirty="0">
                <a:solidFill>
                  <a:srgbClr val="C00000"/>
                </a:solidFill>
                <a:latin typeface="Cambria" pitchFamily="18" charset="0"/>
              </a:rPr>
              <a:t>30% трудоспособного населения</a:t>
            </a:r>
            <a:r>
              <a:rPr lang="ru-RU" b="1" dirty="0">
                <a:latin typeface="Cambria" pitchFamily="18" charset="0"/>
              </a:rPr>
              <a:t> и еще </a:t>
            </a:r>
            <a:r>
              <a:rPr lang="ru-RU" b="1" dirty="0">
                <a:solidFill>
                  <a:srgbClr val="C00000"/>
                </a:solidFill>
                <a:latin typeface="Cambria" pitchFamily="18" charset="0"/>
              </a:rPr>
              <a:t>25% имеют избыточный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вес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ячеслав\Desktop\КАРТИНКИ\a843af3cfaaae5577bff1886dcf8d9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24744"/>
            <a:ext cx="9144000" cy="53285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ambria" pitchFamily="18" charset="0"/>
              </a:rPr>
              <a:t>АКТУАЛЬНОСТЬ</a:t>
            </a:r>
            <a:r>
              <a:rPr lang="ru-RU" sz="4000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endParaRPr lang="ru-RU" sz="40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5661248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C00000"/>
              </a:buClr>
              <a:buNone/>
            </a:pP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Повышает риск 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развития: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атеросклероза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 ИБС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гипертонии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ИМ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Инсульта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 СД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поражений почек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 поражений печени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инвалидности </a:t>
            </a: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и смертности от этих </a:t>
            </a:r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заболеваний</a:t>
            </a:r>
            <a:r>
              <a:rPr lang="ru-RU" b="1" dirty="0">
                <a:latin typeface="Cambria" pitchFamily="18" charset="0"/>
              </a:rPr>
              <a:t/>
            </a:r>
            <a:br>
              <a:rPr lang="ru-RU" b="1" dirty="0">
                <a:latin typeface="Cambria" pitchFamily="18" charset="0"/>
              </a:rPr>
            </a:br>
            <a:endParaRPr lang="ru-RU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ПРЕДРАСПОЛАГАЮЩИЕ ФАКТОРЫ:</a:t>
            </a:r>
            <a:endParaRPr lang="ru-RU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62500" lnSpcReduction="20000"/>
          </a:bodyPr>
          <a:lstStyle/>
          <a:p>
            <a:pPr fontAlgn="base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800" b="1" dirty="0">
                <a:latin typeface="Cambria" pitchFamily="18" charset="0"/>
              </a:rPr>
              <a:t>малоактивный образ </a:t>
            </a:r>
            <a:r>
              <a:rPr lang="ru-RU" sz="3800" b="1" dirty="0" smtClean="0">
                <a:latin typeface="Cambria" pitchFamily="18" charset="0"/>
              </a:rPr>
              <a:t>жизни</a:t>
            </a:r>
            <a:endParaRPr lang="ru-RU" sz="3800" b="1" dirty="0">
              <a:latin typeface="Cambria" pitchFamily="18" charset="0"/>
            </a:endParaRPr>
          </a:p>
          <a:p>
            <a:pPr fontAlgn="base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800" b="1" dirty="0">
                <a:latin typeface="Cambria" pitchFamily="18" charset="0"/>
              </a:rPr>
              <a:t>генетически обусловленные нарушения ферментативной активности (повышение активности ферментов </a:t>
            </a:r>
            <a:r>
              <a:rPr lang="ru-RU" sz="3800" b="1" dirty="0" err="1">
                <a:latin typeface="Cambria" pitchFamily="18" charset="0"/>
              </a:rPr>
              <a:t>липогенеза</a:t>
            </a:r>
            <a:r>
              <a:rPr lang="ru-RU" sz="3800" b="1" dirty="0">
                <a:latin typeface="Cambria" pitchFamily="18" charset="0"/>
              </a:rPr>
              <a:t> и снижение </a:t>
            </a:r>
            <a:r>
              <a:rPr lang="ru-RU" sz="3800" b="1" dirty="0" err="1">
                <a:latin typeface="Cambria" pitchFamily="18" charset="0"/>
              </a:rPr>
              <a:t>активностичерепно-мозговых</a:t>
            </a:r>
            <a:r>
              <a:rPr lang="ru-RU" sz="3800" b="1" dirty="0">
                <a:latin typeface="Cambria" pitchFamily="18" charset="0"/>
              </a:rPr>
              <a:t> травм ферментов, расщепляющих жиры (</a:t>
            </a:r>
            <a:r>
              <a:rPr lang="ru-RU" sz="3800" b="1" dirty="0" err="1">
                <a:latin typeface="Cambria" pitchFamily="18" charset="0"/>
              </a:rPr>
              <a:t>липолиза</a:t>
            </a:r>
            <a:r>
              <a:rPr lang="ru-RU" sz="3800" b="1" dirty="0" smtClean="0">
                <a:latin typeface="Cambria" pitchFamily="18" charset="0"/>
              </a:rPr>
              <a:t>)</a:t>
            </a:r>
            <a:endParaRPr lang="ru-RU" sz="3800" b="1" dirty="0">
              <a:latin typeface="Cambria" pitchFamily="18" charset="0"/>
            </a:endParaRPr>
          </a:p>
          <a:p>
            <a:pPr fontAlgn="base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800" b="1" dirty="0">
                <a:latin typeface="Cambria" pitchFamily="18" charset="0"/>
              </a:rPr>
              <a:t>погрешности в характере и режиме питания (чрезмерное потребление углеводов, жиров, соли, сладких и алкогольных напитков, прием пищи на ночь и др</a:t>
            </a:r>
            <a:r>
              <a:rPr lang="ru-RU" sz="3800" b="1" dirty="0" smtClean="0">
                <a:latin typeface="Cambria" pitchFamily="18" charset="0"/>
              </a:rPr>
              <a:t>.)</a:t>
            </a:r>
            <a:endParaRPr lang="ru-RU" sz="3800" b="1" dirty="0">
              <a:latin typeface="Cambria" pitchFamily="18" charset="0"/>
            </a:endParaRPr>
          </a:p>
          <a:p>
            <a:pPr fontAlgn="base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800" b="1" dirty="0">
                <a:latin typeface="Cambria" pitchFamily="18" charset="0"/>
              </a:rPr>
              <a:t>некоторые эндокринные патологии (</a:t>
            </a:r>
            <a:r>
              <a:rPr lang="ru-RU" sz="3800" b="1" dirty="0" smtClean="0">
                <a:latin typeface="Cambria" pitchFamily="18" charset="0"/>
              </a:rPr>
              <a:t>гипотиреоз)</a:t>
            </a:r>
            <a:endParaRPr lang="ru-RU" sz="3800" b="1" dirty="0">
              <a:latin typeface="Cambria" pitchFamily="18" charset="0"/>
            </a:endParaRPr>
          </a:p>
          <a:p>
            <a:pPr fontAlgn="base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800" b="1" dirty="0">
                <a:latin typeface="Cambria" pitchFamily="18" charset="0"/>
              </a:rPr>
              <a:t>психогенное </a:t>
            </a:r>
            <a:r>
              <a:rPr lang="ru-RU" sz="3800" b="1" dirty="0" smtClean="0">
                <a:latin typeface="Cambria" pitchFamily="18" charset="0"/>
              </a:rPr>
              <a:t>переедание</a:t>
            </a:r>
            <a:endParaRPr lang="ru-RU" sz="3800" b="1" dirty="0">
              <a:latin typeface="Cambria" pitchFamily="18" charset="0"/>
            </a:endParaRPr>
          </a:p>
          <a:p>
            <a:pPr fontAlgn="base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800" b="1" dirty="0">
                <a:latin typeface="Cambria" pitchFamily="18" charset="0"/>
              </a:rPr>
              <a:t>физиологические состояния (лактация, беременность, климакс</a:t>
            </a:r>
            <a:r>
              <a:rPr lang="ru-RU" sz="3800" b="1" dirty="0" smtClean="0">
                <a:latin typeface="Cambria" pitchFamily="18" charset="0"/>
              </a:rPr>
              <a:t>)</a:t>
            </a:r>
            <a:endParaRPr lang="ru-RU" sz="3800" b="1" dirty="0">
              <a:latin typeface="Cambria" pitchFamily="18" charset="0"/>
            </a:endParaRPr>
          </a:p>
          <a:p>
            <a:pPr fontAlgn="base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800" b="1" dirty="0">
                <a:latin typeface="Cambria" pitchFamily="18" charset="0"/>
              </a:rPr>
              <a:t>стрессы, недосыпание, прием психотропных и гормональных препаратов (стероидов, инсулина, противозачаточных таблеток) </a:t>
            </a:r>
            <a:br>
              <a:rPr lang="ru-RU" sz="3800" b="1" dirty="0">
                <a:latin typeface="Cambria" pitchFamily="18" charset="0"/>
              </a:rPr>
            </a:br>
            <a:endParaRPr lang="ru-RU" sz="3800" b="1" dirty="0">
              <a:latin typeface="Cambria" pitchFamily="18" charset="0"/>
            </a:endParaRPr>
          </a:p>
          <a:p>
            <a:endParaRPr lang="ru-RU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КЛАССИФИКАЦИЯ ОЖИРЕНИЯ</a:t>
            </a:r>
            <a:b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32500" lnSpcReduction="20000"/>
          </a:bodyPr>
          <a:lstStyle/>
          <a:p>
            <a:pPr fontAlgn="base">
              <a:buNone/>
            </a:pPr>
            <a:r>
              <a:rPr lang="ru-RU" sz="6200" b="1" dirty="0" smtClean="0">
                <a:latin typeface="Cambria" pitchFamily="18" charset="0"/>
              </a:rPr>
              <a:t>       В </a:t>
            </a:r>
            <a:r>
              <a:rPr lang="ru-RU" sz="6200" b="1" dirty="0">
                <a:latin typeface="Cambria" pitchFamily="18" charset="0"/>
              </a:rPr>
              <a:t>1997 г. </a:t>
            </a:r>
            <a:r>
              <a:rPr lang="ru-RU" sz="6200" b="1" dirty="0" smtClean="0">
                <a:latin typeface="Cambria" pitchFamily="18" charset="0"/>
              </a:rPr>
              <a:t>ВОЗ была </a:t>
            </a:r>
            <a:r>
              <a:rPr lang="ru-RU" sz="6200" b="1" dirty="0">
                <a:latin typeface="Cambria" pitchFamily="18" charset="0"/>
              </a:rPr>
              <a:t>предложена классификация степеней ожирения, основанная на определении показателя – индекса массы тела (ИМТ) для лиц от 18 до 65 </a:t>
            </a:r>
            <a:r>
              <a:rPr lang="ru-RU" sz="6200" b="1" dirty="0" smtClean="0">
                <a:latin typeface="Cambria" pitchFamily="18" charset="0"/>
              </a:rPr>
              <a:t>лет</a:t>
            </a:r>
          </a:p>
          <a:p>
            <a:pPr fontAlgn="base">
              <a:buNone/>
            </a:pPr>
            <a:r>
              <a:rPr lang="ru-RU" sz="5300" b="1" dirty="0" smtClean="0">
                <a:solidFill>
                  <a:srgbClr val="C00000"/>
                </a:solidFill>
                <a:latin typeface="Cambria" pitchFamily="18" charset="0"/>
              </a:rPr>
              <a:t>      </a:t>
            </a:r>
          </a:p>
          <a:p>
            <a:pPr fontAlgn="base">
              <a:buNone/>
            </a:pPr>
            <a:r>
              <a:rPr lang="ru-RU" sz="53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5300" b="1" dirty="0" smtClean="0">
                <a:solidFill>
                  <a:srgbClr val="C00000"/>
                </a:solidFill>
                <a:latin typeface="Cambria" pitchFamily="18" charset="0"/>
              </a:rPr>
              <a:t>      </a:t>
            </a:r>
            <a:r>
              <a:rPr lang="ru-RU" sz="7400" b="1" dirty="0" smtClean="0">
                <a:solidFill>
                  <a:srgbClr val="C00000"/>
                </a:solidFill>
                <a:latin typeface="Cambria" pitchFamily="18" charset="0"/>
              </a:rPr>
              <a:t>ИМТ РАССЧИТЫВАЕТСЯ ПО ФОРМУЛЕ: ВЕС В КГ / РОСТ В МЕТРАХ В КВАДРАТЕ</a:t>
            </a:r>
          </a:p>
          <a:p>
            <a:pPr fontAlgn="base">
              <a:buNone/>
            </a:pPr>
            <a:r>
              <a:rPr lang="ru-RU" sz="74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7400" b="1" dirty="0" smtClean="0">
                <a:solidFill>
                  <a:srgbClr val="C00000"/>
                </a:solidFill>
                <a:latin typeface="Cambria" pitchFamily="18" charset="0"/>
              </a:rPr>
              <a:t>    </a:t>
            </a:r>
            <a:r>
              <a:rPr lang="ru-RU" sz="6500" b="1" dirty="0" smtClean="0">
                <a:latin typeface="Cambria" pitchFamily="18" charset="0"/>
              </a:rPr>
              <a:t>ИМТ </a:t>
            </a:r>
            <a:r>
              <a:rPr lang="ru-RU" sz="6500" b="1" dirty="0">
                <a:latin typeface="Cambria" pitchFamily="18" charset="0"/>
              </a:rPr>
              <a:t>от 18,5 до 24,9 (обычный) – соответствует массе тела в </a:t>
            </a:r>
            <a:r>
              <a:rPr lang="en-US" sz="6500" b="1" dirty="0" smtClean="0">
                <a:latin typeface="Cambria" pitchFamily="18" charset="0"/>
              </a:rPr>
              <a:t>N</a:t>
            </a:r>
            <a:r>
              <a:rPr lang="ru-RU" sz="6500" b="1" dirty="0" smtClean="0">
                <a:latin typeface="Cambria" pitchFamily="18" charset="0"/>
              </a:rPr>
              <a:t>. </a:t>
            </a:r>
            <a:endParaRPr lang="ru-RU" sz="6500" b="1" dirty="0" smtClean="0">
              <a:latin typeface="Cambria" pitchFamily="18" charset="0"/>
            </a:endParaRPr>
          </a:p>
          <a:p>
            <a:pPr fontAlgn="base">
              <a:buNone/>
            </a:pPr>
            <a:r>
              <a:rPr lang="ru-RU" sz="6500" b="1" dirty="0" smtClean="0">
                <a:latin typeface="Cambria" pitchFamily="18" charset="0"/>
              </a:rPr>
              <a:t> </a:t>
            </a:r>
            <a:r>
              <a:rPr lang="ru-RU" sz="6500" b="1" dirty="0" smtClean="0">
                <a:latin typeface="Cambria" pitchFamily="18" charset="0"/>
              </a:rPr>
              <a:t>     </a:t>
            </a:r>
            <a:r>
              <a:rPr lang="ru-RU" sz="6500" b="1" dirty="0" smtClean="0">
                <a:latin typeface="Cambria" pitchFamily="18" charset="0"/>
              </a:rPr>
              <a:t>При </a:t>
            </a:r>
            <a:r>
              <a:rPr lang="ru-RU" sz="6500" b="1" dirty="0">
                <a:latin typeface="Cambria" pitchFamily="18" charset="0"/>
              </a:rPr>
              <a:t>таком ИМТ отмечаются наименьшие показатели заболеваемости и </a:t>
            </a:r>
            <a:r>
              <a:rPr lang="ru-RU" sz="6500" b="1" dirty="0" smtClean="0">
                <a:latin typeface="Cambria" pitchFamily="18" charset="0"/>
              </a:rPr>
              <a:t>смертности</a:t>
            </a:r>
            <a:endParaRPr lang="ru-RU" sz="6500" b="1" dirty="0">
              <a:latin typeface="Cambria" pitchFamily="18" charset="0"/>
            </a:endParaRPr>
          </a:p>
          <a:p>
            <a:pPr fontAlgn="base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6500" b="1" dirty="0">
                <a:latin typeface="Cambria" pitchFamily="18" charset="0"/>
              </a:rPr>
              <a:t>ИМТ от 25,0 до 29,9 (повышенный) – свидетельствует об </a:t>
            </a:r>
            <a:r>
              <a:rPr lang="ru-RU" sz="6500" b="1" dirty="0">
                <a:solidFill>
                  <a:srgbClr val="C00000"/>
                </a:solidFill>
                <a:latin typeface="Cambria" pitchFamily="18" charset="0"/>
              </a:rPr>
              <a:t>избыточной массе тела </a:t>
            </a:r>
            <a:r>
              <a:rPr lang="ru-RU" sz="6500" b="1" dirty="0">
                <a:latin typeface="Cambria" pitchFamily="18" charset="0"/>
              </a:rPr>
              <a:t>или </a:t>
            </a:r>
            <a:r>
              <a:rPr lang="ru-RU" sz="6500" b="1" dirty="0" smtClean="0">
                <a:latin typeface="Cambria" pitchFamily="18" charset="0"/>
              </a:rPr>
              <a:t> </a:t>
            </a:r>
            <a:r>
              <a:rPr lang="ru-RU" sz="6500" b="1" dirty="0" err="1" smtClean="0">
                <a:latin typeface="Cambria" pitchFamily="18" charset="0"/>
              </a:rPr>
              <a:t>предожирении</a:t>
            </a:r>
            <a:endParaRPr lang="ru-RU" sz="6500" b="1" dirty="0">
              <a:latin typeface="Cambria" pitchFamily="18" charset="0"/>
            </a:endParaRPr>
          </a:p>
          <a:p>
            <a:pPr fontAlgn="base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6500" b="1" dirty="0">
                <a:latin typeface="Cambria" pitchFamily="18" charset="0"/>
              </a:rPr>
              <a:t>ИМТ от 30,0 до 34,9 (высокий) – соответствует </a:t>
            </a:r>
            <a:r>
              <a:rPr lang="ru-RU" sz="6500" b="1" dirty="0">
                <a:solidFill>
                  <a:srgbClr val="C00000"/>
                </a:solidFill>
                <a:latin typeface="Cambria" pitchFamily="18" charset="0"/>
              </a:rPr>
              <a:t>I степени </a:t>
            </a:r>
            <a:r>
              <a:rPr lang="ru-RU" sz="6500" b="1" dirty="0" smtClean="0">
                <a:solidFill>
                  <a:srgbClr val="C00000"/>
                </a:solidFill>
                <a:latin typeface="Cambria" pitchFamily="18" charset="0"/>
              </a:rPr>
              <a:t>ожирения</a:t>
            </a:r>
            <a:endParaRPr lang="ru-RU" sz="6500" b="1" dirty="0">
              <a:solidFill>
                <a:srgbClr val="C00000"/>
              </a:solidFill>
              <a:latin typeface="Cambria" pitchFamily="18" charset="0"/>
            </a:endParaRPr>
          </a:p>
          <a:p>
            <a:pPr fontAlgn="base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6500" b="1" dirty="0">
                <a:latin typeface="Cambria" pitchFamily="18" charset="0"/>
              </a:rPr>
              <a:t>ИМТ от 35,0 до 39,9 (очень высокий) – соответствует </a:t>
            </a:r>
            <a:r>
              <a:rPr lang="ru-RU" sz="6500" b="1" dirty="0">
                <a:solidFill>
                  <a:srgbClr val="C00000"/>
                </a:solidFill>
                <a:latin typeface="Cambria" pitchFamily="18" charset="0"/>
              </a:rPr>
              <a:t>II степени </a:t>
            </a:r>
            <a:r>
              <a:rPr lang="ru-RU" sz="6500" b="1" dirty="0" smtClean="0">
                <a:solidFill>
                  <a:srgbClr val="C00000"/>
                </a:solidFill>
                <a:latin typeface="Cambria" pitchFamily="18" charset="0"/>
              </a:rPr>
              <a:t>ожирения</a:t>
            </a:r>
            <a:endParaRPr lang="ru-RU" sz="6500" b="1" dirty="0">
              <a:solidFill>
                <a:srgbClr val="C00000"/>
              </a:solidFill>
              <a:latin typeface="Cambria" pitchFamily="18" charset="0"/>
            </a:endParaRPr>
          </a:p>
          <a:p>
            <a:pPr fontAlgn="base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6500" b="1" dirty="0">
                <a:latin typeface="Cambria" pitchFamily="18" charset="0"/>
              </a:rPr>
              <a:t>ИМТ от 40 и более (чрезмерно высокий) – свидетельствует об </a:t>
            </a:r>
            <a:r>
              <a:rPr lang="ru-RU" sz="6500" b="1" dirty="0">
                <a:solidFill>
                  <a:srgbClr val="C00000"/>
                </a:solidFill>
                <a:latin typeface="Cambria" pitchFamily="18" charset="0"/>
              </a:rPr>
              <a:t>ожирении III и IV </a:t>
            </a:r>
            <a:r>
              <a:rPr lang="ru-RU" sz="6500" b="1" dirty="0" smtClean="0">
                <a:solidFill>
                  <a:srgbClr val="C00000"/>
                </a:solidFill>
                <a:latin typeface="Cambria" pitchFamily="18" charset="0"/>
              </a:rPr>
              <a:t>степени</a:t>
            </a:r>
            <a:endParaRPr lang="ru-RU" sz="6500" b="1" dirty="0">
              <a:latin typeface="Cambria" pitchFamily="18" charset="0"/>
            </a:endParaRPr>
          </a:p>
          <a:p>
            <a:pPr fontAlgn="base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6500" b="1" dirty="0">
                <a:latin typeface="Cambria" pitchFamily="18" charset="0"/>
              </a:rPr>
              <a:t>ИМТ от 30 и более указывает на наличие ожирения и прямой угрозы здоровью, требует медицинского обследования и разработки индивидуальной схемы </a:t>
            </a:r>
            <a:r>
              <a:rPr lang="ru-RU" sz="6500" b="1" dirty="0" smtClean="0">
                <a:latin typeface="Cambria" pitchFamily="18" charset="0"/>
              </a:rPr>
              <a:t>лечения</a:t>
            </a:r>
            <a:r>
              <a:rPr lang="ru-RU" sz="6500" b="1" dirty="0">
                <a:latin typeface="Cambria" pitchFamily="18" charset="0"/>
              </a:rPr>
              <a:t/>
            </a:r>
            <a:br>
              <a:rPr lang="ru-RU" sz="6500" b="1" dirty="0">
                <a:latin typeface="Cambria" pitchFamily="18" charset="0"/>
              </a:rPr>
            </a:br>
            <a:endParaRPr lang="ru-RU" sz="6500" b="1" dirty="0">
              <a:latin typeface="Cambria" pitchFamily="18" charset="0"/>
            </a:endParaRP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Вячеслав\Desktop\КАРТИНКИ\8529f9507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653350"/>
            <a:ext cx="4007768" cy="29181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29614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По преимущественной локализации жировых отложений на теле выделяют следующие типы ожирения: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>
            <a:normAutofit fontScale="70000" lnSpcReduction="20000"/>
          </a:bodyPr>
          <a:lstStyle/>
          <a:p>
            <a:pPr fontAlgn="base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абдоминальный </a:t>
            </a:r>
            <a:r>
              <a:rPr lang="ru-RU" sz="3600" b="1" dirty="0">
                <a:solidFill>
                  <a:srgbClr val="C00000"/>
                </a:solidFill>
                <a:latin typeface="Cambria" pitchFamily="18" charset="0"/>
              </a:rPr>
              <a:t>(верхний или </a:t>
            </a:r>
            <a:r>
              <a:rPr lang="ru-RU" sz="3600" b="1" dirty="0" err="1">
                <a:solidFill>
                  <a:srgbClr val="C00000"/>
                </a:solidFill>
                <a:latin typeface="Cambria" pitchFamily="18" charset="0"/>
              </a:rPr>
              <a:t>андроидный</a:t>
            </a:r>
            <a:r>
              <a:rPr lang="ru-RU" sz="3600" b="1" dirty="0">
                <a:solidFill>
                  <a:srgbClr val="C00000"/>
                </a:solidFill>
                <a:latin typeface="Cambria" pitchFamily="18" charset="0"/>
              </a:rPr>
              <a:t>) </a:t>
            </a:r>
            <a:r>
              <a:rPr lang="ru-RU" sz="3600" b="1" dirty="0">
                <a:latin typeface="Cambria" pitchFamily="18" charset="0"/>
              </a:rPr>
              <a:t>– избыточное отложение жировой ткани в области верхней половины туловища и живота (фигура напоминает по форме яблоко). Чаще развивается у мужчин и наиболее опасен для здоровья, т. к. связан с риском возникновения </a:t>
            </a:r>
            <a:r>
              <a:rPr lang="ru-RU" sz="3600" b="1" dirty="0" smtClean="0">
                <a:latin typeface="Cambria" pitchFamily="18" charset="0"/>
              </a:rPr>
              <a:t>АГ,</a:t>
            </a:r>
            <a:r>
              <a:rPr lang="ru-RU" sz="3600" b="1" dirty="0">
                <a:latin typeface="Cambria" pitchFamily="18" charset="0"/>
              </a:rPr>
              <a:t> </a:t>
            </a:r>
            <a:r>
              <a:rPr lang="ru-RU" sz="3600" b="1" dirty="0" smtClean="0">
                <a:latin typeface="Cambria" pitchFamily="18" charset="0"/>
              </a:rPr>
              <a:t>СД, </a:t>
            </a:r>
            <a:r>
              <a:rPr lang="ru-RU" sz="3600" b="1" dirty="0">
                <a:latin typeface="Cambria" pitchFamily="18" charset="0"/>
              </a:rPr>
              <a:t>инсульта </a:t>
            </a:r>
            <a:r>
              <a:rPr lang="ru-RU" sz="3600" b="1" dirty="0" smtClean="0">
                <a:latin typeface="Cambria" pitchFamily="18" charset="0"/>
              </a:rPr>
              <a:t>и ИМ</a:t>
            </a:r>
            <a:endParaRPr lang="ru-RU" sz="3600" b="1" dirty="0">
              <a:latin typeface="Cambria" pitchFamily="18" charset="0"/>
            </a:endParaRPr>
          </a:p>
          <a:p>
            <a:pPr fontAlgn="base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600" b="1" dirty="0" err="1">
                <a:solidFill>
                  <a:srgbClr val="C00000"/>
                </a:solidFill>
                <a:latin typeface="Cambria" pitchFamily="18" charset="0"/>
              </a:rPr>
              <a:t>бедренно-ягодичный</a:t>
            </a:r>
            <a:r>
              <a:rPr lang="ru-RU" sz="3600" b="1" dirty="0">
                <a:solidFill>
                  <a:srgbClr val="C00000"/>
                </a:solidFill>
                <a:latin typeface="Cambria" pitchFamily="18" charset="0"/>
              </a:rPr>
              <a:t> (нижний) </a:t>
            </a:r>
            <a:r>
              <a:rPr lang="ru-RU" sz="3600" b="1" dirty="0">
                <a:latin typeface="Cambria" pitchFamily="18" charset="0"/>
              </a:rPr>
              <a:t>– преимущественное отложение жировой ткани в области бедер и ягодиц (фигура напоминает по форме грушу). Чаще встречается у женщин и сопровождается нарушениями функций суставов, позвоночника, венозной </a:t>
            </a:r>
            <a:r>
              <a:rPr lang="ru-RU" sz="3600" b="1" dirty="0" smtClean="0">
                <a:latin typeface="Cambria" pitchFamily="18" charset="0"/>
              </a:rPr>
              <a:t>недостаточностью</a:t>
            </a:r>
            <a:endParaRPr lang="ru-RU" sz="3600" b="1" dirty="0">
              <a:latin typeface="Cambria" pitchFamily="18" charset="0"/>
            </a:endParaRPr>
          </a:p>
          <a:p>
            <a:pPr fontAlgn="base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600" b="1" dirty="0">
                <a:solidFill>
                  <a:srgbClr val="C00000"/>
                </a:solidFill>
                <a:latin typeface="Cambria" pitchFamily="18" charset="0"/>
              </a:rPr>
              <a:t>промежуточный (смешанный) </a:t>
            </a:r>
            <a:r>
              <a:rPr lang="ru-RU" sz="3600" b="1" dirty="0">
                <a:latin typeface="Cambria" pitchFamily="18" charset="0"/>
              </a:rPr>
              <a:t>- равномерное распределение жировых отложений по </a:t>
            </a:r>
            <a:r>
              <a:rPr lang="ru-RU" sz="3600" b="1" dirty="0" smtClean="0">
                <a:latin typeface="Cambria" pitchFamily="18" charset="0"/>
              </a:rPr>
              <a:t>телу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ячеслав\Desktop\КАРТИНКИ\ozhir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2794909" cy="2379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 КЛИНИЧЕСКИЕ ПРОЯВЛЕНИЯ</a:t>
            </a:r>
            <a:endParaRPr lang="ru-RU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507288" cy="5301208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>
                <a:solidFill>
                  <a:srgbClr val="C00000"/>
                </a:solidFill>
                <a:latin typeface="Cambria" pitchFamily="18" charset="0"/>
              </a:rPr>
              <a:t>Специфическим симптомом </a:t>
            </a:r>
            <a:r>
              <a:rPr lang="ru-RU" b="1" dirty="0">
                <a:latin typeface="Cambria" pitchFamily="18" charset="0"/>
              </a:rPr>
              <a:t>ожирения служит избыточная масса </a:t>
            </a:r>
            <a:r>
              <a:rPr lang="ru-RU" b="1" dirty="0" smtClean="0">
                <a:latin typeface="Cambria" pitchFamily="18" charset="0"/>
              </a:rPr>
              <a:t>тела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Избыточные жировые отложения обнаруживаются на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плечах, животе, спине, на боках туловища, затылке, бедрах, в тазовой области, при этом отмечается недоразвитие мышечной системы</a:t>
            </a:r>
            <a:endParaRPr lang="ru-RU" b="1" dirty="0" smtClean="0">
              <a:latin typeface="Cambria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Изменяется </a:t>
            </a:r>
            <a:r>
              <a:rPr lang="ru-RU" b="1" dirty="0">
                <a:latin typeface="Cambria" pitchFamily="18" charset="0"/>
              </a:rPr>
              <a:t>внешний облик пациента: появляется </a:t>
            </a:r>
            <a:r>
              <a:rPr lang="ru-RU" b="1" dirty="0">
                <a:solidFill>
                  <a:srgbClr val="C00000"/>
                </a:solidFill>
                <a:latin typeface="Cambria" pitchFamily="18" charset="0"/>
              </a:rPr>
              <a:t>второй подбородок, развивается </a:t>
            </a:r>
            <a:r>
              <a:rPr lang="ru-RU" b="1" dirty="0" err="1">
                <a:solidFill>
                  <a:srgbClr val="C00000"/>
                </a:solidFill>
                <a:latin typeface="Cambria" pitchFamily="18" charset="0"/>
              </a:rPr>
              <a:t>псевдогинекомастия</a:t>
            </a:r>
            <a:r>
              <a:rPr lang="ru-RU" b="1" dirty="0">
                <a:solidFill>
                  <a:srgbClr val="C00000"/>
                </a:solidFill>
                <a:latin typeface="Cambria" pitchFamily="18" charset="0"/>
              </a:rPr>
              <a:t>, на животе жировые складки свисают в виде передника, бедра принимают форму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галифе</a:t>
            </a:r>
            <a:r>
              <a:rPr lang="ru-RU" b="1" dirty="0" smtClean="0">
                <a:latin typeface="Cambria" pitchFamily="18" charset="0"/>
              </a:rPr>
              <a:t>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latin typeface="Cambria" pitchFamily="18" charset="0"/>
              </a:rPr>
              <a:t>Типичны</a:t>
            </a:r>
            <a:r>
              <a:rPr lang="ru-RU" b="1" dirty="0">
                <a:latin typeface="Cambria" pitchFamily="18" charset="0"/>
              </a:rPr>
              <a:t> пупочная и паховая </a:t>
            </a:r>
            <a:r>
              <a:rPr lang="ru-RU" b="1" dirty="0" smtClean="0">
                <a:latin typeface="Cambria" pitchFamily="18" charset="0"/>
              </a:rPr>
              <a:t>грыжи</a:t>
            </a:r>
            <a:r>
              <a:rPr lang="ru-RU" b="1" dirty="0">
                <a:latin typeface="Cambria" pitchFamily="18" charset="0"/>
              </a:rPr>
              <a:t/>
            </a:r>
            <a:br>
              <a:rPr lang="ru-RU" b="1" dirty="0">
                <a:latin typeface="Cambria" pitchFamily="18" charset="0"/>
              </a:rPr>
            </a:br>
            <a:endParaRPr lang="ru-RU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703</Words>
  <Application>Microsoft Office PowerPoint</Application>
  <PresentationFormat>Экран (4:3)</PresentationFormat>
  <Paragraphs>103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Государственное бюджетное  профессиональное образовательное учреждение  «ЕЙСКИЙ МЕДИЦИНСКИЙ КОЛЛЕДЖ»  министерства здравоохранения Краснодарского края</vt:lpstr>
      <vt:lpstr>ПЛАН ЛЕКЦИИ:</vt:lpstr>
      <vt:lpstr>Слайд 3</vt:lpstr>
      <vt:lpstr>АКТУАЛЬНОСТЬ</vt:lpstr>
      <vt:lpstr>АКТУАЛЬНОСТЬ </vt:lpstr>
      <vt:lpstr>ПРЕДРАСПОЛАГАЮЩИЕ ФАКТОРЫ:</vt:lpstr>
      <vt:lpstr>КЛАССИФИКАЦИЯ ОЖИРЕНИЯ </vt:lpstr>
      <vt:lpstr>По преимущественной локализации жировых отложений на теле выделяют следующие типы ожирения: </vt:lpstr>
      <vt:lpstr> КЛИНИЧЕСКИЕ ПРОЯВЛЕНИЯ</vt:lpstr>
      <vt:lpstr>КЛИНИЧЕСКИЕ ПРОЯВЛЕНИЯ</vt:lpstr>
      <vt:lpstr>КЛИНИЧЕСКИЕ ПРОЯВЛЕНИЯ</vt:lpstr>
      <vt:lpstr>ОСЛОЖНЕНИЯ</vt:lpstr>
      <vt:lpstr>ДИАГНОСТИЧЕСКИЕ ВМЕШАТЕЛЬСТВА</vt:lpstr>
      <vt:lpstr>ДИАГНОСТИЧЕСКИЕ ВМЕШАТЕЛЬСТВА</vt:lpstr>
      <vt:lpstr>ЛЕЧЕБНЫЕ  ВМЕШАТЕЛЬСТВА</vt:lpstr>
      <vt:lpstr>Хирургические методы  лечения ожирения</vt:lpstr>
      <vt:lpstr>   ПРОГНОЗ и ПРОФИЛАКТИКА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 профессиональное образовательное учреждение  «ЕЙСКИЙ МЕДИЦИНСКИЙ КОЛЛЕДЖ»  министерства здравоохранения Краснодарского края</dc:title>
  <dc:creator>Вячеслав Кривко</dc:creator>
  <cp:lastModifiedBy>Вячеслав Кривко</cp:lastModifiedBy>
  <cp:revision>3</cp:revision>
  <dcterms:created xsi:type="dcterms:W3CDTF">2019-02-01T08:23:22Z</dcterms:created>
  <dcterms:modified xsi:type="dcterms:W3CDTF">2019-04-05T15:30:25Z</dcterms:modified>
</cp:coreProperties>
</file>