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57" r:id="rId4"/>
    <p:sldId id="258" r:id="rId5"/>
    <p:sldId id="259" r:id="rId6"/>
    <p:sldId id="265" r:id="rId7"/>
    <p:sldId id="266" r:id="rId8"/>
    <p:sldId id="267" r:id="rId9"/>
    <p:sldId id="260" r:id="rId10"/>
    <p:sldId id="261" r:id="rId11"/>
    <p:sldId id="262" r:id="rId12"/>
    <p:sldId id="263" r:id="rId13"/>
    <p:sldId id="264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DF99-D3C8-46B5-AAF6-D19F9FA9B39B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8CFE-EEE1-49A6-A74F-2F1C3EA28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2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DF99-D3C8-46B5-AAF6-D19F9FA9B39B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8CFE-EEE1-49A6-A74F-2F1C3EA28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7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DF99-D3C8-46B5-AAF6-D19F9FA9B39B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8CFE-EEE1-49A6-A74F-2F1C3EA28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11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DF99-D3C8-46B5-AAF6-D19F9FA9B39B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8CFE-EEE1-49A6-A74F-2F1C3EA28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151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DF99-D3C8-46B5-AAF6-D19F9FA9B39B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8CFE-EEE1-49A6-A74F-2F1C3EA28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31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DF99-D3C8-46B5-AAF6-D19F9FA9B39B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8CFE-EEE1-49A6-A74F-2F1C3EA28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54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DF99-D3C8-46B5-AAF6-D19F9FA9B39B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8CFE-EEE1-49A6-A74F-2F1C3EA28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4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DF99-D3C8-46B5-AAF6-D19F9FA9B39B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8CFE-EEE1-49A6-A74F-2F1C3EA28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12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DF99-D3C8-46B5-AAF6-D19F9FA9B39B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8CFE-EEE1-49A6-A74F-2F1C3EA28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DF99-D3C8-46B5-AAF6-D19F9FA9B39B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8CFE-EEE1-49A6-A74F-2F1C3EA28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6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DF99-D3C8-46B5-AAF6-D19F9FA9B39B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8CFE-EEE1-49A6-A74F-2F1C3EA28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9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DF99-D3C8-46B5-AAF6-D19F9FA9B39B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8CFE-EEE1-49A6-A74F-2F1C3EA28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7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DF99-D3C8-46B5-AAF6-D19F9FA9B39B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8CFE-EEE1-49A6-A74F-2F1C3EA28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32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DF99-D3C8-46B5-AAF6-D19F9FA9B39B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8CFE-EEE1-49A6-A74F-2F1C3EA28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0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DF99-D3C8-46B5-AAF6-D19F9FA9B39B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8CFE-EEE1-49A6-A74F-2F1C3EA28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11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DF99-D3C8-46B5-AAF6-D19F9FA9B39B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8CFE-EEE1-49A6-A74F-2F1C3EA28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67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DF99-D3C8-46B5-AAF6-D19F9FA9B39B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8CFE-EEE1-49A6-A74F-2F1C3EA28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4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067DF99-D3C8-46B5-AAF6-D19F9FA9B39B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81D8CFE-EEE1-49A6-A74F-2F1C3EA28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11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jpg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640960" cy="648071"/>
          </a:xfrm>
        </p:spPr>
        <p:txBody>
          <a:bodyPr>
            <a:normAutofit/>
          </a:bodyPr>
          <a:lstStyle/>
          <a:p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</a:t>
            </a:r>
            <a:b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Медицинский Колледж»</a:t>
            </a:r>
            <a:b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Краснодарского Края</a:t>
            </a:r>
            <a:endParaRPr lang="ru-RU" alt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475252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Фармакология</a:t>
            </a:r>
          </a:p>
          <a:p>
            <a:pPr algn="ctr"/>
            <a:r>
              <a:rPr lang="ru-RU" sz="4800" b="1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«Средства, влияющие </a:t>
            </a:r>
          </a:p>
          <a:p>
            <a:pPr algn="ctr"/>
            <a:r>
              <a:rPr lang="ru-RU" sz="4800" b="1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800" b="1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органов дыхания»  </a:t>
            </a:r>
          </a:p>
          <a:p>
            <a:pPr algn="ctr"/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 smtClean="0">
              <a:solidFill>
                <a:schemeClr val="tx1"/>
              </a:solidFill>
              <a:cs typeface="Aharoni" pitchFamily="2" charset="-79"/>
            </a:endParaRPr>
          </a:p>
          <a:p>
            <a:endParaRPr lang="ru-RU" dirty="0" smtClean="0">
              <a:solidFill>
                <a:schemeClr val="tx1"/>
              </a:solidFill>
              <a:cs typeface="Aharoni" pitchFamily="2" charset="-79"/>
            </a:endParaRPr>
          </a:p>
          <a:p>
            <a:endParaRPr lang="ru-RU" dirty="0" smtClean="0">
              <a:solidFill>
                <a:schemeClr val="tx1"/>
              </a:solidFill>
              <a:cs typeface="Aharoni" pitchFamily="2" charset="-79"/>
            </a:endParaRPr>
          </a:p>
          <a:p>
            <a:endParaRPr lang="ru-RU" dirty="0" smtClean="0">
              <a:solidFill>
                <a:schemeClr val="tx1"/>
              </a:solidFill>
              <a:cs typeface="Aharoni" pitchFamily="2" charset="-79"/>
            </a:endParaRPr>
          </a:p>
          <a:p>
            <a:endParaRPr lang="ru-RU" sz="1500" dirty="0" smtClean="0">
              <a:solidFill>
                <a:schemeClr val="tx1"/>
              </a:solidFill>
              <a:cs typeface="Aharoni" pitchFamily="2" charset="-79"/>
            </a:endParaRPr>
          </a:p>
          <a:p>
            <a:pPr algn="just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выполнила:</a:t>
            </a:r>
          </a:p>
          <a:p>
            <a:pPr algn="just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Медведева Екатерина Николаевна,</a:t>
            </a:r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преподаватель фармакологии</a:t>
            </a:r>
          </a:p>
          <a:p>
            <a:pPr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cs typeface="Aharoni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9" t="9576" r="19138" b="7433"/>
          <a:stretch/>
        </p:blipFill>
        <p:spPr>
          <a:xfrm>
            <a:off x="615667" y="3284984"/>
            <a:ext cx="3024336" cy="2808313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756236"/>
              </p:ext>
            </p:extLst>
          </p:nvPr>
        </p:nvGraphicFramePr>
        <p:xfrm>
          <a:off x="92075" y="92075"/>
          <a:ext cx="50006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Объект упаковщика для оболочки" showAsIcon="1" r:id="rId4" imgW="500760" imgH="607320" progId="Package">
                  <p:embed/>
                </p:oleObj>
              </mc:Choice>
              <mc:Fallback>
                <p:oleObj name="Объект упаковщика для оболочки" showAsIcon="1" r:id="rId4" imgW="500760" imgH="6073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500063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334563"/>
              </p:ext>
            </p:extLst>
          </p:nvPr>
        </p:nvGraphicFramePr>
        <p:xfrm>
          <a:off x="92075" y="92075"/>
          <a:ext cx="50006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Объект упаковщика для оболочки" showAsIcon="1" r:id="rId6" imgW="500760" imgH="607320" progId="Package">
                  <p:embed/>
                </p:oleObj>
              </mc:Choice>
              <mc:Fallback>
                <p:oleObj name="Объект упаковщика для оболочки" showAsIcon="1" r:id="rId6" imgW="500760" imgH="6073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500063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7" r="5900" b="14256"/>
          <a:stretch/>
        </p:blipFill>
        <p:spPr>
          <a:xfrm>
            <a:off x="4979098" y="3212976"/>
            <a:ext cx="2574286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476672"/>
            <a:ext cx="7704856" cy="5976664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00000"/>
              </a:lnSpc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ипратропий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М-</a:t>
            </a:r>
            <a:r>
              <a:rPr lang="ru-RU" dirty="0" err="1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холиноблокатор</a:t>
            </a:r>
            <a:r>
              <a:rPr lang="ru-RU" dirty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</a:t>
            </a:r>
            <a:r>
              <a:rPr lang="ru-RU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Бронхорасширяющее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действие, применяют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ингаляционно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0000" algn="just">
              <a:lnSpc>
                <a:spcPct val="10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аминофиллин </a:t>
            </a:r>
            <a:r>
              <a:rPr lang="ru-RU" dirty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(эуфиллин</a:t>
            </a:r>
            <a:r>
              <a:rPr lang="ru-RU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действующее начало которого —</a:t>
            </a:r>
            <a:r>
              <a:rPr lang="ru-RU" i="1" dirty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теофиллин,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</a:t>
            </a:r>
            <a:r>
              <a:rPr lang="ru-RU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миотропное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спазмолитическое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дей­ствие. Эффективен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купирования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приступов бронхиаль­ной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000" algn="just">
              <a:lnSpc>
                <a:spcPct val="100000"/>
              </a:lnSpc>
              <a:buNone/>
            </a:pPr>
            <a:endParaRPr lang="ru-RU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систематической профилактики приступов бронхиальной астмы рекомендуют </a:t>
            </a:r>
            <a:r>
              <a:rPr lang="ru-RU" sz="2000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000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000" baseline="-25000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-адреномиметики </a:t>
            </a:r>
            <a:r>
              <a:rPr lang="ru-RU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длительного действия)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кленбутерол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салметерол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формотерол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u="sng" dirty="0" smtClean="0"/>
          </a:p>
        </p:txBody>
      </p:sp>
      <p:pic>
        <p:nvPicPr>
          <p:cNvPr id="1027" name="Picture 3" descr="C:\Users\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63042"/>
            <a:ext cx="3888432" cy="2572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476672"/>
            <a:ext cx="7704856" cy="2520280"/>
          </a:xfrm>
        </p:spPr>
        <p:txBody>
          <a:bodyPr>
            <a:normAutofit/>
          </a:bodyPr>
          <a:lstStyle/>
          <a:p>
            <a:pPr marL="0" indent="450000" algn="just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кромолин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-натрий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интал</a:t>
            </a:r>
            <a:r>
              <a:rPr lang="ru-RU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стаби­лизаторы мембран тучных клеток 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препятствуют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дегрануляции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клеток.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</a:t>
            </a:r>
            <a:r>
              <a:rPr lang="ru-RU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для профилактики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ингаляций. </a:t>
            </a:r>
          </a:p>
          <a:p>
            <a:pPr marL="0" indent="45000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эффективны для купирования приступов бронхиальной астмы.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710.jpg"/>
          <p:cNvPicPr>
            <a:picLocks noChangeAspect="1" noChangeArrowheads="1"/>
          </p:cNvPicPr>
          <p:nvPr/>
        </p:nvPicPr>
        <p:blipFill rotWithShape="1">
          <a:blip r:embed="rId2" cstate="print"/>
          <a:srcRect l="5670" b="6446"/>
          <a:stretch/>
        </p:blipFill>
        <p:spPr bwMode="auto">
          <a:xfrm>
            <a:off x="2580426" y="2924944"/>
            <a:ext cx="3911140" cy="3878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548680"/>
            <a:ext cx="7632848" cy="4525963"/>
          </a:xfrm>
        </p:spPr>
        <p:txBody>
          <a:bodyPr/>
          <a:lstStyle/>
          <a:p>
            <a:pPr marL="0" indent="45000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систематической профилактики приступов бронхиальной астмы внутрь назначают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зафирлукаст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аколат</a:t>
            </a:r>
            <a:r>
              <a:rPr lang="ru-RU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монтелукаст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сингуляр</a:t>
            </a:r>
            <a:r>
              <a:rPr lang="ru-RU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>
              <a:solidFill>
                <a:srgbClr val="2F11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1\Desktop\dsc02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3993591" cy="2664296"/>
          </a:xfrm>
          <a:prstGeom prst="rect">
            <a:avLst/>
          </a:prstGeom>
          <a:noFill/>
        </p:spPr>
      </p:pic>
      <p:pic>
        <p:nvPicPr>
          <p:cNvPr id="3076" name="Picture 4" descr="C:\Users\1\Desktop\edeeb5c0b549b161920f2cd6cb4124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426" y="3573016"/>
            <a:ext cx="3933473" cy="2551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548681"/>
            <a:ext cx="7560840" cy="2088232"/>
          </a:xfrm>
        </p:spPr>
        <p:txBody>
          <a:bodyPr/>
          <a:lstStyle/>
          <a:p>
            <a:pPr marL="0" indent="45000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уменьшить системные побочные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глюкокортикоидов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ингаляционно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назначают препараты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плохо всасываются через эпителий дыхательных путей 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беклазон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будезонид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флутиказон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флунизолид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1\Desktop\3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83" y="3068960"/>
            <a:ext cx="3169488" cy="3095532"/>
          </a:xfrm>
          <a:prstGeom prst="rect">
            <a:avLst/>
          </a:prstGeom>
          <a:noFill/>
        </p:spPr>
      </p:pic>
      <p:pic>
        <p:nvPicPr>
          <p:cNvPr id="4099" name="Picture 3" descr="C:\Users\1\Desktop\fliksonaz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7669" y="2637797"/>
            <a:ext cx="4221087" cy="4221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6955"/>
            <a:ext cx="7773338" cy="866265"/>
          </a:xfrm>
        </p:spPr>
        <p:txBody>
          <a:bodyPr>
            <a:noAutofit/>
          </a:bodyPr>
          <a:lstStyle/>
          <a:p>
            <a:r>
              <a:rPr lang="ru-RU" altLang="ru-RU" sz="3000" b="1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</a:t>
            </a:r>
            <a:r>
              <a:rPr lang="ru-RU" altLang="ru-RU" sz="3000" b="1" dirty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при отеке </a:t>
            </a:r>
            <a:r>
              <a:rPr lang="ru-RU" altLang="ru-RU" sz="3000" b="1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легких</a:t>
            </a:r>
            <a:endParaRPr lang="ru-RU" sz="3000" b="1" dirty="0">
              <a:solidFill>
                <a:srgbClr val="2F11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2138" y="1200839"/>
            <a:ext cx="6966198" cy="511256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Противовспенивающие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спирт этиловый, 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антифомсилан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Дегидратирующие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маннит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(вводится внутривенно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Мочегонные средства: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фуросемид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этакриновая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Гипотензивные средства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быстрого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бензогексоний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гигроний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Сердечные гликозиды: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строфантин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коргликон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Глюкокортикоиды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(преднизолон).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361948"/>
              </p:ext>
            </p:extLst>
          </p:nvPr>
        </p:nvGraphicFramePr>
        <p:xfrm>
          <a:off x="92075" y="92075"/>
          <a:ext cx="50006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Объект упаковщика для оболочки" showAsIcon="1" r:id="rId3" imgW="500760" imgH="607320" progId="Package">
                  <p:embed/>
                </p:oleObj>
              </mc:Choice>
              <mc:Fallback>
                <p:oleObj name="Объект упаковщика для оболочки" showAsIcon="1" r:id="rId3" imgW="500760" imgH="6073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500063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r="5917"/>
          <a:stretch/>
        </p:blipFill>
        <p:spPr>
          <a:xfrm>
            <a:off x="5148064" y="3757123"/>
            <a:ext cx="3643221" cy="22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05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57823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endParaRPr lang="ru-RU" sz="3000" b="1" dirty="0">
              <a:solidFill>
                <a:srgbClr val="2F11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700808"/>
            <a:ext cx="7773338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источники: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Гаевый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М.Д. Фармакология с рецептурой, учебник.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Кнорус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источники: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Харкевич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Д.А. Фармакология с общей рецептурой: учебник. – М.: ГЕОТАР-Медиа, 2015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Фармакология [электронный ресурс]: учебник /Р.Н.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Аляутдин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Н.Г.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Преферанский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Н.Г.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Преферанская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под ред.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Р.Н.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АляутдинА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М.: ГЕОТАР-Медиа,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3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3827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3000" b="1" dirty="0">
              <a:solidFill>
                <a:srgbClr val="2F11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420888"/>
            <a:ext cx="8208912" cy="3222147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Стимуляторы дыхания.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Противокашлевые средства.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Отхаркивающие средства.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Средства, применяемые при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бронхиальной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астме.</a:t>
            </a:r>
          </a:p>
          <a:p>
            <a:pPr marL="0" indent="0" algn="just">
              <a:buNone/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Средства, применяемые при отеке легких.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6672"/>
            <a:ext cx="3306243" cy="43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1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9"/>
            <a:ext cx="7773338" cy="1152128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Стимуляторы </a:t>
            </a:r>
            <a:r>
              <a:rPr lang="ru-RU" sz="3000" b="1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</a:t>
            </a:r>
            <a:endParaRPr lang="ru-RU" sz="3000" dirty="0">
              <a:solidFill>
                <a:srgbClr val="2F11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1700808"/>
            <a:ext cx="7772870" cy="3424107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прямого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altLang="ru-RU" sz="2800" dirty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аналептики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бемедрид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кофеин, коразол,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камфора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рефлекторного - </a:t>
            </a:r>
            <a:r>
              <a:rPr lang="ru-RU" altLang="ru-RU" sz="2800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Н-</a:t>
            </a:r>
            <a:r>
              <a:rPr lang="ru-RU" altLang="ru-RU" sz="2800" dirty="0" err="1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холиномиметики</a:t>
            </a:r>
            <a:r>
              <a:rPr lang="ru-RU" altLang="ru-RU" sz="2800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цититон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лобелина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гидрохлорид)</a:t>
            </a:r>
          </a:p>
          <a:p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смешанного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кордиамин,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карбоген </a:t>
            </a:r>
          </a:p>
          <a:p>
            <a:pPr marL="0" indent="0"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(смесь 5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+ 95%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3" t="14593" r="11127" b="18851"/>
          <a:stretch/>
        </p:blipFill>
        <p:spPr>
          <a:xfrm>
            <a:off x="1259632" y="5229200"/>
            <a:ext cx="2520280" cy="14287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r="23750"/>
          <a:stretch/>
        </p:blipFill>
        <p:spPr>
          <a:xfrm>
            <a:off x="7230241" y="2238111"/>
            <a:ext cx="1368152" cy="23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86409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Противокашлевые </a:t>
            </a:r>
            <a:r>
              <a:rPr lang="ru-RU" sz="3000" b="1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endParaRPr lang="ru-RU" sz="3000" dirty="0">
              <a:solidFill>
                <a:srgbClr val="2F11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7920880" cy="34241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Кодеин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высокоэффективен как противокашлевое средство. назначают внутрь в таблетках, сиропе, порошках для ослабления непродуктивного кашля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Глауцин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угнетают дыхательный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центр, НЕ вызывают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лекарственной зависимости, не снижают моторику кишечника.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Преноксдиазин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(ЛИБЕКСИН)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чувствитель­ность рецепторов дыхательных путей, действуя, таким образом, на периферическое звено кашлевого рефлекса. Препарат не оказывает существенного влияния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ЦНС.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5085185"/>
            <a:ext cx="3324031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3"/>
            <a:ext cx="6552728" cy="50405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Отхаркивающие </a:t>
            </a:r>
            <a:r>
              <a:rPr lang="ru-RU" sz="3000" b="1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endParaRPr lang="ru-RU" sz="3000" dirty="0">
              <a:solidFill>
                <a:srgbClr val="2F11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168667"/>
            <a:ext cx="6336704" cy="5286328"/>
          </a:xfrm>
        </p:spPr>
        <p:txBody>
          <a:bodyPr numCol="1">
            <a:normAutofit fontScale="92500" lnSpcReduction="10000"/>
          </a:bodyPr>
          <a:lstStyle/>
          <a:p>
            <a:pPr marL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Из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отхаркивающих средств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рефлектор-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в медицинской практике применяют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настой травы термопсиса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мышатника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экстракт термопсиса сухой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(таблетки),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настой и экстракт алтейного корня,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мукалтин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(препарат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алтея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таблетки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корня солодки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лакричный корень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корня ипекакуаны, плодов аниса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капли нашатырно-анисовые; анисовое масло   выделяется бронхиальными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желе-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результате оказывает также прямое отхаркивающее действие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uk-UA" dirty="0">
                <a:solidFill>
                  <a:srgbClr val="2F11C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 smtClean="0">
              <a:solidFill>
                <a:srgbClr val="2F11C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buNone/>
            </a:pPr>
            <a:r>
              <a:rPr lang="uk-UA" sz="2400" dirty="0" smtClean="0">
                <a:solidFill>
                  <a:srgbClr val="2F11C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200" dirty="0" smtClean="0">
                <a:solidFill>
                  <a:srgbClr val="2F11C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Алтей  </a:t>
            </a:r>
            <a:r>
              <a:rPr lang="uk-UA" sz="2200" dirty="0" err="1">
                <a:solidFill>
                  <a:srgbClr val="2F11C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buNone/>
            </a:pPr>
            <a:endParaRPr lang="ru-RU" sz="2400" dirty="0">
              <a:solidFill>
                <a:srgbClr val="2F11C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b="1" dirty="0" smtClean="0"/>
          </a:p>
        </p:txBody>
      </p:sp>
      <p:pic>
        <p:nvPicPr>
          <p:cNvPr id="5" name="Picture 4" descr="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264" y="332656"/>
            <a:ext cx="1872208" cy="35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77072"/>
            <a:ext cx="1921141" cy="271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980729"/>
            <a:ext cx="7632848" cy="1944216"/>
          </a:xfrm>
        </p:spPr>
        <p:txBody>
          <a:bodyPr/>
          <a:lstStyle/>
          <a:p>
            <a:pPr marL="0" indent="45000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Отхаркивающие средства прямого действия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натрия йодид, калия йодид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приеме внутрь выделяются бронхиальными железами и при этом стимулируют секрецию желез и уменьшают вязкость мокроты.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ew2e0b910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5350" y="3140968"/>
            <a:ext cx="3283583" cy="2733583"/>
          </a:xfrm>
          <a:prstGeom prst="rect">
            <a:avLst/>
          </a:prstGeom>
          <a:noFill/>
        </p:spPr>
      </p:pic>
      <p:pic>
        <p:nvPicPr>
          <p:cNvPr id="1027" name="Picture 3" descr="C:\Users\1\Desktop\16871_6651758.jpg"/>
          <p:cNvPicPr>
            <a:picLocks noChangeAspect="1" noChangeArrowheads="1"/>
          </p:cNvPicPr>
          <p:nvPr/>
        </p:nvPicPr>
        <p:blipFill rotWithShape="1">
          <a:blip r:embed="rId3" cstate="print"/>
          <a:srcRect l="10537" r="-5268"/>
          <a:stretch/>
        </p:blipFill>
        <p:spPr bwMode="auto">
          <a:xfrm>
            <a:off x="899592" y="3140968"/>
            <a:ext cx="3884351" cy="2733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99592" y="548681"/>
            <a:ext cx="7488832" cy="244827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Муколитические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действуют на мокроту, делают ее менее вязкой и таким образом способствуют более легкому ее отделению.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Ацетилцистеин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при воспалительных заболеваниях дыхательных путей с вязкой, трудно отделяемой мокротой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\Desktop\1952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3031036"/>
            <a:ext cx="7266388" cy="3826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476672"/>
            <a:ext cx="7704856" cy="4104456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Карбоцистеин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разжижает мокроту.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назначается внутрь.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бромгексин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Муколитическими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отхаркивающими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снижает вязкость мокроты и стимулирует клетки бронхиальных желез.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внутрь в таблетках или растворах при бронхитах с трудно отделяемой мокротой,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бронхоэктазах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Амброксол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активный метаболит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бромгексина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назначают внутрь или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ингаляционно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трипсин, химотрипсин,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дезоксирибонуклеаза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протеолитическиЕ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назначают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бронхоэктатической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ингаляционно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7" t="29093" r="10076" b="31235"/>
          <a:stretch/>
        </p:blipFill>
        <p:spPr>
          <a:xfrm>
            <a:off x="2447764" y="4653136"/>
            <a:ext cx="4104456" cy="2018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82" y="404664"/>
            <a:ext cx="8534400" cy="122413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применяемые при бронхиальной </a:t>
            </a:r>
            <a:r>
              <a:rPr lang="ru-RU" sz="3000" b="1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астме</a:t>
            </a:r>
            <a:endParaRPr lang="ru-RU" sz="3000" dirty="0">
              <a:solidFill>
                <a:srgbClr val="2F11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496944" cy="3424107"/>
          </a:xfrm>
        </p:spPr>
        <p:txBody>
          <a:bodyPr>
            <a:noAutofit/>
          </a:bodyPr>
          <a:lstStyle/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сальбутамол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тербуталин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фенотероЛ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baseline="-25000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aseline="-25000" dirty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-адреномиметики короткого (около 6 </a:t>
            </a:r>
            <a:r>
              <a:rPr lang="ru-RU" dirty="0" err="1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r>
              <a:rPr lang="ru-RU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действия)</a:t>
            </a:r>
            <a:r>
              <a:rPr lang="ru-RU" b="1" dirty="0" smtClean="0">
                <a:solidFill>
                  <a:srgbClr val="2F11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купирования приступов бронхиальной астмы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ингаляционно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тахикардия, тремор, беспокойство.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адреналин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эфедрин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при остром приступе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бронхиальной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астмы, вводят  под кожу.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watermark0b.php.jpg"/>
          <p:cNvPicPr>
            <a:picLocks noChangeAspect="1" noChangeArrowheads="1"/>
          </p:cNvPicPr>
          <p:nvPr/>
        </p:nvPicPr>
        <p:blipFill rotWithShape="1">
          <a:blip r:embed="rId2" cstate="print"/>
          <a:srcRect l="7754" r="10833"/>
          <a:stretch/>
        </p:blipFill>
        <p:spPr bwMode="auto">
          <a:xfrm>
            <a:off x="3347864" y="4293096"/>
            <a:ext cx="2376264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427</TotalTime>
  <Words>621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Aharoni</vt:lpstr>
      <vt:lpstr>Arial</vt:lpstr>
      <vt:lpstr>Calibri</vt:lpstr>
      <vt:lpstr>Times New Roman</vt:lpstr>
      <vt:lpstr>Tw Cen MT</vt:lpstr>
      <vt:lpstr>Капля</vt:lpstr>
      <vt:lpstr>Пакет</vt:lpstr>
      <vt:lpstr>Государственное Бюджетное Профессиональное Образовательное Учреждение «Ейский Медицинский Колледж» Министерства Здравоохранения Краснодарского Края</vt:lpstr>
      <vt:lpstr>План</vt:lpstr>
      <vt:lpstr>Стимуляторы дыхания</vt:lpstr>
      <vt:lpstr>Противокашлевые средства</vt:lpstr>
      <vt:lpstr>Отхаркивающие средства</vt:lpstr>
      <vt:lpstr>Презентация PowerPoint</vt:lpstr>
      <vt:lpstr>Презентация PowerPoint</vt:lpstr>
      <vt:lpstr>Презентация PowerPoint</vt:lpstr>
      <vt:lpstr>Средства, применяемые при бронхиальной астме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средства, применяемые при отеке легких</vt:lpstr>
      <vt:lpstr>Домашнее задание: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 СПО «Ейский медицинский колледж» ДЗ КК</dc:title>
  <dc:creator>инна</dc:creator>
  <cp:lastModifiedBy>Фармакология</cp:lastModifiedBy>
  <cp:revision>75</cp:revision>
  <dcterms:created xsi:type="dcterms:W3CDTF">2013-03-22T14:47:38Z</dcterms:created>
  <dcterms:modified xsi:type="dcterms:W3CDTF">2019-04-15T11:26:34Z</dcterms:modified>
</cp:coreProperties>
</file>