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5" r:id="rId9"/>
    <p:sldId id="263" r:id="rId10"/>
    <p:sldId id="269" r:id="rId11"/>
    <p:sldId id="266" r:id="rId12"/>
    <p:sldId id="268" r:id="rId13"/>
    <p:sldId id="270" r:id="rId14"/>
    <p:sldId id="271" r:id="rId15"/>
    <p:sldId id="264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9C5A8-6E5F-4111-B434-E30516FE998C}" type="datetimeFigureOut">
              <a:rPr lang="ru-RU" smtClean="0"/>
              <a:pPr/>
              <a:t>14.01.2017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0C93E-2409-41B1-A19E-2E10244C12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48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0C93E-2409-41B1-A19E-2E10244C12DE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21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70EF8-64C2-4EB8-854E-023D60DFB48E}" type="datetimeFigureOut">
              <a:rPr lang="ru-RU"/>
              <a:pPr>
                <a:defRPr/>
              </a:pPr>
              <a:t>14.01.2017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31A50-E063-4725-B78F-084467F00C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D87D0-B106-4CDD-84CD-5DC075144511}" type="datetimeFigureOut">
              <a:rPr lang="ru-RU"/>
              <a:pPr>
                <a:defRPr/>
              </a:pPr>
              <a:t>14.01.2017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2CA9B-3D4B-44E4-A56C-348D173F5C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9F9C7-EBE1-4FC0-8F7C-3AFCF75425EB}" type="datetimeFigureOut">
              <a:rPr lang="ru-RU"/>
              <a:pPr>
                <a:defRPr/>
              </a:pPr>
              <a:t>14.01.2017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755C-8F6D-4B85-92C1-3B8039B749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0AB38-B97D-4E4F-A30D-1817A222AEA2}" type="datetimeFigureOut">
              <a:rPr lang="ru-RU"/>
              <a:pPr>
                <a:defRPr/>
              </a:pPr>
              <a:t>14.01.2017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8B585-E561-4500-B307-290B6985CA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7FF0F-9CF5-4640-8A2D-1E3E6E0E3641}" type="datetimeFigureOut">
              <a:rPr lang="ru-RU"/>
              <a:pPr>
                <a:defRPr/>
              </a:pPr>
              <a:t>14.01.2017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64D5C-97A5-4E8A-9776-C79047574E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1E5F-E848-4D8E-B6E8-4F1B054056EF}" type="datetimeFigureOut">
              <a:rPr lang="ru-RU"/>
              <a:pPr>
                <a:defRPr/>
              </a:pPr>
              <a:t>14.01.2017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929F-146D-451C-8E6A-CB49B5FFF4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1C564-6ED2-4EFF-93F7-6E07CAE6B6E4}" type="datetimeFigureOut">
              <a:rPr lang="ru-RU"/>
              <a:pPr>
                <a:defRPr/>
              </a:pPr>
              <a:t>14.01.2017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6627-5B5E-41FA-B482-A3886CDA84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4C4AE-0700-453B-B5C1-9A78FD647695}" type="datetimeFigureOut">
              <a:rPr lang="ru-RU"/>
              <a:pPr>
                <a:defRPr/>
              </a:pPr>
              <a:t>14.01.2017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2E5B3-DF30-44C5-ABF0-AF286082A4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46A0-640C-43C1-A930-8100D3308F56}" type="datetimeFigureOut">
              <a:rPr lang="ru-RU"/>
              <a:pPr>
                <a:defRPr/>
              </a:pPr>
              <a:t>14.01.2017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066BD-9B71-4A46-A867-4A518DE625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392E-6191-47B1-9487-95B2A3F8EA03}" type="datetimeFigureOut">
              <a:rPr lang="ru-RU"/>
              <a:pPr>
                <a:defRPr/>
              </a:pPr>
              <a:t>14.01.2017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7AC7-588B-484A-A327-320A8128E6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54D0E-B74D-4612-BB31-132B1C5908B4}" type="datetimeFigureOut">
              <a:rPr lang="ru-RU"/>
              <a:pPr>
                <a:defRPr/>
              </a:pPr>
              <a:t>14.01.2017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B02B-97DA-4653-A7B2-670B90FA761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DF2A6F-B54A-45E8-8394-FC1E3F763CE6}" type="datetimeFigureOut">
              <a:rPr lang="ru-RU"/>
              <a:pPr>
                <a:defRPr/>
              </a:pPr>
              <a:t>14.01.2017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7CD3C5-6506-47F9-BB63-9B6D13BD4D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8143932" cy="385765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3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Роль игры-драматизации</a:t>
            </a:r>
            <a:br>
              <a:rPr lang="ru-RU" sz="53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53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в социально-личностном развитии </a:t>
            </a:r>
            <a:r>
              <a:rPr lang="en-US" sz="53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53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дошкольника</a:t>
            </a:r>
            <a:br>
              <a:rPr lang="ru-RU" sz="53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929188"/>
            <a:ext cx="8181975" cy="1000125"/>
          </a:xfrm>
        </p:spPr>
        <p:txBody>
          <a:bodyPr/>
          <a:lstStyle/>
          <a:p>
            <a:pPr marR="0" eaLnBrk="1" hangingPunct="1"/>
            <a:r>
              <a:rPr lang="ru-RU" sz="1800" dirty="0" smtClean="0">
                <a:solidFill>
                  <a:schemeClr val="bg1"/>
                </a:solidFill>
              </a:rPr>
              <a:t>воспитатель</a:t>
            </a:r>
            <a:endParaRPr lang="ru-RU" sz="1800" dirty="0" smtClean="0">
              <a:solidFill>
                <a:schemeClr val="bg1"/>
              </a:solidFill>
            </a:endParaRPr>
          </a:p>
          <a:p>
            <a:pPr marR="0" eaLnBrk="1" hangingPunct="1"/>
            <a:r>
              <a:rPr lang="ru-RU" sz="1800" dirty="0" smtClean="0">
                <a:solidFill>
                  <a:schemeClr val="bg1"/>
                </a:solidFill>
              </a:rPr>
              <a:t>Сорока Ольга Анатольевна</a:t>
            </a:r>
          </a:p>
          <a:p>
            <a:pPr marR="0" eaLnBrk="1" hangingPunct="1"/>
            <a:endParaRPr lang="ru-RU" sz="1800" dirty="0" smtClean="0">
              <a:solidFill>
                <a:schemeClr val="bg1"/>
              </a:solidFill>
            </a:endParaRPr>
          </a:p>
          <a:p>
            <a:pPr marR="0" eaLnBrk="1" hangingPunct="1"/>
            <a:r>
              <a:rPr lang="ru-RU" sz="1800" dirty="0" smtClean="0">
                <a:solidFill>
                  <a:schemeClr val="bg1"/>
                </a:solidFill>
              </a:rPr>
              <a:t>МАДОУ «Детский сад комбинированного вида № 200»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500034" y="714356"/>
            <a:ext cx="8147050" cy="20875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400" b="1" dirty="0" smtClean="0"/>
              <a:t>   </a:t>
            </a:r>
            <a:r>
              <a:rPr lang="ru-RU" sz="3200" b="1" dirty="0" smtClean="0">
                <a:solidFill>
                  <a:srgbClr val="FFC000"/>
                </a:solidFill>
              </a:rPr>
              <a:t>Сказка «Курочка  Ряба»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                                             (младший дошкольный возраст)</a:t>
            </a:r>
          </a:p>
          <a:p>
            <a:pPr>
              <a:buFont typeface="Wingdings 2" pitchFamily="18" charset="2"/>
              <a:buNone/>
            </a:pPr>
            <a:endParaRPr lang="ru-RU" sz="2400" dirty="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/>
              <a:t>     Цель: побуждать к сочувствию пожилым людям, познакомить с трудом взрослых, приучать принимать посильное участие в труде</a:t>
            </a:r>
          </a:p>
          <a:p>
            <a:pPr>
              <a:buFont typeface="Wingdings 2" pitchFamily="18" charset="2"/>
              <a:buNone/>
            </a:pPr>
            <a:endParaRPr lang="ru-RU" sz="22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35398"/>
            <a:ext cx="3528392" cy="2646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643314"/>
            <a:ext cx="364333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Текст 2"/>
          <p:cNvSpPr>
            <a:spLocks noGrp="1"/>
          </p:cNvSpPr>
          <p:nvPr>
            <p:ph type="body" idx="1"/>
          </p:nvPr>
        </p:nvSpPr>
        <p:spPr>
          <a:xfrm>
            <a:off x="714348" y="928688"/>
            <a:ext cx="8001055" cy="328612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C000"/>
                </a:solidFill>
              </a:rPr>
              <a:t> Сказка «Теремок»</a:t>
            </a:r>
            <a:r>
              <a:rPr lang="ru-RU" sz="2000" dirty="0" smtClean="0">
                <a:solidFill>
                  <a:srgbClr val="FFC000"/>
                </a:solidFill>
              </a:rPr>
              <a:t>  </a:t>
            </a:r>
          </a:p>
          <a:p>
            <a:pPr eaLnBrk="1" hangingPunct="1"/>
            <a:r>
              <a:rPr lang="ru-RU" sz="2000" dirty="0" smtClean="0">
                <a:solidFill>
                  <a:srgbClr val="FFC000"/>
                </a:solidFill>
              </a:rPr>
              <a:t>                                                  </a:t>
            </a:r>
            <a:r>
              <a:rPr lang="ru-RU" sz="2400" dirty="0" smtClean="0"/>
              <a:t>(младший дошкольный возраст)</a:t>
            </a:r>
          </a:p>
          <a:p>
            <a:pPr eaLnBrk="1" hangingPunct="1"/>
            <a:endParaRPr lang="ru-RU" sz="2400" dirty="0" smtClean="0"/>
          </a:p>
          <a:p>
            <a:pPr algn="just" eaLnBrk="1" hangingPunct="1"/>
            <a:r>
              <a:rPr lang="ru-RU" sz="2400" dirty="0" smtClean="0"/>
              <a:t>   Цель: учить детей гуманно относиться к животным, проявлять сочувствие, солидарность в действиях, побуждать к оказанию помощи животным, объяснить, что такое дружба.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143380"/>
            <a:ext cx="2643206" cy="214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571876"/>
            <a:ext cx="2214578" cy="3072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071942"/>
            <a:ext cx="257176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908050"/>
            <a:ext cx="8229600" cy="266541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FFC000"/>
                </a:solidFill>
              </a:rPr>
              <a:t>  Сказка «Заюшкина избушка» </a:t>
            </a:r>
          </a:p>
          <a:p>
            <a:pPr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FFC000"/>
                </a:solidFill>
              </a:rPr>
              <a:t>                                     </a:t>
            </a:r>
            <a:r>
              <a:rPr lang="ru-RU" sz="2400" dirty="0" smtClean="0"/>
              <a:t>(средний дошкольный возраст)</a:t>
            </a:r>
          </a:p>
          <a:p>
            <a:pPr>
              <a:buFont typeface="Wingdings 2" pitchFamily="18" charset="2"/>
              <a:buNone/>
            </a:pPr>
            <a:endParaRPr lang="ru-RU" sz="2400" dirty="0" smtClean="0"/>
          </a:p>
          <a:p>
            <a:pPr algn="just">
              <a:buFont typeface="Wingdings 2" pitchFamily="18" charset="2"/>
              <a:buNone/>
            </a:pPr>
            <a:r>
              <a:rPr lang="ru-RU" sz="2400" dirty="0" smtClean="0"/>
              <a:t>      Цель: побуждать к эмоциональной отзывчивости, помочь освоить способы сопереживания во взаимоотношениях, учить не обманывать других и не наживаться на чужом несчастье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357694"/>
            <a:ext cx="2733881" cy="205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071942"/>
            <a:ext cx="1763775" cy="235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428596" y="785794"/>
            <a:ext cx="8229600" cy="2374900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200" dirty="0" smtClean="0"/>
              <a:t>   </a:t>
            </a:r>
            <a:r>
              <a:rPr lang="ru-RU" sz="3200" b="1" dirty="0" smtClean="0">
                <a:solidFill>
                  <a:srgbClr val="FFC000"/>
                </a:solidFill>
              </a:rPr>
              <a:t>Сказка «Волк и семеро козлят»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FFC000"/>
                </a:solidFill>
              </a:rPr>
              <a:t>                                     </a:t>
            </a:r>
            <a:r>
              <a:rPr lang="ru-RU" sz="2400" dirty="0" smtClean="0"/>
              <a:t>(средний дошкольный возраст)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400" dirty="0" smtClean="0"/>
          </a:p>
          <a:p>
            <a:pPr algn="just">
              <a:lnSpc>
                <a:spcPct val="90000"/>
              </a:lnSpc>
              <a:buFont typeface="Wingdings 2" pitchFamily="18" charset="2"/>
              <a:buNone/>
            </a:pPr>
            <a:r>
              <a:rPr lang="ru-RU" sz="2400" dirty="0" smtClean="0"/>
              <a:t>       Цель: учить проявлять сочувствие, отличать добрые поступки от злых, побуждать находить способы примирения, учить различать эмоциональное состояние окружающих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2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018360"/>
            <a:ext cx="3071834" cy="2304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3370" y="3962685"/>
            <a:ext cx="3193406" cy="239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428596" y="785794"/>
            <a:ext cx="8501122" cy="30241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200" dirty="0" smtClean="0"/>
              <a:t>   </a:t>
            </a:r>
            <a:r>
              <a:rPr lang="ru-RU" sz="3200" b="1" dirty="0" smtClean="0">
                <a:solidFill>
                  <a:srgbClr val="FFC000"/>
                </a:solidFill>
              </a:rPr>
              <a:t>Сказка «Кот, петух и лиса» </a:t>
            </a:r>
          </a:p>
          <a:p>
            <a:pPr>
              <a:buFont typeface="Wingdings 2" pitchFamily="18" charset="2"/>
              <a:buNone/>
            </a:pPr>
            <a:r>
              <a:rPr lang="ru-RU" sz="3200" b="1" dirty="0" smtClean="0">
                <a:solidFill>
                  <a:srgbClr val="FFC000"/>
                </a:solidFill>
              </a:rPr>
              <a:t>                                     </a:t>
            </a:r>
            <a:r>
              <a:rPr lang="ru-RU" sz="2400" dirty="0" smtClean="0"/>
              <a:t>(старший дошкольный возраст)</a:t>
            </a:r>
          </a:p>
          <a:p>
            <a:pPr>
              <a:buFont typeface="Wingdings 2" pitchFamily="18" charset="2"/>
              <a:buNone/>
            </a:pPr>
            <a:endParaRPr lang="ru-RU" sz="2400" dirty="0" smtClean="0"/>
          </a:p>
          <a:p>
            <a:pPr>
              <a:buFont typeface="Wingdings 2" pitchFamily="18" charset="2"/>
              <a:buNone/>
            </a:pPr>
            <a:r>
              <a:rPr lang="ru-RU" sz="2400" dirty="0" smtClean="0"/>
              <a:t>         Цель: формировать основы правильного поведения (послушание, вежливое обращение, доброжелательное отношение, осторожность к незнакомым людям, культуру поведения в коллективе, учить заботиться друг о друге)</a:t>
            </a:r>
          </a:p>
          <a:p>
            <a:endParaRPr lang="ru-RU" sz="22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21088"/>
            <a:ext cx="2841464" cy="213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2746058" cy="2059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214818"/>
            <a:ext cx="185738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Текст 2"/>
          <p:cNvSpPr>
            <a:spLocks noGrp="1"/>
          </p:cNvSpPr>
          <p:nvPr>
            <p:ph type="body" idx="1"/>
          </p:nvPr>
        </p:nvSpPr>
        <p:spPr>
          <a:xfrm>
            <a:off x="500034" y="785794"/>
            <a:ext cx="8318529" cy="378618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C000"/>
                </a:solidFill>
              </a:rPr>
              <a:t>Сказка</a:t>
            </a:r>
            <a:r>
              <a:rPr lang="ru-RU" sz="2800" b="1" dirty="0" smtClean="0">
                <a:solidFill>
                  <a:srgbClr val="FFC000"/>
                </a:solidFill>
              </a:rPr>
              <a:t>  «По щучьему велению»</a:t>
            </a:r>
          </a:p>
          <a:p>
            <a:pPr eaLnBrk="1" hangingPunct="1"/>
            <a:r>
              <a:rPr lang="ru-RU" sz="2400" dirty="0" smtClean="0"/>
              <a:t>                                                 (старший дошкольный возраст) </a:t>
            </a:r>
          </a:p>
          <a:p>
            <a:pPr eaLnBrk="1" hangingPunct="1"/>
            <a:endParaRPr lang="ru-RU" sz="2400" dirty="0" smtClean="0"/>
          </a:p>
          <a:p>
            <a:pPr algn="just" eaLnBrk="1" hangingPunct="1"/>
            <a:r>
              <a:rPr lang="ru-RU" sz="2400" dirty="0" smtClean="0"/>
              <a:t>    Цель: формировать эмоциональное отношение к героям сказки, воспитывать культуру поведения, желания совершать совместные трудовые действия, приносить пользу окружающим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000504"/>
            <a:ext cx="3312504" cy="2395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491902"/>
          </a:xfrm>
        </p:spPr>
        <p:txBody>
          <a:bodyPr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родителями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>
          <a:xfrm>
            <a:off x="251520" y="1556792"/>
            <a:ext cx="8712968" cy="4389437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Родительские собрания (информирование о жизнедеятельности группы)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Анкетирование (определение потребностей родителей, подведение к самооценке своего поведения и стиля воспитания)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Диагностирование (родительско- детских отношений в семье)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Консультирование (знакомство со средствами народной педагогики, позволяющими разнообразить и эмоционально обогатить общение с ребенком, помощь родителям в предотвращении проблем социализации ребенка – дошкольника)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Приобщение к празднованию традиционных народных праздников (Святая Пасха, Масленица,  Рождество, День рождения)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/>
              <a:t>Привлечение к изготовлению и приобретению пособий, литературы, костюмов)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Font typeface="Wingdings" pitchFamily="2" charset="2"/>
              <a:buChar char="ü"/>
            </a:pPr>
            <a:endParaRPr lang="ru-RU" sz="2000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136904" cy="3784384"/>
          </a:xfrm>
        </p:spPr>
        <p:txBody>
          <a:bodyPr/>
          <a:lstStyle/>
          <a:p>
            <a:pPr algn="just"/>
            <a:r>
              <a:rPr lang="ru-RU" sz="2400" dirty="0" smtClean="0"/>
              <a:t>     В дошкольном возрасте закладываются основные черты личности и характера, формы поведения в различных социальных ситуациях, способность соотносить собственные желания и потребности с потребностями других людей, формируются социально-личностные представления детей об окружающем мире, и их отношение к той или иной проблемной ситуации, происходит становление личности ребенка, его индивидуальных особенностей, формирование нравственных общечеловеческих ценностей. </a:t>
            </a:r>
          </a:p>
          <a:p>
            <a:pPr algn="just"/>
            <a:endParaRPr lang="ru-RU" dirty="0"/>
          </a:p>
        </p:txBody>
      </p:sp>
      <p:pic>
        <p:nvPicPr>
          <p:cNvPr id="4" name="Рисунок 3" descr="j0232065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16216" y="4437112"/>
            <a:ext cx="2131276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72816"/>
            <a:ext cx="7772400" cy="13624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+mn-lt"/>
              </a:rPr>
              <a:t>Спасибо за внимание</a:t>
            </a:r>
            <a:endParaRPr lang="ru-RU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429000"/>
            <a:ext cx="3500462" cy="273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10001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Социализация </a:t>
            </a:r>
            <a:b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33400" y="1785926"/>
            <a:ext cx="7854696" cy="3195210"/>
          </a:xfrm>
        </p:spPr>
        <p:txBody>
          <a:bodyPr/>
          <a:lstStyle/>
          <a:p>
            <a:pPr marR="0" algn="just" eaLnBrk="1" hangingPunct="1">
              <a:lnSpc>
                <a:spcPct val="90000"/>
              </a:lnSpc>
            </a:pPr>
            <a:r>
              <a:rPr lang="ru-RU" sz="3100" b="1" dirty="0" smtClean="0"/>
              <a:t>– </a:t>
            </a:r>
            <a:r>
              <a:rPr lang="ru-RU" sz="2800" dirty="0" smtClean="0"/>
              <a:t>процесс усвоения и активного воспроизведения человеком социального опыта, системы социальных связей и отношений, необходимых ему для жизни в обществе </a:t>
            </a:r>
          </a:p>
          <a:p>
            <a:pPr marR="0" algn="just" eaLnBrk="1" hangingPunct="1">
              <a:lnSpc>
                <a:spcPct val="90000"/>
              </a:lnSpc>
            </a:pPr>
            <a:r>
              <a:rPr lang="ru-RU" sz="2800" dirty="0" smtClean="0"/>
              <a:t>    Социализация предполагает активное участие самого человека в освоении культуры человеческих отношений, формирование определённых социальных ролей и функций</a:t>
            </a:r>
          </a:p>
          <a:p>
            <a:pPr marR="0" eaLnBrk="1" hangingPunct="1">
              <a:lnSpc>
                <a:spcPct val="90000"/>
              </a:lnSpc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7851648" cy="5715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  <a:latin typeface="Arial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Актуальность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subTitle" idx="1"/>
          </p:nvPr>
        </p:nvSpPr>
        <p:spPr>
          <a:xfrm>
            <a:off x="500034" y="1571612"/>
            <a:ext cx="8215370" cy="4714908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sz="2400" dirty="0" smtClean="0"/>
              <a:t>       </a:t>
            </a:r>
            <a:r>
              <a:rPr lang="ru-RU" sz="2200" dirty="0" smtClean="0"/>
              <a:t>Проблема приобщения к социальному миру всегда была и остается одной из ведущих в формировании личности ребенка. Исторический анализ убеждает в необходимости оказать ребенку квалифицированную помощь в сложном процессе вхождения в мир людей </a:t>
            </a:r>
          </a:p>
          <a:p>
            <a:pPr algn="just">
              <a:buFont typeface="Wingdings 2" pitchFamily="18" charset="2"/>
              <a:buNone/>
            </a:pPr>
            <a:r>
              <a:rPr lang="ru-RU" sz="2200" dirty="0" smtClean="0"/>
              <a:t>        Дошкольный возраст время активной социализации ребенка, вхождения в культуру, развития общения со взрослыми и сверстниками, пробуждения нравственных и эстетических чувств. Детский сад призван обеспечить ребенку гармоничное взаимодействие с миром, правильное направление его эмоционального развития, пробудить доброе чувство, стремление к сотрудничеству и положительному самоутверждению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57126" y="785794"/>
            <a:ext cx="8572592" cy="642942"/>
          </a:xfrm>
        </p:spPr>
        <p:txBody>
          <a:bodyPr>
            <a:noAutofit/>
          </a:bodyPr>
          <a:lstStyle/>
          <a:p>
            <a:pPr algn="l"/>
            <a:r>
              <a:rPr lang="en-US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ru-RU" sz="3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Социализация дошкольника предполагает</a:t>
            </a:r>
            <a:endParaRPr lang="ru-RU" sz="3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1714488"/>
            <a:ext cx="4887666" cy="4786346"/>
          </a:xfrm>
        </p:spPr>
        <p:txBody>
          <a:bodyPr/>
          <a:lstStyle/>
          <a:p>
            <a:pPr marR="0" algn="just" eaLnBrk="1" hangingPunct="1">
              <a:buFont typeface="Wingdings" pitchFamily="2" charset="2"/>
              <a:buChar char="ü"/>
            </a:pPr>
            <a:r>
              <a:rPr lang="en-US" sz="3200" b="1" dirty="0" smtClean="0"/>
              <a:t>  </a:t>
            </a:r>
            <a:r>
              <a:rPr lang="ru-RU" sz="2400" dirty="0" smtClean="0"/>
              <a:t>развитие умения адекватно ориентироваться в доступном ему социальном окружении </a:t>
            </a:r>
          </a:p>
          <a:p>
            <a:pPr marR="0" algn="just" eaLnBrk="1" hangingPunct="1">
              <a:buFont typeface="Wingdings" pitchFamily="2" charset="2"/>
              <a:buChar char="ü"/>
            </a:pPr>
            <a:r>
              <a:rPr lang="en-US" sz="2400" dirty="0" smtClean="0"/>
              <a:t>    </a:t>
            </a:r>
            <a:r>
              <a:rPr lang="ru-RU" sz="2400" dirty="0" smtClean="0"/>
              <a:t>осознавать самоценность собственной личности и других людей</a:t>
            </a:r>
          </a:p>
          <a:p>
            <a:pPr marR="0" algn="just" eaLnBrk="1" hangingPunct="1">
              <a:buFont typeface="Wingdings" pitchFamily="2" charset="2"/>
              <a:buChar char="ü"/>
            </a:pPr>
            <a:r>
              <a:rPr lang="en-US" sz="2400" dirty="0" smtClean="0"/>
              <a:t>  </a:t>
            </a:r>
            <a:r>
              <a:rPr lang="ru-RU" sz="2400" dirty="0" smtClean="0"/>
              <a:t>выражать чувства и отношения к миру в соответствии с культурными традициями общества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11464"/>
          <a:stretch>
            <a:fillRect/>
          </a:stretch>
        </p:blipFill>
        <p:spPr bwMode="auto">
          <a:xfrm>
            <a:off x="467544" y="1844824"/>
            <a:ext cx="3096344" cy="41764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10001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Основная  цель </a:t>
            </a:r>
            <a:br>
              <a:rPr lang="ru-RU" sz="3200" dirty="0" smtClean="0">
                <a:solidFill>
                  <a:schemeClr val="tx1"/>
                </a:solidFill>
                <a:latin typeface="+mn-lt"/>
              </a:rPr>
            </a:b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409" name="Текст 2"/>
          <p:cNvSpPr>
            <a:spLocks noGrp="1"/>
          </p:cNvSpPr>
          <p:nvPr>
            <p:ph type="subTitle" idx="1"/>
          </p:nvPr>
        </p:nvSpPr>
        <p:spPr>
          <a:xfrm>
            <a:off x="500034" y="1500174"/>
            <a:ext cx="8143932" cy="2181228"/>
          </a:xfrm>
        </p:spPr>
        <p:txBody>
          <a:bodyPr/>
          <a:lstStyle/>
          <a:p>
            <a:pPr algn="just" eaLnBrk="1" hangingPunct="1"/>
            <a:r>
              <a:rPr lang="ru-RU" sz="2800" dirty="0" smtClean="0"/>
              <a:t>– помочь детям войти в современный мир, такой сложный и динамичный, характеризующийся множеством негативных явлений, помочь детям в формировании отношений к себе и окружающему</a:t>
            </a: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37000" r="-2287" b="12500"/>
          <a:stretch>
            <a:fillRect/>
          </a:stretch>
        </p:blipFill>
        <p:spPr bwMode="auto">
          <a:xfrm>
            <a:off x="2771800" y="4077072"/>
            <a:ext cx="3672408" cy="2249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785794"/>
            <a:ext cx="7851648" cy="10001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Виды деятельности</a:t>
            </a:r>
            <a:br>
              <a:rPr lang="ru-RU" sz="3200" dirty="0" smtClean="0">
                <a:solidFill>
                  <a:schemeClr val="tx1"/>
                </a:solidFill>
                <a:latin typeface="+mn-lt"/>
              </a:rPr>
            </a:b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43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142984"/>
            <a:ext cx="8324880" cy="5214974"/>
          </a:xfrm>
        </p:spPr>
        <p:txBody>
          <a:bodyPr/>
          <a:lstStyle/>
          <a:p>
            <a:pPr marR="0" algn="l" eaLnBrk="1" hangingPunct="1"/>
            <a:r>
              <a:rPr lang="ru-RU" dirty="0" smtClean="0"/>
              <a:t> </a:t>
            </a:r>
          </a:p>
          <a:p>
            <a:pPr marR="0" algn="l" eaLnBrk="1" hangingPunct="1">
              <a:buFont typeface="Wingdings" pitchFamily="2" charset="2"/>
              <a:buChar char="ü"/>
            </a:pPr>
            <a:r>
              <a:rPr lang="ru-RU" dirty="0" smtClean="0"/>
              <a:t>   </a:t>
            </a:r>
            <a:r>
              <a:rPr lang="ru-RU" sz="2400" dirty="0" smtClean="0"/>
              <a:t>Чтение художественной литературы</a:t>
            </a:r>
          </a:p>
          <a:p>
            <a:pPr marR="0" algn="l" eaLnBrk="1" hangingPunct="1">
              <a:buFont typeface="Wingdings" pitchFamily="2" charset="2"/>
              <a:buChar char="ü"/>
            </a:pPr>
            <a:r>
              <a:rPr lang="ru-RU" sz="2400" dirty="0" smtClean="0"/>
              <a:t>   Ознакомление с окружающим миром</a:t>
            </a:r>
          </a:p>
          <a:p>
            <a:pPr marR="0" algn="l" eaLnBrk="1" hangingPunct="1">
              <a:buFont typeface="Wingdings" pitchFamily="2" charset="2"/>
              <a:buChar char="ü"/>
            </a:pPr>
            <a:r>
              <a:rPr lang="ru-RU" sz="2400" dirty="0" smtClean="0"/>
              <a:t>   Игровая деятельность</a:t>
            </a:r>
          </a:p>
          <a:p>
            <a:pPr marR="0" algn="l" eaLnBrk="1" hangingPunct="1">
              <a:buFont typeface="Wingdings" pitchFamily="2" charset="2"/>
              <a:buChar char="ü"/>
            </a:pPr>
            <a:r>
              <a:rPr lang="ru-RU" sz="2400" dirty="0" smtClean="0"/>
              <a:t>   Игры имитации</a:t>
            </a:r>
          </a:p>
          <a:p>
            <a:pPr marR="0" algn="l" eaLnBrk="1" hangingPunct="1">
              <a:buFont typeface="Wingdings" pitchFamily="2" charset="2"/>
              <a:buChar char="ü"/>
            </a:pPr>
            <a:r>
              <a:rPr lang="ru-RU" sz="2400" dirty="0" smtClean="0"/>
              <a:t>  Ознакомление с культурными обычаями и семейными     традициями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967690" cy="7858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Задачи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285860"/>
            <a:ext cx="8253442" cy="3695276"/>
          </a:xfrm>
        </p:spPr>
        <p:txBody>
          <a:bodyPr/>
          <a:lstStyle/>
          <a:p>
            <a:pPr marR="0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/>
              <a:t>  Расширение кругозора детей путем ознакомления с произведениями художественной литературы</a:t>
            </a:r>
          </a:p>
          <a:p>
            <a:pPr marR="0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/>
              <a:t>  Развитие умения следить за развитием действий, адекватно воспринимать художественный образ, делать самостоятельные выводы, различать хорошие и плохие поступки</a:t>
            </a:r>
          </a:p>
          <a:p>
            <a:pPr marR="0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/>
              <a:t>  Учить детей имитировать характерные действия персонажей, передавать эмоциональное состояние героев. </a:t>
            </a:r>
          </a:p>
          <a:p>
            <a:pPr marR="0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/>
              <a:t>  Обеспечить эмоциональное благополучие каждому ребёнку, воспитывать уверенность, стремление к самостоятельности, интерес к общению</a:t>
            </a:r>
          </a:p>
          <a:p>
            <a:pPr marR="0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/>
              <a:t>  Развивать доброжелательное отношение к близким людям (любовь к родителям, симпатию к сверстникам)</a:t>
            </a:r>
          </a:p>
          <a:p>
            <a:pPr marR="0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/>
              <a:t>  Пробуждать эмоциональную отзывчивость на ярко выраженном состоянии, желание помочь, успокоить, утешить, сказать ласковое слово</a:t>
            </a:r>
          </a:p>
          <a:p>
            <a:pPr marR="0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/>
              <a:t>  Приучать к выполнению простых правил общения: здороваться, прощаться, благодарить, сдерживать капризы</a:t>
            </a:r>
          </a:p>
          <a:p>
            <a:pPr marR="0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000" dirty="0" smtClean="0"/>
              <a:t>  Помочь в освоении простых способов взаимодействия со взрослыми и детьми в повседневной жизни</a:t>
            </a:r>
          </a:p>
          <a:p>
            <a:pPr marR="0" algn="l" eaLnBrk="1" hangingPunct="1">
              <a:lnSpc>
                <a:spcPct val="80000"/>
              </a:lnSpc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Текст 2"/>
          <p:cNvSpPr>
            <a:spLocks noGrp="1"/>
          </p:cNvSpPr>
          <p:nvPr>
            <p:ph type="body" idx="1"/>
          </p:nvPr>
        </p:nvSpPr>
        <p:spPr>
          <a:xfrm>
            <a:off x="3143250" y="857250"/>
            <a:ext cx="5572125" cy="5500688"/>
          </a:xfrm>
        </p:spPr>
        <p:txBody>
          <a:bodyPr/>
          <a:lstStyle/>
          <a:p>
            <a:pPr algn="just" eaLnBrk="1" hangingPunct="1"/>
            <a:r>
              <a:rPr lang="ru-RU" dirty="0" smtClean="0"/>
              <a:t>      </a:t>
            </a:r>
            <a:r>
              <a:rPr lang="ru-RU" sz="2400" dirty="0" smtClean="0"/>
              <a:t>Под игрой-драматизацией понимается такое совместное действие, в ходе которого конкретная драматургическая основа (история, сказка) разыгрывается всеми участниками в процессе подражания пластическому и интонационному рисунку, предлагаемому воспитателем</a:t>
            </a:r>
          </a:p>
          <a:p>
            <a:pPr algn="just" eaLnBrk="1" hangingPunct="1"/>
            <a:r>
              <a:rPr lang="ru-RU" sz="2400" dirty="0" smtClean="0"/>
              <a:t>     Игра-драматизация это история, «рассказываемая» всеми участниками занятия в действии: пластике, пении, характерных движениях, повторяемых ведущим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4" name="Picture 4" descr="j02327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14438"/>
            <a:ext cx="264318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857233"/>
            <a:ext cx="8501122" cy="2139968"/>
          </a:xfrm>
        </p:spPr>
        <p:txBody>
          <a:bodyPr/>
          <a:lstStyle/>
          <a:p>
            <a:pPr marR="0" algn="l" eaLnBrk="1" hangingPunct="1"/>
            <a:r>
              <a:rPr lang="ru-RU" sz="2200" dirty="0" smtClean="0"/>
              <a:t>    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Сказка «Репка»  </a:t>
            </a:r>
          </a:p>
          <a:p>
            <a:pPr marR="0" algn="l" eaLnBrk="1" hangingPunct="1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</a:t>
            </a:r>
            <a:r>
              <a:rPr lang="ru-RU" sz="2400" dirty="0" smtClean="0"/>
              <a:t>(младший дошкольный возраст)</a:t>
            </a:r>
          </a:p>
          <a:p>
            <a:pPr marR="0" algn="l" eaLnBrk="1" hangingPunct="1"/>
            <a:endParaRPr lang="ru-RU" sz="2200" dirty="0" smtClean="0"/>
          </a:p>
          <a:p>
            <a:pPr marR="0" algn="just" eaLnBrk="1" hangingPunct="1"/>
            <a:r>
              <a:rPr lang="ru-RU" sz="2200" dirty="0" smtClean="0"/>
              <a:t>     </a:t>
            </a:r>
            <a:r>
              <a:rPr lang="ru-RU" sz="2400" dirty="0" smtClean="0"/>
              <a:t>Цель: приобщать детей к труду, прививать уважение к людям старшего поколения, обогащать словарь вежливыми словами и выражениями</a:t>
            </a:r>
          </a:p>
          <a:p>
            <a:pPr marR="0" eaLnBrk="1" hangingPunct="1"/>
            <a:endParaRPr lang="ru-RU" sz="2200" dirty="0" smtClean="0"/>
          </a:p>
          <a:p>
            <a:pPr marR="0" eaLnBrk="1" hangingPunct="1"/>
            <a:endParaRPr lang="ru-RU" sz="2200" dirty="0" smtClean="0"/>
          </a:p>
        </p:txBody>
      </p:sp>
      <p:pic>
        <p:nvPicPr>
          <p:cNvPr id="1026" name="Picture 2" descr="C:\Users\Я\Desktop\DCIM\100CANON\IMG_0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4511">
            <a:off x="5778685" y="4044311"/>
            <a:ext cx="2981011" cy="2247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7741">
            <a:off x="410768" y="4102461"/>
            <a:ext cx="2902337" cy="217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714752"/>
            <a:ext cx="213360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805</Words>
  <Application>Microsoft Office PowerPoint</Application>
  <PresentationFormat>Экран (4:3)</PresentationFormat>
  <Paragraphs>76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Constantia</vt:lpstr>
      <vt:lpstr>Wingdings</vt:lpstr>
      <vt:lpstr>Wingdings 2</vt:lpstr>
      <vt:lpstr>Поток</vt:lpstr>
      <vt:lpstr>                  Роль игры-драматизации  в социально-личностном развитии  дошкольника   </vt:lpstr>
      <vt:lpstr>Социализация  </vt:lpstr>
      <vt:lpstr> Актуальность</vt:lpstr>
      <vt:lpstr>  Социализация дошкольника предполагает</vt:lpstr>
      <vt:lpstr>Основная  цель  </vt:lpstr>
      <vt:lpstr>Виды деятельности 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игры-драматизации  в социально-личностном развитии  дошкольника</dc:title>
  <dc:creator>Я</dc:creator>
  <cp:lastModifiedBy>александр карнаущенко</cp:lastModifiedBy>
  <cp:revision>36</cp:revision>
  <dcterms:created xsi:type="dcterms:W3CDTF">2011-05-03T05:13:43Z</dcterms:created>
  <dcterms:modified xsi:type="dcterms:W3CDTF">2017-01-14T07:32:58Z</dcterms:modified>
</cp:coreProperties>
</file>