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301" r:id="rId2"/>
    <p:sldId id="263" r:id="rId3"/>
    <p:sldId id="266" r:id="rId4"/>
    <p:sldId id="267" r:id="rId5"/>
    <p:sldId id="268" r:id="rId6"/>
    <p:sldId id="276" r:id="rId7"/>
    <p:sldId id="294" r:id="rId8"/>
    <p:sldId id="278" r:id="rId9"/>
    <p:sldId id="285" r:id="rId10"/>
    <p:sldId id="280" r:id="rId11"/>
    <p:sldId id="281" r:id="rId12"/>
    <p:sldId id="288" r:id="rId13"/>
    <p:sldId id="289" r:id="rId14"/>
    <p:sldId id="290" r:id="rId15"/>
    <p:sldId id="291" r:id="rId16"/>
    <p:sldId id="297" r:id="rId17"/>
    <p:sldId id="296" r:id="rId18"/>
    <p:sldId id="284" r:id="rId19"/>
    <p:sldId id="292" r:id="rId20"/>
    <p:sldId id="30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64" autoAdjust="0"/>
    <p:restoredTop sz="94660"/>
  </p:normalViewPr>
  <p:slideViewPr>
    <p:cSldViewPr snapToGrid="0">
      <p:cViewPr>
        <p:scale>
          <a:sx n="100" d="100"/>
          <a:sy n="100" d="100"/>
        </p:scale>
        <p:origin x="-122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F2D8-A306-47B5-959C-DB221F86884E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68F0-C494-4BC5-A96B-735A2E20B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509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F2D8-A306-47B5-959C-DB221F86884E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68F0-C494-4BC5-A96B-735A2E20B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9353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F2D8-A306-47B5-959C-DB221F86884E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68F0-C494-4BC5-A96B-735A2E20B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92907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F2D8-A306-47B5-959C-DB221F86884E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68F0-C494-4BC5-A96B-735A2E20B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1363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F2D8-A306-47B5-959C-DB221F86884E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68F0-C494-4BC5-A96B-735A2E20B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357321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F2D8-A306-47B5-959C-DB221F86884E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68F0-C494-4BC5-A96B-735A2E20B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96332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F2D8-A306-47B5-959C-DB221F86884E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68F0-C494-4BC5-A96B-735A2E20B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395391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F2D8-A306-47B5-959C-DB221F86884E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68F0-C494-4BC5-A96B-735A2E20B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379316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F2D8-A306-47B5-959C-DB221F86884E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68F0-C494-4BC5-A96B-735A2E20B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802631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F2D8-A306-47B5-959C-DB221F86884E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68F0-C494-4BC5-A96B-735A2E20B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9471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F2D8-A306-47B5-959C-DB221F86884E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68F0-C494-4BC5-A96B-735A2E20B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24061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5F2D8-A306-47B5-959C-DB221F86884E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E68F0-C494-4BC5-A96B-735A2E20B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15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ytoy.ru/interesting/181-istoriya-novogodney-igrushki-v-rossii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User\Рабочий стол\2ЁИ шаблоны\novogodnyaya-ramka-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2260" y="3406019"/>
            <a:ext cx="6501283" cy="674703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Выполнила: Савченко Анастасия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и коллектив учащихся 4 «В» класса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</a:br>
            <a:endParaRPr lang="ru-RU" sz="2000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541668"/>
            <a:ext cx="9144000" cy="1752600"/>
          </a:xfrm>
        </p:spPr>
        <p:txBody>
          <a:bodyPr>
            <a:normAutofit fontScale="77500" lnSpcReduction="20000"/>
          </a:bodyPr>
          <a:lstStyle/>
          <a:p>
            <a:endParaRPr lang="ru-RU" sz="2000" dirty="0" smtClean="0">
              <a:solidFill>
                <a:schemeClr val="tx2"/>
              </a:solidFill>
              <a:latin typeface="Garamond" pitchFamily="18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Garamond" pitchFamily="18" charset="0"/>
              </a:rPr>
              <a:t>Руководители проекта: 	     </a:t>
            </a:r>
            <a:r>
              <a:rPr lang="ru-RU" sz="2000" dirty="0" err="1" smtClean="0">
                <a:solidFill>
                  <a:schemeClr val="tx2"/>
                </a:solidFill>
                <a:latin typeface="Garamond" pitchFamily="18" charset="0"/>
              </a:rPr>
              <a:t>Задерака</a:t>
            </a:r>
            <a:r>
              <a:rPr lang="ru-RU" sz="2000" dirty="0" smtClean="0">
                <a:solidFill>
                  <a:schemeClr val="tx2"/>
                </a:solidFill>
                <a:latin typeface="Garamond" pitchFamily="18" charset="0"/>
              </a:rPr>
              <a:t> И. В.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Garamond" pitchFamily="18" charset="0"/>
              </a:rPr>
              <a:t>                                                                 </a:t>
            </a:r>
            <a:r>
              <a:rPr lang="ru-RU" sz="2000" dirty="0" err="1" smtClean="0">
                <a:solidFill>
                  <a:schemeClr val="tx2"/>
                </a:solidFill>
                <a:latin typeface="Garamond" pitchFamily="18" charset="0"/>
              </a:rPr>
              <a:t>Аникашина</a:t>
            </a:r>
            <a:r>
              <a:rPr lang="ru-RU" sz="2000" dirty="0" smtClean="0">
                <a:solidFill>
                  <a:schemeClr val="tx2"/>
                </a:solidFill>
                <a:latin typeface="Garamond" pitchFamily="18" charset="0"/>
              </a:rPr>
              <a:t> И. В. 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Garamond" pitchFamily="18" charset="0"/>
              </a:rPr>
              <a:t>			</a:t>
            </a:r>
            <a:endParaRPr lang="ru-RU" dirty="0" smtClean="0">
              <a:solidFill>
                <a:schemeClr val="tx2"/>
              </a:solidFill>
              <a:latin typeface="Garamond" pitchFamily="18" charset="0"/>
            </a:endParaRPr>
          </a:p>
          <a:p>
            <a:endParaRPr lang="ru-RU" sz="1600" dirty="0" smtClean="0">
              <a:solidFill>
                <a:schemeClr val="tx2"/>
              </a:solidFill>
              <a:latin typeface="Garamond" pitchFamily="18" charset="0"/>
            </a:endParaRPr>
          </a:p>
          <a:p>
            <a:r>
              <a:rPr lang="ru-RU" sz="1800" dirty="0" smtClean="0">
                <a:solidFill>
                  <a:schemeClr val="tx2"/>
                </a:solidFill>
                <a:latin typeface="Garamond" pitchFamily="18" charset="0"/>
              </a:rPr>
              <a:t>Москва, 2019 год</a:t>
            </a:r>
            <a:endParaRPr lang="ru-RU" sz="1800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52450" y="1295400"/>
            <a:ext cx="8343900" cy="1685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i="1" dirty="0" smtClean="0">
              <a:solidFill>
                <a:schemeClr val="accent5">
                  <a:lumMod val="50000"/>
                </a:schemeClr>
              </a:solidFill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Тема </a:t>
            </a:r>
            <a:r>
              <a:rPr kumimoji="0" lang="ru-RU" sz="220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проекта : </a:t>
            </a:r>
            <a:r>
              <a:rPr kumimoji="0" lang="ru-RU" sz="190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«Волшебный мир ёлочной </a:t>
            </a:r>
            <a:r>
              <a:rPr kumimoji="0" lang="ru-RU" sz="190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игрушки. </a:t>
            </a:r>
            <a:r>
              <a:rPr kumimoji="0" lang="ru-RU" sz="170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Восстановление старинной технологии изготовления игрушки из ваты</a:t>
            </a:r>
            <a:r>
              <a:rPr kumimoji="0" lang="ru-RU" sz="190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»</a:t>
            </a:r>
            <a:r>
              <a:rPr kumimoji="0" lang="ru-RU" sz="220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/>
            </a:r>
            <a:br>
              <a:rPr kumimoji="0" lang="ru-RU" sz="220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29500" y="1445574"/>
            <a:ext cx="2366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Garamond" pitchFamily="18" charset="0"/>
              </a:rPr>
              <a:t>ОЧУ «Газпром школа»</a:t>
            </a:r>
            <a:endParaRPr lang="ru-RU" dirty="0"/>
          </a:p>
        </p:txBody>
      </p:sp>
      <p:pic>
        <p:nvPicPr>
          <p:cNvPr id="8" name="Picture 2" descr="C:\Documents and Settings\User\Рабочий стол\Игрушки\DSC00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36282">
            <a:off x="1460447" y="2422168"/>
            <a:ext cx="1549858" cy="2254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Documents and Settings\User\Рабочий стол\Работа над игрушками\IMG-20181228-WA0000.jpg"/>
          <p:cNvPicPr/>
          <p:nvPr/>
        </p:nvPicPr>
        <p:blipFill>
          <a:blip r:embed="rId4"/>
          <a:srcRect l="12180" r="13656"/>
          <a:stretch>
            <a:fillRect/>
          </a:stretch>
        </p:blipFill>
        <p:spPr bwMode="auto">
          <a:xfrm rot="164323">
            <a:off x="6335847" y="2488573"/>
            <a:ext cx="2362745" cy="2122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User\Рабочий стол\2ЁИ шаблоны\delicate-winter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305664" y="5057775"/>
            <a:ext cx="8457336" cy="1622972"/>
          </a:xfrm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Monotype Corsiva" pitchFamily="66" charset="0"/>
              </a:rPr>
              <a:t>	</a:t>
            </a:r>
            <a:r>
              <a:rPr lang="ru-RU" sz="1800" dirty="0" smtClean="0">
                <a:solidFill>
                  <a:schemeClr val="tx2"/>
                </a:solidFill>
                <a:latin typeface="Verdana" pitchFamily="34" charset="0"/>
              </a:rPr>
              <a:t>Мы посетили в ГУМ - е и на других площадках Москвы </a:t>
            </a:r>
            <a:r>
              <a:rPr lang="ru-RU" sz="1800" b="1" dirty="0" smtClean="0">
                <a:solidFill>
                  <a:schemeClr val="tx2"/>
                </a:solidFill>
                <a:latin typeface="Verdana" pitchFamily="34" charset="0"/>
              </a:rPr>
              <a:t>выставки ёлочек</a:t>
            </a:r>
            <a:r>
              <a:rPr lang="ru-RU" sz="1800" dirty="0" smtClean="0">
                <a:solidFill>
                  <a:schemeClr val="tx2"/>
                </a:solidFill>
                <a:latin typeface="Verdana" pitchFamily="34" charset="0"/>
              </a:rPr>
              <a:t>, украшенных, в том числе, и ватными игрушками. Собрали фотоматериал. </a:t>
            </a:r>
            <a:br>
              <a:rPr lang="ru-RU" sz="1800" dirty="0" smtClean="0">
                <a:solidFill>
                  <a:schemeClr val="tx2"/>
                </a:solidFill>
                <a:latin typeface="Verdana" pitchFamily="34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Verdana" pitchFamily="34" charset="0"/>
              </a:rPr>
              <a:t>	Как вы думаете, может ли </a:t>
            </a:r>
            <a:r>
              <a:rPr lang="ru-RU" sz="1800" b="1" dirty="0" smtClean="0">
                <a:solidFill>
                  <a:schemeClr val="tx2"/>
                </a:solidFill>
                <a:latin typeface="Verdana" pitchFamily="34" charset="0"/>
              </a:rPr>
              <a:t>наша ёлочка конкурировать </a:t>
            </a:r>
            <a:r>
              <a:rPr lang="ru-RU" sz="1800" dirty="0" smtClean="0">
                <a:solidFill>
                  <a:schemeClr val="tx2"/>
                </a:solidFill>
                <a:latin typeface="Verdana" pitchFamily="34" charset="0"/>
              </a:rPr>
              <a:t>с этими ёлочками?</a:t>
            </a:r>
            <a:endParaRPr lang="ru-RU" sz="1800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12292" name="Picture 4" descr="C:\Documents and Settings\User\Рабочий стол\Игрушки\20181219_1442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80342">
            <a:off x="6259571" y="843938"/>
            <a:ext cx="2223601" cy="3977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6" descr="C:\Documents and Settings\User\Рабочий стол\В печать\А4 по 2Елки\20190103_202559.jpg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9367" y="1236273"/>
            <a:ext cx="1637608" cy="307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Documents and Settings\User\Рабочий стол\В печать\А4 по 2Елки\20190103_20305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6788" y="1304925"/>
            <a:ext cx="1785187" cy="3021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Documents and Settings\User\Рабочий стол\В печать\А4 по 2Елки\20190103_20240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4960" y="1343025"/>
            <a:ext cx="1659140" cy="2924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099686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User\Рабочий стол\2ЁИ шаблоны\delicate-winter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696282" y="5104016"/>
            <a:ext cx="7886700" cy="1505710"/>
          </a:xfrm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Всего 18-20 граммов! Просто воздушные! К тому же они сделаны из экологически чистого, созданного природой материала, полезного для здоровья человека. 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6" name="Содержимое 5" descr="C:\Documents and Settings\User\Рабочий стол\Игрушки\20190222_163809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0" y="571499"/>
            <a:ext cx="1830892" cy="2923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Documents and Settings\User\Рабочий стол\Игрушки\20190222_1640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592075">
            <a:off x="6748458" y="3306912"/>
            <a:ext cx="2109363" cy="1278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Содержимое 9" descr="C:\Documents and Settings\User\Рабочий стол\Игрушки\20190222_164205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4184045">
            <a:off x="210519" y="2882659"/>
            <a:ext cx="2553875" cy="1558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:\Documents and Settings\User\Рабочий стол\Игрушки\20190222_16432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407707">
            <a:off x="5668612" y="1047497"/>
            <a:ext cx="2293269" cy="1526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C:\Documents and Settings\User\Рабочий стол\Игрушки\20190222_16371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61464">
            <a:off x="1915395" y="613847"/>
            <a:ext cx="1439616" cy="2644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099686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User\Рабочий стол\2ЁИ шаблоны\delicate-winter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7111" y="526493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Мы сделали выводы: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- из ваты можно создавать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оригинальные, авторские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игрушки, которыми можно украшать ёлку в наше время наряду со стеклянными;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7" name="Picture 3" descr="C:\Documents and Settings\User\Рабочий стол\Игрушки\DSC009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310970">
            <a:off x="5107042" y="544343"/>
            <a:ext cx="2922439" cy="4379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C:\Documents and Settings\User\Рабочий стол\Игрушки\DSC009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1397717">
            <a:off x="1068917" y="531813"/>
            <a:ext cx="2900891" cy="4351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99686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User\Рабочий стол\2ЁИ шаблоны\delicate-winter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7111" y="5264930"/>
            <a:ext cx="78867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необходимо </a:t>
            </a: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</a:rPr>
              <a:t>возрождать и сохранять </a:t>
            </a:r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старинные технологии изготовления игрушек, </a:t>
            </a: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</a:rPr>
              <a:t>беречь традиции</a:t>
            </a:r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, с ними связанные;</a:t>
            </a:r>
            <a:b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4338" name="Picture 2" descr="C:\Documents and Settings\User\Рабочий стол\Игрушки\DSC009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332588">
            <a:off x="946431" y="515415"/>
            <a:ext cx="2900892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C:\Documents and Settings\User\Рабочий стол\Игрушки\DSC009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92075">
            <a:off x="5065021" y="496656"/>
            <a:ext cx="2900892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User\Рабочий стол\Игрушки\20190222_16333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3350" y="533400"/>
            <a:ext cx="1314450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99686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User\Рабочий стол\2ЁИ шаблоны\delicate-winter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7111" y="526493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ёлочная игрушка - это не только украшение для ёлки, но и часть </a:t>
            </a: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</a:rPr>
              <a:t>истории нашей страны</a:t>
            </a:r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;</a:t>
            </a:r>
            <a:r>
              <a:rPr lang="ru-RU" sz="2700" dirty="0" smtClean="0">
                <a:latin typeface="Monotype Corsiva" pitchFamily="66" charset="0"/>
              </a:rPr>
              <a:t/>
            </a:r>
            <a:br>
              <a:rPr lang="ru-RU" sz="2700" dirty="0" smtClean="0"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5362" name="Picture 2" descr="C:\Documents and Settings\User\Рабочий стол\Игрушки\DSC009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40039">
            <a:off x="5075405" y="591294"/>
            <a:ext cx="2900892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C:\Documents and Settings\User\Рабочий стол\Игрушки\DSC009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1263955">
            <a:off x="762266" y="725864"/>
            <a:ext cx="3882281" cy="3871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99686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User\Рабочий стол\2ЁИ шаблоны\delicate-winter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7111" y="5264930"/>
            <a:ext cx="78867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- наши игрушки отвечают запросам современности: </a:t>
            </a:r>
            <a:r>
              <a:rPr lang="ru-RU" sz="2000" b="1" dirty="0" smtClean="0">
                <a:solidFill>
                  <a:srgbClr val="002060"/>
                </a:solidFill>
                <a:latin typeface="Verdana" pitchFamily="34" charset="0"/>
              </a:rPr>
              <a:t>ручная работа </a:t>
            </a:r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последнее время очень ценится.</a:t>
            </a:r>
            <a:r>
              <a:rPr lang="ru-RU" sz="2000" dirty="0" smtClean="0">
                <a:latin typeface="Verdana" pitchFamily="34" charset="0"/>
              </a:rPr>
              <a:t/>
            </a:r>
            <a:br>
              <a:rPr lang="ru-RU" sz="2000" dirty="0" smtClean="0">
                <a:latin typeface="Verdana" pitchFamily="34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0" name="Picture 5" descr="C:\Documents and Settings\User\Рабочий стол\Игрушки\DSC009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4353">
            <a:off x="5794793" y="689366"/>
            <a:ext cx="2656881" cy="3985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User\Рабочий стол\Игрушки\20181219_1353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lum bright="10000" contrast="4000"/>
          </a:blip>
          <a:srcRect t="2307"/>
          <a:stretch>
            <a:fillRect/>
          </a:stretch>
        </p:blipFill>
        <p:spPr bwMode="auto">
          <a:xfrm rot="21218856">
            <a:off x="707438" y="887403"/>
            <a:ext cx="3190851" cy="3629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Documents and Settings\User\Рабочий стол\Игрушки\20190222_1634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1074">
            <a:off x="4313681" y="2969095"/>
            <a:ext cx="1126968" cy="1561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Documents and Settings\User\Рабочий стол\Игрушки\20190222_16333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70350">
            <a:off x="4028547" y="504757"/>
            <a:ext cx="1073452" cy="1668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99686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User\Рабочий стол\2ЁИ шаблоны\delicate-winter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7111" y="526493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Verdana" pitchFamily="34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Verdana" pitchFamily="34" charset="0"/>
              </a:rPr>
              <a:t>Наш проект увлёк и объединил детей, педагогов и родителей. Каждый из нас будет хранить свою игрушку, передавать её из поколения в поколение как семейную реликвию.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</a:br>
            <a:endParaRPr lang="ru-RU" sz="18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Содержимое 3" descr="C:\Documents and Settings\User\Рабочий стол\Игрушки\20181219_135347.jpg"/>
          <p:cNvPicPr>
            <a:picLocks noGrp="1"/>
          </p:cNvPicPr>
          <p:nvPr>
            <p:ph sz="half" idx="2"/>
          </p:nvPr>
        </p:nvPicPr>
        <p:blipFill>
          <a:blip r:embed="rId3" cstate="print">
            <a:lum bright="14000" contrast="7000"/>
          </a:blip>
          <a:srcRect/>
          <a:stretch>
            <a:fillRect/>
          </a:stretch>
        </p:blipFill>
        <p:spPr bwMode="auto">
          <a:xfrm rot="265997">
            <a:off x="5765311" y="614504"/>
            <a:ext cx="2661679" cy="43608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4" descr="C:\Documents and Settings\User\Рабочий стол\Игрушки\DSC009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1327823">
            <a:off x="969000" y="744374"/>
            <a:ext cx="2604977" cy="4191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C:\Documents and Settings\User\Рабочий стол\Игрушки\20190222_1638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4954" y="3085428"/>
            <a:ext cx="1021872" cy="18008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C:\Documents and Settings\User\Рабочий стол\Игрушки\20190222_1637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86225" y="600075"/>
            <a:ext cx="990600" cy="1581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99686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User\Рабочий стол\2ЁИ шаблоны\delicate-winter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696282" y="5104016"/>
            <a:ext cx="7886700" cy="1505710"/>
          </a:xfrm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Verdana" pitchFamily="34" charset="0"/>
              </a:rPr>
              <a:t>Мы почувствовали необходимость </a:t>
            </a:r>
            <a:r>
              <a:rPr lang="ru-RU" sz="1800" b="1" dirty="0" smtClean="0">
                <a:solidFill>
                  <a:srgbClr val="002060"/>
                </a:solidFill>
                <a:latin typeface="Verdana" pitchFamily="34" charset="0"/>
              </a:rPr>
              <a:t>продолжать традиции</a:t>
            </a:r>
            <a:r>
              <a:rPr lang="ru-RU" sz="1800" dirty="0" smtClean="0">
                <a:solidFill>
                  <a:srgbClr val="002060"/>
                </a:solidFill>
                <a:latin typeface="Verdana" pitchFamily="34" charset="0"/>
              </a:rPr>
              <a:t>, начатые нашими предками, научились </a:t>
            </a:r>
            <a:r>
              <a:rPr lang="ru-RU" sz="1800" b="1" dirty="0" smtClean="0">
                <a:solidFill>
                  <a:srgbClr val="002060"/>
                </a:solidFill>
                <a:latin typeface="Verdana" pitchFamily="34" charset="0"/>
              </a:rPr>
              <a:t>своими руками создавать </a:t>
            </a:r>
            <a:r>
              <a:rPr lang="ru-RU" sz="1800" dirty="0" smtClean="0">
                <a:solidFill>
                  <a:srgbClr val="002060"/>
                </a:solidFill>
                <a:latin typeface="Verdana" pitchFamily="34" charset="0"/>
              </a:rPr>
              <a:t>красоту, волшебство и дарить радость себе и людям.</a:t>
            </a:r>
            <a:endParaRPr lang="ru-RU" sz="1800" dirty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7" name="Рисунок 6" descr="C:\Documents and Settings\User\Рабочий стол\Работа над игрушками\20181221_130310 (2).jpg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 rot="350274">
            <a:off x="5145337" y="342138"/>
            <a:ext cx="3511051" cy="489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11" descr="C:\Documents and Settings\User\Рабочий стол\Работа над игрушками\IMG-20181226-WA0067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82457">
            <a:off x="2731826" y="673991"/>
            <a:ext cx="2253879" cy="337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User\Рабочий стол\Работа над игрушками\IMG-20181228-WA0000.jpg"/>
          <p:cNvPicPr/>
          <p:nvPr/>
        </p:nvPicPr>
        <p:blipFill>
          <a:blip r:embed="rId5"/>
          <a:srcRect l="7751" r="40969"/>
          <a:stretch>
            <a:fillRect/>
          </a:stretch>
        </p:blipFill>
        <p:spPr bwMode="auto">
          <a:xfrm rot="21167241">
            <a:off x="512893" y="906892"/>
            <a:ext cx="2267532" cy="343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99686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User\Рабочий стол\2ЁИ шаблоны\novogodnyaya-ramka-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02656"/>
            <a:ext cx="9144000" cy="2549064"/>
          </a:xfrm>
        </p:spPr>
        <p:txBody>
          <a:bodyPr/>
          <a:lstStyle/>
          <a:p>
            <a:endParaRPr lang="ru-RU" sz="1800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087730"/>
            <a:ext cx="9144000" cy="17489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62647" y="4009275"/>
            <a:ext cx="7772400" cy="1562758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Желаем вам прикоснуться к волшебству!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С любовью, Савченко Анастасия и 4 «В» класс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7" name="Picture 2" descr="C:\Documents and Settings\User\Рабочий стол\Игрушки\DSC00992.JPG"/>
          <p:cNvPicPr>
            <a:picLocks noChangeAspect="1" noChangeArrowheads="1"/>
          </p:cNvPicPr>
          <p:nvPr/>
        </p:nvPicPr>
        <p:blipFill>
          <a:blip r:embed="rId3" cstate="print">
            <a:lum bright="9000"/>
          </a:blip>
          <a:srcRect/>
          <a:stretch>
            <a:fillRect/>
          </a:stretch>
        </p:blipFill>
        <p:spPr bwMode="auto">
          <a:xfrm>
            <a:off x="1565774" y="1744640"/>
            <a:ext cx="6166677" cy="2254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User\Рабочий стол\2ЁИ шаблоны\novogodnyaya-ramka-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7678" y="2556770"/>
            <a:ext cx="5717219" cy="2024108"/>
          </a:xfrm>
        </p:spPr>
        <p:txBody>
          <a:bodyPr>
            <a:normAutofit fontScale="92500" lnSpcReduction="10000"/>
          </a:bodyPr>
          <a:lstStyle/>
          <a:p>
            <a:pPr lvl="0" algn="l"/>
            <a:r>
              <a:rPr lang="ru-RU" sz="1800" dirty="0" smtClean="0">
                <a:solidFill>
                  <a:srgbClr val="0070C0"/>
                </a:solidFill>
              </a:rPr>
              <a:t>	</a:t>
            </a:r>
          </a:p>
          <a:p>
            <a:pPr lvl="0" algn="l"/>
            <a:r>
              <a:rPr lang="ru-RU" sz="2500" dirty="0" smtClean="0">
                <a:solidFill>
                  <a:srgbClr val="0070C0"/>
                </a:solidFill>
              </a:rPr>
              <a:t>1</a:t>
            </a:r>
            <a:r>
              <a:rPr lang="ru-RU" sz="2500" i="1" dirty="0" smtClean="0">
                <a:solidFill>
                  <a:srgbClr val="0070C0"/>
                </a:solidFill>
              </a:rPr>
              <a:t>.</a:t>
            </a:r>
            <a:r>
              <a:rPr lang="ru-RU" sz="1800" i="1" dirty="0" smtClean="0">
                <a:solidFill>
                  <a:srgbClr val="0070C0"/>
                </a:solidFill>
              </a:rPr>
              <a:t> </a:t>
            </a:r>
            <a:r>
              <a:rPr lang="ru-RU" sz="2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Толстой А. «Детство Никиты».М.: Школьная библиотека, 2017</a:t>
            </a:r>
          </a:p>
          <a:p>
            <a:pPr marL="342900" lvl="0" indent="-342900" algn="l"/>
            <a:r>
              <a:rPr lang="ru-RU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ru-RU" sz="2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Сальникова</a:t>
            </a:r>
            <a:r>
              <a:rPr lang="ru-RU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А. История ёлочной игрушки. М.: Новое литературное обозрение, 2011.</a:t>
            </a:r>
          </a:p>
          <a:p>
            <a:pPr marL="342900" lvl="0" indent="-342900" algn="l"/>
            <a:endParaRPr lang="ru-RU" sz="2600" u="sng" dirty="0" smtClean="0">
              <a:solidFill>
                <a:srgbClr val="0070C0"/>
              </a:solidFill>
            </a:endParaRPr>
          </a:p>
          <a:p>
            <a:pPr lvl="0" algn="l"/>
            <a:endParaRPr lang="ru-RU" sz="2600" dirty="0" smtClean="0">
              <a:solidFill>
                <a:srgbClr val="0070C0"/>
              </a:solidFill>
              <a:hlinkClick r:id="rId3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087730"/>
            <a:ext cx="9144000" cy="17489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4287" y="1295516"/>
            <a:ext cx="8895426" cy="1516693"/>
          </a:xfrm>
        </p:spPr>
        <p:txBody>
          <a:bodyPr>
            <a:normAutofit/>
          </a:bodyPr>
          <a:lstStyle/>
          <a:p>
            <a:pPr lvl="0"/>
            <a:r>
              <a:rPr lang="ru-RU" sz="4000" i="1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Литературатура</a:t>
            </a: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</a:br>
            <a:endParaRPr lang="ru-RU" sz="4000" i="1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User\Рабочий стол\2ЁИ шаблоны\delicate-winter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333375" y="4891874"/>
            <a:ext cx="8334376" cy="1544714"/>
          </a:xfrm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</a:rPr>
              <a:t>	Читая книгу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</a:rPr>
              <a:t>Алексея Толстого «Детство Никиты»,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</a:rPr>
              <a:t>мы узнали, что в России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</a:rPr>
              <a:t>в конце 19 века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</a:rPr>
              <a:t>в дворянских семьях закрепилась традиция наряжать ёлку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</a:rPr>
              <a:t>самодельными игрушками из ваты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</a:rPr>
              <a:t>. 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</a:rPr>
              <a:t>	Мы заинтересовались процессом изготовления таких игрушек. И за два месяца до Нового года взялись за дело.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1026" name="Picture 2" descr="C:\Documents and Settings\User\Рабочий стол\ЕИ игр\1545506993_novogodnyaya-elk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 rot="21342715">
            <a:off x="951036" y="593051"/>
            <a:ext cx="3257899" cy="4048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0192">
            <a:off x="4692746" y="619431"/>
            <a:ext cx="3532083" cy="4067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99686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User\Рабочий стол\2ЁИ шаблоны\novogodnyaya-ramka-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2260" y="3406019"/>
            <a:ext cx="6501283" cy="674703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Выполнила: Савченко Анастасия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и коллектив учащихся 4 «В» класса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</a:br>
            <a:endParaRPr lang="ru-RU" sz="2000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541668"/>
            <a:ext cx="9144000" cy="1752600"/>
          </a:xfrm>
        </p:spPr>
        <p:txBody>
          <a:bodyPr>
            <a:normAutofit fontScale="77500" lnSpcReduction="20000"/>
          </a:bodyPr>
          <a:lstStyle/>
          <a:p>
            <a:endParaRPr lang="ru-RU" sz="2000" dirty="0" smtClean="0">
              <a:solidFill>
                <a:schemeClr val="tx2"/>
              </a:solidFill>
              <a:latin typeface="Garamond" pitchFamily="18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Garamond" pitchFamily="18" charset="0"/>
              </a:rPr>
              <a:t>Руководители проекта: 	     </a:t>
            </a:r>
            <a:r>
              <a:rPr lang="ru-RU" sz="2000" dirty="0" err="1" smtClean="0">
                <a:solidFill>
                  <a:schemeClr val="tx2"/>
                </a:solidFill>
                <a:latin typeface="Garamond" pitchFamily="18" charset="0"/>
              </a:rPr>
              <a:t>Задерака</a:t>
            </a:r>
            <a:r>
              <a:rPr lang="ru-RU" sz="2000" dirty="0" smtClean="0">
                <a:solidFill>
                  <a:schemeClr val="tx2"/>
                </a:solidFill>
                <a:latin typeface="Garamond" pitchFamily="18" charset="0"/>
              </a:rPr>
              <a:t> И. В.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Garamond" pitchFamily="18" charset="0"/>
              </a:rPr>
              <a:t>                                                                 </a:t>
            </a:r>
            <a:r>
              <a:rPr lang="ru-RU" sz="2000" dirty="0" err="1" smtClean="0">
                <a:solidFill>
                  <a:schemeClr val="tx2"/>
                </a:solidFill>
                <a:latin typeface="Garamond" pitchFamily="18" charset="0"/>
              </a:rPr>
              <a:t>Аникашина</a:t>
            </a:r>
            <a:r>
              <a:rPr lang="ru-RU" sz="2000" dirty="0" smtClean="0">
                <a:solidFill>
                  <a:schemeClr val="tx2"/>
                </a:solidFill>
                <a:latin typeface="Garamond" pitchFamily="18" charset="0"/>
              </a:rPr>
              <a:t> И. В. 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Garamond" pitchFamily="18" charset="0"/>
              </a:rPr>
              <a:t>			</a:t>
            </a:r>
            <a:endParaRPr lang="ru-RU" dirty="0" smtClean="0">
              <a:solidFill>
                <a:schemeClr val="tx2"/>
              </a:solidFill>
              <a:latin typeface="Garamond" pitchFamily="18" charset="0"/>
            </a:endParaRPr>
          </a:p>
          <a:p>
            <a:endParaRPr lang="ru-RU" sz="1600" dirty="0" smtClean="0">
              <a:solidFill>
                <a:schemeClr val="tx2"/>
              </a:solidFill>
              <a:latin typeface="Garamond" pitchFamily="18" charset="0"/>
            </a:endParaRPr>
          </a:p>
          <a:p>
            <a:r>
              <a:rPr lang="ru-RU" sz="1800" dirty="0" smtClean="0">
                <a:solidFill>
                  <a:schemeClr val="tx2"/>
                </a:solidFill>
                <a:latin typeface="Garamond" pitchFamily="18" charset="0"/>
              </a:rPr>
              <a:t>Москва, 2019 год</a:t>
            </a:r>
            <a:endParaRPr lang="ru-RU" sz="1800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52450" y="1295400"/>
            <a:ext cx="8343900" cy="1685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i="1" dirty="0" smtClean="0">
              <a:solidFill>
                <a:schemeClr val="accent5">
                  <a:lumMod val="50000"/>
                </a:schemeClr>
              </a:solidFill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Тема </a:t>
            </a:r>
            <a:r>
              <a:rPr kumimoji="0" lang="ru-RU" sz="220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проекта : </a:t>
            </a:r>
            <a:r>
              <a:rPr kumimoji="0" lang="ru-RU" sz="190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«Волшебный мир ёлочной </a:t>
            </a:r>
            <a:r>
              <a:rPr kumimoji="0" lang="ru-RU" sz="190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игрушки. </a:t>
            </a:r>
            <a:r>
              <a:rPr kumimoji="0" lang="ru-RU" sz="170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Восстановление старинной технологии изготовления игрушки из ваты</a:t>
            </a:r>
            <a:r>
              <a:rPr kumimoji="0" lang="ru-RU" sz="190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»</a:t>
            </a:r>
            <a:r>
              <a:rPr kumimoji="0" lang="ru-RU" sz="220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/>
            </a:r>
            <a:br>
              <a:rPr kumimoji="0" lang="ru-RU" sz="220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29500" y="1445574"/>
            <a:ext cx="2366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Garamond" pitchFamily="18" charset="0"/>
              </a:rPr>
              <a:t>ОЧУ «Газпром школа»</a:t>
            </a:r>
            <a:endParaRPr lang="ru-RU" dirty="0"/>
          </a:p>
        </p:txBody>
      </p:sp>
      <p:pic>
        <p:nvPicPr>
          <p:cNvPr id="8" name="Picture 2" descr="C:\Documents and Settings\User\Рабочий стол\Игрушки\DSC00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36282">
            <a:off x="1460447" y="2422168"/>
            <a:ext cx="1549858" cy="2254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Documents and Settings\User\Рабочий стол\Работа над игрушками\IMG-20181228-WA0000.jpg"/>
          <p:cNvPicPr/>
          <p:nvPr/>
        </p:nvPicPr>
        <p:blipFill>
          <a:blip r:embed="rId4"/>
          <a:srcRect l="12180" r="13656"/>
          <a:stretch>
            <a:fillRect/>
          </a:stretch>
        </p:blipFill>
        <p:spPr bwMode="auto">
          <a:xfrm rot="164323">
            <a:off x="6335847" y="2488573"/>
            <a:ext cx="2362745" cy="2122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User\Рабочий стол\2ЁИ шаблоны\delicate-winter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93543" y="5105431"/>
            <a:ext cx="7886700" cy="1325563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Verdana" pitchFamily="34" charset="0"/>
              </a:rPr>
              <a:t>Цель нашей работы:</a:t>
            </a:r>
            <a:r>
              <a:rPr lang="ru-RU" sz="1800" dirty="0" smtClean="0">
                <a:solidFill>
                  <a:srgbClr val="002060"/>
                </a:solidFill>
                <a:latin typeface="Verdana" pitchFamily="34" charset="0"/>
              </a:rPr>
              <a:t> сделать своими руками ёлочные игрушки из ваты, украсить ими новогоднюю ёлку в классе и школе.</a:t>
            </a:r>
            <a:endParaRPr lang="ru-RU" sz="1800" dirty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6" name="Содержимое 11" descr="C:\Documents and Settings\User\Рабочий стол\Игрушки\20181207_153606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6762">
            <a:off x="914602" y="816260"/>
            <a:ext cx="2035358" cy="2866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Documents and Settings\User\Рабочий стол\Игрушки\20181207_1535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6397" y="495299"/>
            <a:ext cx="3409303" cy="2240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:\Documents and Settings\User\Рабочий стол\Игрушки\20190222_16385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9812" y="2930279"/>
            <a:ext cx="1384918" cy="2041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Documents and Settings\User\Рабочий стол\Игрушки\20190222_16392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14904">
            <a:off x="3193859" y="2988269"/>
            <a:ext cx="1359272" cy="2030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Documents and Settings\User\Рабочий стол\Игрушки\20190222_16413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56641">
            <a:off x="6568881" y="3009697"/>
            <a:ext cx="1327867" cy="2047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99686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User\Рабочий стол\2ЁИ шаблоны\delicate-winter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696282" y="5104016"/>
            <a:ext cx="7886700" cy="1505710"/>
          </a:xfrm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Задачи: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- изучить старинную технологию изготовления ёлочной игрушки из ваты;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- узнать историю ёлочной игрушки.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2051" name="Picture 3" descr="C:\Documents and Settings\User\Рабочий стол\ЁИ шаблоны\4f14706b7f87ec0ef471dc738c70a30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438064">
            <a:off x="6200534" y="1550540"/>
            <a:ext cx="2452534" cy="1738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User\Рабочий стол\Игрушки\20181215_1719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9636" y="1382959"/>
            <a:ext cx="2593142" cy="2296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Documents and Settings\User\Рабочий стол\Игрушки\20181215_1706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83350">
            <a:off x="797560" y="1247774"/>
            <a:ext cx="1612265" cy="2536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99686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User\Рабочий стол\2ЁИ шаблоны\delicate-winter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696282" y="5104016"/>
            <a:ext cx="7886700" cy="1505710"/>
          </a:xfrm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Методы: 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-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практические, исследовательские.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3074" name="Picture 2" descr="C:\Documents and Settings\User\Рабочий стол\ЕИ игр\25021322302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95775" y="520658"/>
            <a:ext cx="3706156" cy="2469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User\Рабочий стол\Игрушки\20181207_153608.jpg"/>
          <p:cNvPicPr/>
          <p:nvPr/>
        </p:nvPicPr>
        <p:blipFill>
          <a:blip r:embed="rId4" cstate="print">
            <a:lum bright="9000" contrast="3000"/>
          </a:blip>
          <a:srcRect/>
          <a:stretch>
            <a:fillRect/>
          </a:stretch>
        </p:blipFill>
        <p:spPr bwMode="auto">
          <a:xfrm rot="21246278">
            <a:off x="1136332" y="690398"/>
            <a:ext cx="2667504" cy="408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User\Рабочий стол\Игрушки\20190222_16354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47277">
            <a:off x="6693801" y="2920600"/>
            <a:ext cx="1828727" cy="259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User\Рабочий стол\Игрушки\20190222_163248 (1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05655">
            <a:off x="4265586" y="2961413"/>
            <a:ext cx="1695794" cy="2485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99686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User\Рабочий стол\2ЁИ шаблоны\delicate-winter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159798" y="5104016"/>
            <a:ext cx="8423184" cy="1505710"/>
          </a:xfrm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pPr fontAlgn="base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	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На экскурсии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в музей ёлочной игрушки в Сокольниках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, мы узнали об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истории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ёлочной игрушки, приняли участие в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мастер-классе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по её росписи. 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	Но нам показалось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недостаточным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cs typeface="Arial" pitchFamily="34" charset="0"/>
              </a:rPr>
              <a:t> расписывать уже готовую игрушку, созданную стеклодувом. 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6" name="Picture 3" descr="C:\Documents and Settings\User\Рабочий стол\Игрушки\20181215_1639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281961">
            <a:off x="900563" y="758761"/>
            <a:ext cx="3034748" cy="4234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Documents and Settings\User\Рабочий стол\Работа над игрушками\IMG-20181220-WA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762374" y="527049"/>
            <a:ext cx="4543425" cy="2555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Documents and Settings\User\Рабочий стол\Игрушки\20181215_16573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87641">
            <a:off x="6604395" y="2308935"/>
            <a:ext cx="1636997" cy="2534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99686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User\Рабочий стол\2ЁИ шаблоны\delicate-winter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523874" y="4951616"/>
            <a:ext cx="8058151" cy="1505710"/>
          </a:xfrm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pPr fontAlgn="base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	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Мы решили самостоятельно проследить и своими руками ощутить весь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процесс рождения игрушки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, приложив свой труд и фантазию.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Содержимое 7" descr="C:\Documents and Settings\User\Рабочий стол\Работа над игрушками\20181207_153709.jpg"/>
          <p:cNvPicPr>
            <a:picLocks noGrp="1"/>
          </p:cNvPicPr>
          <p:nvPr>
            <p:ph sz="half" idx="1"/>
          </p:nvPr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 rot="5729885">
            <a:off x="4903393" y="1802826"/>
            <a:ext cx="4166391" cy="2823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:\Documents and Settings\User\Рабочий стол\Работа над игрушками\20181207_1535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425" y="495299"/>
            <a:ext cx="4733926" cy="322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C:\Documents and Settings\User\Рабочий стол\Работа над игрушками\20181204_100421.jpg"/>
          <p:cNvPicPr/>
          <p:nvPr/>
        </p:nvPicPr>
        <p:blipFill>
          <a:blip r:embed="rId5" cstate="print"/>
          <a:srcRect b="13780"/>
          <a:stretch>
            <a:fillRect/>
          </a:stretch>
        </p:blipFill>
        <p:spPr bwMode="auto">
          <a:xfrm>
            <a:off x="714376" y="3819526"/>
            <a:ext cx="10668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C:\Documents and Settings\User\Рабочий стол\Работа над игрушками\20181204_100438.jpg"/>
          <p:cNvPicPr/>
          <p:nvPr/>
        </p:nvPicPr>
        <p:blipFill>
          <a:blip r:embed="rId6" cstate="print"/>
          <a:srcRect b="13226"/>
          <a:stretch>
            <a:fillRect/>
          </a:stretch>
        </p:blipFill>
        <p:spPr bwMode="auto">
          <a:xfrm>
            <a:off x="2657475" y="3848100"/>
            <a:ext cx="857250" cy="13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C:\Documents and Settings\User\Рабочий стол\Работа над игрушками\20181129_183625.jpg"/>
          <p:cNvPicPr/>
          <p:nvPr/>
        </p:nvPicPr>
        <p:blipFill>
          <a:blip r:embed="rId7" cstate="print"/>
          <a:srcRect b="15563"/>
          <a:stretch>
            <a:fillRect/>
          </a:stretch>
        </p:blipFill>
        <p:spPr bwMode="auto">
          <a:xfrm>
            <a:off x="4200525" y="3857625"/>
            <a:ext cx="907819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99686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Documents and Settings\User\Рабочий стол\2ЁИ шаблоны\delicate-winter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696282" y="4923041"/>
            <a:ext cx="7886700" cy="1505710"/>
          </a:xfrm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	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Мы следовали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старинной технологии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, описанной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Алексеем Толстым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в повести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«Детство Никиты»,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опирались на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литературные источники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, материалы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Интернета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. А также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вносили свои элементы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творчества.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10242" name="Picture 2" descr="C:\Documents and Settings\User\Рабочий стол\ЕИ игр\b4e0a4154e09b4858d01c9e28b61bf60974263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334381">
            <a:off x="572307" y="692601"/>
            <a:ext cx="2058708" cy="3348201"/>
          </a:xfrm>
          <a:prstGeom prst="rect">
            <a:avLst/>
          </a:prstGeom>
          <a:noFill/>
        </p:spPr>
      </p:pic>
      <p:pic>
        <p:nvPicPr>
          <p:cNvPr id="13" name="Рисунок 12" descr="C:\Documents and Settings\User\Рабочий стол\Игрушки\20181206_1852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8509" y="495300"/>
            <a:ext cx="2662191" cy="384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User\Рабочий стол\Игрушки\20181207_1535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02275">
            <a:off x="6146768" y="742683"/>
            <a:ext cx="2352911" cy="365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9686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User\Рабочий стол\2ЁИ шаблоны\delicate-winter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C:\Documents and Settings\User\Рабочий стол\Игрушки\DSC00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4985">
            <a:off x="6418826" y="2990644"/>
            <a:ext cx="1796957" cy="144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Documents and Settings\User\Рабочий стол\Игрушки\DSC009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2595">
            <a:off x="6542533" y="711307"/>
            <a:ext cx="1772809" cy="1415252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Игрушки\DSC009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36768">
            <a:off x="709159" y="724947"/>
            <a:ext cx="1736709" cy="1392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Documents and Settings\User\Рабочий стол\Игрушки\DSC009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7945" y="523875"/>
            <a:ext cx="2928919" cy="4393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5" descr="C:\Documents and Settings\User\Рабочий стол\Игрушки\DSC00936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 rot="21326111">
            <a:off x="930323" y="2876696"/>
            <a:ext cx="1631591" cy="1554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00075" y="5095577"/>
            <a:ext cx="79914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	</a:t>
            </a:r>
            <a:r>
              <a:rPr lang="ru-RU" dirty="0" smtClean="0">
                <a:solidFill>
                  <a:schemeClr val="tx2"/>
                </a:solidFill>
                <a:latin typeface="Verdana" pitchFamily="34" charset="0"/>
              </a:rPr>
              <a:t>Этой коллекции мы дали общее название </a:t>
            </a:r>
            <a:r>
              <a:rPr lang="ru-RU" b="1" dirty="0" smtClean="0">
                <a:solidFill>
                  <a:schemeClr val="tx2"/>
                </a:solidFill>
                <a:latin typeface="Verdana" pitchFamily="34" charset="0"/>
              </a:rPr>
              <a:t>«Новогодний карнавал». </a:t>
            </a:r>
            <a:r>
              <a:rPr lang="ru-RU" dirty="0" smtClean="0">
                <a:solidFill>
                  <a:schemeClr val="tx2"/>
                </a:solidFill>
                <a:latin typeface="Verdana" pitchFamily="34" charset="0"/>
              </a:rPr>
              <a:t>Своими игрушками мы украсили ёлочку в классе и фойе нашей школы. </a:t>
            </a:r>
            <a:endParaRPr lang="ru-RU" b="1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1147</TotalTime>
  <Words>130</Words>
  <Application>Microsoft Office PowerPoint</Application>
  <PresentationFormat>Экран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Выполнила: Савченко Анастасия  и коллектив учащихся 4 «В» класса </vt:lpstr>
      <vt:lpstr> Читая книгу Алексея Толстого «Детство Никиты», мы узнали, что в России в конце 19 века в дворянских семьях закрепилась традиция наряжать ёлку самодельными игрушками из ваты.   Мы заинтересовались процессом изготовления таких игрушек. И за два месяца до Нового года взялись за дело.</vt:lpstr>
      <vt:lpstr>Цель нашей работы: сделать своими руками ёлочные игрушки из ваты, украсить ими новогоднюю ёлку в классе и школе.</vt:lpstr>
      <vt:lpstr>Задачи: - изучить старинную технологию изготовления ёлочной игрушки из ваты; - узнать историю ёлочной игрушки. </vt:lpstr>
      <vt:lpstr>Методы:  -практические, исследовательские.  </vt:lpstr>
      <vt:lpstr>  На экскурсии в музей ёлочной игрушки в Сокольниках, мы узнали об истории ёлочной игрушки, приняли участие в мастер-классе по её росписи.   Но нам показалось недостаточным расписывать уже готовую игрушку, созданную стеклодувом. </vt:lpstr>
      <vt:lpstr>   Мы решили самостоятельно проследить и своими руками ощутить весь процесс рождения игрушки, приложив свой труд и фантазию.</vt:lpstr>
      <vt:lpstr> Мы следовали старинной технологии, описанной Алексеем Толстым в повести «Детство Никиты», опирались на литературные источники, материалы Интернета. А также вносили свои элементы творчества.</vt:lpstr>
      <vt:lpstr>Слайд 9</vt:lpstr>
      <vt:lpstr> Мы посетили в ГУМ - е и на других площадках Москвы выставки ёлочек, украшенных, в том числе, и ватными игрушками. Собрали фотоматериал.   Как вы думаете, может ли наша ёлочка конкурировать с этими ёлочками?</vt:lpstr>
      <vt:lpstr>Всего 18-20 граммов! Просто воздушные! К тому же они сделаны из экологически чистого, созданного природой материала, полезного для здоровья человека. </vt:lpstr>
      <vt:lpstr>Мы сделали выводы: - из ваты можно создавать оригинальные, авторские игрушки, которыми можно украшать ёлку в наше время наряду со стеклянными; </vt:lpstr>
      <vt:lpstr> - необходимо возрождать и сохранять старинные технологии изготовления игрушек, беречь традиции, с ними связанные;  </vt:lpstr>
      <vt:lpstr> - ёлочная игрушка - это не только украшение для ёлки, но и часть истории нашей страны;  </vt:lpstr>
      <vt:lpstr> - наши игрушки отвечают запросам современности: ручная работа последнее время очень ценится.  </vt:lpstr>
      <vt:lpstr> Наш проект увлёк и объединил детей, педагогов и родителей. Каждый из нас будет хранить свою игрушку, передавать её из поколения в поколение как семейную реликвию. </vt:lpstr>
      <vt:lpstr>Мы почувствовали необходимость продолжать традиции, начатые нашими предками, научились своими руками создавать красоту, волшебство и дарить радость себе и людям.</vt:lpstr>
      <vt:lpstr> Желаем вам прикоснуться к волшебству!   С любовью, Савченко Анастасия и 4 «В» класс</vt:lpstr>
      <vt:lpstr>Литературатура </vt:lpstr>
      <vt:lpstr> Выполнила: Савченко Анастасия  и коллектив учащихся 4 «В» класса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Аникашина Ирина Владимировна</dc:creator>
  <cp:lastModifiedBy>User</cp:lastModifiedBy>
  <cp:revision>138</cp:revision>
  <dcterms:created xsi:type="dcterms:W3CDTF">2019-03-06T14:17:10Z</dcterms:created>
  <dcterms:modified xsi:type="dcterms:W3CDTF">2019-04-30T10:57:44Z</dcterms:modified>
</cp:coreProperties>
</file>