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404040"/>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364" autoAdjust="0"/>
  </p:normalViewPr>
  <p:slideViewPr>
    <p:cSldViewPr snapToGrid="0">
      <p:cViewPr varScale="1">
        <p:scale>
          <a:sx n="69" d="100"/>
          <a:sy n="69" d="100"/>
        </p:scale>
        <p:origin x="780"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08E4F9-4AED-46C8-8D75-21C17994688D}" type="datetimeFigureOut">
              <a:rPr lang="ru-RU" smtClean="0"/>
              <a:t>01.11.2018</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998875-B639-4E94-B83D-73BAE2EF5827}" type="slidenum">
              <a:rPr lang="ru-RU" smtClean="0"/>
              <a:t>‹#›</a:t>
            </a:fld>
            <a:endParaRPr lang="ru-RU"/>
          </a:p>
        </p:txBody>
      </p:sp>
    </p:spTree>
    <p:extLst>
      <p:ext uri="{BB962C8B-B14F-4D97-AF65-F5344CB8AC3E}">
        <p14:creationId xmlns:p14="http://schemas.microsoft.com/office/powerpoint/2010/main" val="3913640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dirty="0" smtClean="0"/>
              <a:t>Образец подзаголовка</a:t>
            </a:r>
            <a:endParaRPr lang="ru-RU" dirty="0"/>
          </a:p>
        </p:txBody>
      </p:sp>
      <p:sp>
        <p:nvSpPr>
          <p:cNvPr id="7" name="Дата 6"/>
          <p:cNvSpPr>
            <a:spLocks noGrp="1"/>
          </p:cNvSpPr>
          <p:nvPr>
            <p:ph type="dt" sz="half" idx="10"/>
          </p:nvPr>
        </p:nvSpPr>
        <p:spPr/>
        <p:txBody>
          <a:bodyPr/>
          <a:lstStyle/>
          <a:p>
            <a:fld id="{5B3F71E2-5DFB-45B2-80EA-C6688B4CA353}" type="datetime1">
              <a:rPr lang="ru-RU" smtClean="0"/>
              <a:t>01.11.2018</a:t>
            </a:fld>
            <a:endParaRPr lang="ru-RU"/>
          </a:p>
        </p:txBody>
      </p:sp>
      <p:sp>
        <p:nvSpPr>
          <p:cNvPr id="8" name="Нижний колонтитул 7"/>
          <p:cNvSpPr>
            <a:spLocks noGrp="1"/>
          </p:cNvSpPr>
          <p:nvPr>
            <p:ph type="ftr" sz="quarter" idx="11"/>
          </p:nvPr>
        </p:nvSpPr>
        <p:spPr/>
        <p:txBody>
          <a:bodyPr/>
          <a:lstStyle/>
          <a:p>
            <a:r>
              <a:rPr lang="ru-RU" smtClean="0"/>
              <a:t>ВизитКалуга</a:t>
            </a:r>
            <a:endParaRPr lang="ru-RU"/>
          </a:p>
        </p:txBody>
      </p:sp>
      <p:sp>
        <p:nvSpPr>
          <p:cNvPr id="9" name="Номер слайда 8"/>
          <p:cNvSpPr>
            <a:spLocks noGrp="1"/>
          </p:cNvSpPr>
          <p:nvPr>
            <p:ph type="sldNum" sz="quarter" idx="12"/>
          </p:nvPr>
        </p:nvSpPr>
        <p:spPr/>
        <p:txBody>
          <a:bodyPr/>
          <a:lstStyle/>
          <a:p>
            <a:fld id="{5597DA3F-D761-4EAC-B406-8E91054989E4}" type="slidenum">
              <a:rPr lang="ru-RU" smtClean="0"/>
              <a:t>‹#›</a:t>
            </a:fld>
            <a:endParaRPr lang="ru-RU"/>
          </a:p>
        </p:txBody>
      </p:sp>
    </p:spTree>
    <p:extLst>
      <p:ext uri="{BB962C8B-B14F-4D97-AF65-F5344CB8AC3E}">
        <p14:creationId xmlns:p14="http://schemas.microsoft.com/office/powerpoint/2010/main" val="952380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921D4F1-5BA7-4FA6-BF59-804AABFCAB44}" type="datetime1">
              <a:rPr lang="ru-RU" smtClean="0"/>
              <a:t>01.11.2018</a:t>
            </a:fld>
            <a:endParaRPr lang="ru-RU"/>
          </a:p>
        </p:txBody>
      </p:sp>
      <p:sp>
        <p:nvSpPr>
          <p:cNvPr id="5" name="Нижний колонтитул 4"/>
          <p:cNvSpPr>
            <a:spLocks noGrp="1"/>
          </p:cNvSpPr>
          <p:nvPr>
            <p:ph type="ftr" sz="quarter" idx="11"/>
          </p:nvPr>
        </p:nvSpPr>
        <p:spPr/>
        <p:txBody>
          <a:bodyPr/>
          <a:lstStyle/>
          <a:p>
            <a:r>
              <a:rPr lang="ru-RU" smtClean="0"/>
              <a:t>ВизитКалуга</a:t>
            </a:r>
            <a:endParaRPr lang="ru-RU"/>
          </a:p>
        </p:txBody>
      </p:sp>
      <p:sp>
        <p:nvSpPr>
          <p:cNvPr id="6" name="Номер слайда 5"/>
          <p:cNvSpPr>
            <a:spLocks noGrp="1"/>
          </p:cNvSpPr>
          <p:nvPr>
            <p:ph type="sldNum" sz="quarter" idx="12"/>
          </p:nvPr>
        </p:nvSpPr>
        <p:spPr/>
        <p:txBody>
          <a:bodyPr/>
          <a:lstStyle/>
          <a:p>
            <a:fld id="{5597DA3F-D761-4EAC-B406-8E91054989E4}" type="slidenum">
              <a:rPr lang="ru-RU" smtClean="0"/>
              <a:t>‹#›</a:t>
            </a:fld>
            <a:endParaRPr lang="ru-RU"/>
          </a:p>
        </p:txBody>
      </p:sp>
    </p:spTree>
    <p:extLst>
      <p:ext uri="{BB962C8B-B14F-4D97-AF65-F5344CB8AC3E}">
        <p14:creationId xmlns:p14="http://schemas.microsoft.com/office/powerpoint/2010/main" val="3759903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D5CC666-9F9D-4367-A0AB-46BEA1354D93}" type="datetime1">
              <a:rPr lang="ru-RU" smtClean="0"/>
              <a:t>01.11.2018</a:t>
            </a:fld>
            <a:endParaRPr lang="ru-RU"/>
          </a:p>
        </p:txBody>
      </p:sp>
      <p:sp>
        <p:nvSpPr>
          <p:cNvPr id="5" name="Нижний колонтитул 4"/>
          <p:cNvSpPr>
            <a:spLocks noGrp="1"/>
          </p:cNvSpPr>
          <p:nvPr>
            <p:ph type="ftr" sz="quarter" idx="11"/>
          </p:nvPr>
        </p:nvSpPr>
        <p:spPr/>
        <p:txBody>
          <a:bodyPr/>
          <a:lstStyle/>
          <a:p>
            <a:r>
              <a:rPr lang="ru-RU" smtClean="0"/>
              <a:t>ВизитКалуга</a:t>
            </a:r>
            <a:endParaRPr lang="ru-RU"/>
          </a:p>
        </p:txBody>
      </p:sp>
      <p:sp>
        <p:nvSpPr>
          <p:cNvPr id="6" name="Номер слайда 5"/>
          <p:cNvSpPr>
            <a:spLocks noGrp="1"/>
          </p:cNvSpPr>
          <p:nvPr>
            <p:ph type="sldNum" sz="quarter" idx="12"/>
          </p:nvPr>
        </p:nvSpPr>
        <p:spPr/>
        <p:txBody>
          <a:bodyPr/>
          <a:lstStyle/>
          <a:p>
            <a:fld id="{5597DA3F-D761-4EAC-B406-8E91054989E4}" type="slidenum">
              <a:rPr lang="ru-RU" smtClean="0"/>
              <a:t>‹#›</a:t>
            </a:fld>
            <a:endParaRPr lang="ru-RU"/>
          </a:p>
        </p:txBody>
      </p:sp>
    </p:spTree>
    <p:extLst>
      <p:ext uri="{BB962C8B-B14F-4D97-AF65-F5344CB8AC3E}">
        <p14:creationId xmlns:p14="http://schemas.microsoft.com/office/powerpoint/2010/main" val="2630457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C08CDB9-9B88-4BDA-AF6D-66764C46096A}" type="datetime1">
              <a:rPr lang="ru-RU" smtClean="0"/>
              <a:t>01.11.2018</a:t>
            </a:fld>
            <a:endParaRPr lang="ru-RU"/>
          </a:p>
        </p:txBody>
      </p:sp>
      <p:sp>
        <p:nvSpPr>
          <p:cNvPr id="5" name="Нижний колонтитул 4"/>
          <p:cNvSpPr>
            <a:spLocks noGrp="1"/>
          </p:cNvSpPr>
          <p:nvPr>
            <p:ph type="ftr" sz="quarter" idx="11"/>
          </p:nvPr>
        </p:nvSpPr>
        <p:spPr/>
        <p:txBody>
          <a:bodyPr/>
          <a:lstStyle/>
          <a:p>
            <a:r>
              <a:rPr lang="ru-RU" smtClean="0"/>
              <a:t>ВизитКалуга</a:t>
            </a:r>
            <a:endParaRPr lang="ru-RU"/>
          </a:p>
        </p:txBody>
      </p:sp>
      <p:sp>
        <p:nvSpPr>
          <p:cNvPr id="6" name="Номер слайда 5"/>
          <p:cNvSpPr>
            <a:spLocks noGrp="1"/>
          </p:cNvSpPr>
          <p:nvPr>
            <p:ph type="sldNum" sz="quarter" idx="12"/>
          </p:nvPr>
        </p:nvSpPr>
        <p:spPr/>
        <p:txBody>
          <a:bodyPr/>
          <a:lstStyle/>
          <a:p>
            <a:fld id="{5597DA3F-D761-4EAC-B406-8E91054989E4}" type="slidenum">
              <a:rPr lang="ru-RU" smtClean="0"/>
              <a:t>‹#›</a:t>
            </a:fld>
            <a:endParaRPr lang="ru-RU"/>
          </a:p>
        </p:txBody>
      </p:sp>
    </p:spTree>
    <p:extLst>
      <p:ext uri="{BB962C8B-B14F-4D97-AF65-F5344CB8AC3E}">
        <p14:creationId xmlns:p14="http://schemas.microsoft.com/office/powerpoint/2010/main" val="116672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BD596F9-CD29-48B8-9B52-A60C51D8AF72}" type="datetime1">
              <a:rPr lang="ru-RU" smtClean="0"/>
              <a:t>01.11.2018</a:t>
            </a:fld>
            <a:endParaRPr lang="ru-RU"/>
          </a:p>
        </p:txBody>
      </p:sp>
      <p:sp>
        <p:nvSpPr>
          <p:cNvPr id="5" name="Нижний колонтитул 4"/>
          <p:cNvSpPr>
            <a:spLocks noGrp="1"/>
          </p:cNvSpPr>
          <p:nvPr>
            <p:ph type="ftr" sz="quarter" idx="11"/>
          </p:nvPr>
        </p:nvSpPr>
        <p:spPr/>
        <p:txBody>
          <a:bodyPr/>
          <a:lstStyle/>
          <a:p>
            <a:r>
              <a:rPr lang="ru-RU" smtClean="0"/>
              <a:t>ВизитКалуга</a:t>
            </a:r>
            <a:endParaRPr lang="ru-RU"/>
          </a:p>
        </p:txBody>
      </p:sp>
      <p:sp>
        <p:nvSpPr>
          <p:cNvPr id="6" name="Номер слайда 5"/>
          <p:cNvSpPr>
            <a:spLocks noGrp="1"/>
          </p:cNvSpPr>
          <p:nvPr>
            <p:ph type="sldNum" sz="quarter" idx="12"/>
          </p:nvPr>
        </p:nvSpPr>
        <p:spPr/>
        <p:txBody>
          <a:bodyPr/>
          <a:lstStyle/>
          <a:p>
            <a:fld id="{5597DA3F-D761-4EAC-B406-8E91054989E4}" type="slidenum">
              <a:rPr lang="ru-RU" smtClean="0"/>
              <a:t>‹#›</a:t>
            </a:fld>
            <a:endParaRPr lang="ru-RU"/>
          </a:p>
        </p:txBody>
      </p:sp>
    </p:spTree>
    <p:extLst>
      <p:ext uri="{BB962C8B-B14F-4D97-AF65-F5344CB8AC3E}">
        <p14:creationId xmlns:p14="http://schemas.microsoft.com/office/powerpoint/2010/main" val="44546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D9C336D-A789-4AE3-895C-CB6F5C56C243}" type="datetime1">
              <a:rPr lang="ru-RU" smtClean="0"/>
              <a:t>01.11.2018</a:t>
            </a:fld>
            <a:endParaRPr lang="ru-RU"/>
          </a:p>
        </p:txBody>
      </p:sp>
      <p:sp>
        <p:nvSpPr>
          <p:cNvPr id="6" name="Нижний колонтитул 5"/>
          <p:cNvSpPr>
            <a:spLocks noGrp="1"/>
          </p:cNvSpPr>
          <p:nvPr>
            <p:ph type="ftr" sz="quarter" idx="11"/>
          </p:nvPr>
        </p:nvSpPr>
        <p:spPr/>
        <p:txBody>
          <a:bodyPr/>
          <a:lstStyle/>
          <a:p>
            <a:r>
              <a:rPr lang="ru-RU" smtClean="0"/>
              <a:t>ВизитКалуга</a:t>
            </a:r>
            <a:endParaRPr lang="ru-RU"/>
          </a:p>
        </p:txBody>
      </p:sp>
      <p:sp>
        <p:nvSpPr>
          <p:cNvPr id="7" name="Номер слайда 6"/>
          <p:cNvSpPr>
            <a:spLocks noGrp="1"/>
          </p:cNvSpPr>
          <p:nvPr>
            <p:ph type="sldNum" sz="quarter" idx="12"/>
          </p:nvPr>
        </p:nvSpPr>
        <p:spPr/>
        <p:txBody>
          <a:bodyPr/>
          <a:lstStyle/>
          <a:p>
            <a:fld id="{5597DA3F-D761-4EAC-B406-8E91054989E4}" type="slidenum">
              <a:rPr lang="ru-RU" smtClean="0"/>
              <a:t>‹#›</a:t>
            </a:fld>
            <a:endParaRPr lang="ru-RU"/>
          </a:p>
        </p:txBody>
      </p:sp>
    </p:spTree>
    <p:extLst>
      <p:ext uri="{BB962C8B-B14F-4D97-AF65-F5344CB8AC3E}">
        <p14:creationId xmlns:p14="http://schemas.microsoft.com/office/powerpoint/2010/main" val="226518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421270E-83BE-4E07-92C4-84AE75B86BA3}" type="datetime1">
              <a:rPr lang="ru-RU" smtClean="0"/>
              <a:t>01.11.2018</a:t>
            </a:fld>
            <a:endParaRPr lang="ru-RU"/>
          </a:p>
        </p:txBody>
      </p:sp>
      <p:sp>
        <p:nvSpPr>
          <p:cNvPr id="8" name="Нижний колонтитул 7"/>
          <p:cNvSpPr>
            <a:spLocks noGrp="1"/>
          </p:cNvSpPr>
          <p:nvPr>
            <p:ph type="ftr" sz="quarter" idx="11"/>
          </p:nvPr>
        </p:nvSpPr>
        <p:spPr/>
        <p:txBody>
          <a:bodyPr/>
          <a:lstStyle/>
          <a:p>
            <a:r>
              <a:rPr lang="ru-RU" smtClean="0"/>
              <a:t>ВизитКалуга</a:t>
            </a:r>
            <a:endParaRPr lang="ru-RU"/>
          </a:p>
        </p:txBody>
      </p:sp>
      <p:sp>
        <p:nvSpPr>
          <p:cNvPr id="9" name="Номер слайда 8"/>
          <p:cNvSpPr>
            <a:spLocks noGrp="1"/>
          </p:cNvSpPr>
          <p:nvPr>
            <p:ph type="sldNum" sz="quarter" idx="12"/>
          </p:nvPr>
        </p:nvSpPr>
        <p:spPr/>
        <p:txBody>
          <a:bodyPr/>
          <a:lstStyle/>
          <a:p>
            <a:fld id="{5597DA3F-D761-4EAC-B406-8E91054989E4}" type="slidenum">
              <a:rPr lang="ru-RU" smtClean="0"/>
              <a:t>‹#›</a:t>
            </a:fld>
            <a:endParaRPr lang="ru-RU"/>
          </a:p>
        </p:txBody>
      </p:sp>
    </p:spTree>
    <p:extLst>
      <p:ext uri="{BB962C8B-B14F-4D97-AF65-F5344CB8AC3E}">
        <p14:creationId xmlns:p14="http://schemas.microsoft.com/office/powerpoint/2010/main" val="861841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DF5CAC5-72C5-44A8-BA1D-AA755E988C2F}" type="datetime1">
              <a:rPr lang="ru-RU" smtClean="0"/>
              <a:t>01.11.2018</a:t>
            </a:fld>
            <a:endParaRPr lang="ru-RU"/>
          </a:p>
        </p:txBody>
      </p:sp>
      <p:sp>
        <p:nvSpPr>
          <p:cNvPr id="4" name="Нижний колонтитул 3"/>
          <p:cNvSpPr>
            <a:spLocks noGrp="1"/>
          </p:cNvSpPr>
          <p:nvPr>
            <p:ph type="ftr" sz="quarter" idx="11"/>
          </p:nvPr>
        </p:nvSpPr>
        <p:spPr/>
        <p:txBody>
          <a:bodyPr/>
          <a:lstStyle/>
          <a:p>
            <a:r>
              <a:rPr lang="ru-RU" smtClean="0"/>
              <a:t>ВизитКалуга</a:t>
            </a:r>
            <a:endParaRPr lang="ru-RU"/>
          </a:p>
        </p:txBody>
      </p:sp>
      <p:sp>
        <p:nvSpPr>
          <p:cNvPr id="5" name="Номер слайда 4"/>
          <p:cNvSpPr>
            <a:spLocks noGrp="1"/>
          </p:cNvSpPr>
          <p:nvPr>
            <p:ph type="sldNum" sz="quarter" idx="12"/>
          </p:nvPr>
        </p:nvSpPr>
        <p:spPr/>
        <p:txBody>
          <a:bodyPr/>
          <a:lstStyle/>
          <a:p>
            <a:fld id="{5597DA3F-D761-4EAC-B406-8E91054989E4}" type="slidenum">
              <a:rPr lang="ru-RU" smtClean="0"/>
              <a:t>‹#›</a:t>
            </a:fld>
            <a:endParaRPr lang="ru-RU"/>
          </a:p>
        </p:txBody>
      </p:sp>
    </p:spTree>
    <p:extLst>
      <p:ext uri="{BB962C8B-B14F-4D97-AF65-F5344CB8AC3E}">
        <p14:creationId xmlns:p14="http://schemas.microsoft.com/office/powerpoint/2010/main" val="81154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6FC7F0C-5E0D-4281-8653-22C9C34ABBCD}" type="datetime1">
              <a:rPr lang="ru-RU" smtClean="0"/>
              <a:t>01.11.2018</a:t>
            </a:fld>
            <a:endParaRPr lang="ru-RU"/>
          </a:p>
        </p:txBody>
      </p:sp>
      <p:sp>
        <p:nvSpPr>
          <p:cNvPr id="3" name="Нижний колонтитул 2"/>
          <p:cNvSpPr>
            <a:spLocks noGrp="1"/>
          </p:cNvSpPr>
          <p:nvPr>
            <p:ph type="ftr" sz="quarter" idx="11"/>
          </p:nvPr>
        </p:nvSpPr>
        <p:spPr/>
        <p:txBody>
          <a:bodyPr/>
          <a:lstStyle/>
          <a:p>
            <a:r>
              <a:rPr lang="ru-RU" smtClean="0"/>
              <a:t>ВизитКалуга</a:t>
            </a:r>
            <a:endParaRPr lang="ru-RU"/>
          </a:p>
        </p:txBody>
      </p:sp>
      <p:sp>
        <p:nvSpPr>
          <p:cNvPr id="4" name="Номер слайда 3"/>
          <p:cNvSpPr>
            <a:spLocks noGrp="1"/>
          </p:cNvSpPr>
          <p:nvPr>
            <p:ph type="sldNum" sz="quarter" idx="12"/>
          </p:nvPr>
        </p:nvSpPr>
        <p:spPr/>
        <p:txBody>
          <a:bodyPr/>
          <a:lstStyle/>
          <a:p>
            <a:fld id="{5597DA3F-D761-4EAC-B406-8E91054989E4}" type="slidenum">
              <a:rPr lang="ru-RU" smtClean="0"/>
              <a:t>‹#›</a:t>
            </a:fld>
            <a:endParaRPr lang="ru-RU"/>
          </a:p>
        </p:txBody>
      </p:sp>
    </p:spTree>
    <p:extLst>
      <p:ext uri="{BB962C8B-B14F-4D97-AF65-F5344CB8AC3E}">
        <p14:creationId xmlns:p14="http://schemas.microsoft.com/office/powerpoint/2010/main" val="3420937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2943530-617E-4A18-8331-CCA80DCC2125}" type="datetime1">
              <a:rPr lang="ru-RU" smtClean="0"/>
              <a:t>01.11.2018</a:t>
            </a:fld>
            <a:endParaRPr lang="ru-RU"/>
          </a:p>
        </p:txBody>
      </p:sp>
      <p:sp>
        <p:nvSpPr>
          <p:cNvPr id="6" name="Нижний колонтитул 5"/>
          <p:cNvSpPr>
            <a:spLocks noGrp="1"/>
          </p:cNvSpPr>
          <p:nvPr>
            <p:ph type="ftr" sz="quarter" idx="11"/>
          </p:nvPr>
        </p:nvSpPr>
        <p:spPr/>
        <p:txBody>
          <a:bodyPr/>
          <a:lstStyle/>
          <a:p>
            <a:r>
              <a:rPr lang="ru-RU" smtClean="0"/>
              <a:t>ВизитКалуга</a:t>
            </a:r>
            <a:endParaRPr lang="ru-RU"/>
          </a:p>
        </p:txBody>
      </p:sp>
      <p:sp>
        <p:nvSpPr>
          <p:cNvPr id="7" name="Номер слайда 6"/>
          <p:cNvSpPr>
            <a:spLocks noGrp="1"/>
          </p:cNvSpPr>
          <p:nvPr>
            <p:ph type="sldNum" sz="quarter" idx="12"/>
          </p:nvPr>
        </p:nvSpPr>
        <p:spPr/>
        <p:txBody>
          <a:bodyPr/>
          <a:lstStyle/>
          <a:p>
            <a:fld id="{5597DA3F-D761-4EAC-B406-8E91054989E4}" type="slidenum">
              <a:rPr lang="ru-RU" smtClean="0"/>
              <a:t>‹#›</a:t>
            </a:fld>
            <a:endParaRPr lang="ru-RU"/>
          </a:p>
        </p:txBody>
      </p:sp>
    </p:spTree>
    <p:extLst>
      <p:ext uri="{BB962C8B-B14F-4D97-AF65-F5344CB8AC3E}">
        <p14:creationId xmlns:p14="http://schemas.microsoft.com/office/powerpoint/2010/main" val="4037065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C762330-2CD0-44DF-8786-39F04B31D4BF}" type="datetime1">
              <a:rPr lang="ru-RU" smtClean="0"/>
              <a:t>01.11.2018</a:t>
            </a:fld>
            <a:endParaRPr lang="ru-RU"/>
          </a:p>
        </p:txBody>
      </p:sp>
      <p:sp>
        <p:nvSpPr>
          <p:cNvPr id="6" name="Нижний колонтитул 5"/>
          <p:cNvSpPr>
            <a:spLocks noGrp="1"/>
          </p:cNvSpPr>
          <p:nvPr>
            <p:ph type="ftr" sz="quarter" idx="11"/>
          </p:nvPr>
        </p:nvSpPr>
        <p:spPr/>
        <p:txBody>
          <a:bodyPr/>
          <a:lstStyle/>
          <a:p>
            <a:r>
              <a:rPr lang="ru-RU" smtClean="0"/>
              <a:t>ВизитКалуга</a:t>
            </a:r>
            <a:endParaRPr lang="ru-RU"/>
          </a:p>
        </p:txBody>
      </p:sp>
      <p:sp>
        <p:nvSpPr>
          <p:cNvPr id="7" name="Номер слайда 6"/>
          <p:cNvSpPr>
            <a:spLocks noGrp="1"/>
          </p:cNvSpPr>
          <p:nvPr>
            <p:ph type="sldNum" sz="quarter" idx="12"/>
          </p:nvPr>
        </p:nvSpPr>
        <p:spPr/>
        <p:txBody>
          <a:bodyPr/>
          <a:lstStyle/>
          <a:p>
            <a:fld id="{5597DA3F-D761-4EAC-B406-8E91054989E4}" type="slidenum">
              <a:rPr lang="ru-RU" smtClean="0"/>
              <a:t>‹#›</a:t>
            </a:fld>
            <a:endParaRPr lang="ru-RU"/>
          </a:p>
        </p:txBody>
      </p:sp>
    </p:spTree>
    <p:extLst>
      <p:ext uri="{BB962C8B-B14F-4D97-AF65-F5344CB8AC3E}">
        <p14:creationId xmlns:p14="http://schemas.microsoft.com/office/powerpoint/2010/main" val="1109488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CFC497-6E94-4422-9F71-43269785AB76}" type="datetime1">
              <a:rPr lang="ru-RU" smtClean="0"/>
              <a:t>01.11.2018</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smtClean="0"/>
              <a:t>ВизитКалуга</a:t>
            </a:r>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97DA3F-D761-4EAC-B406-8E91054989E4}" type="slidenum">
              <a:rPr lang="ru-RU" smtClean="0"/>
              <a:t>‹#›</a:t>
            </a:fld>
            <a:endParaRPr lang="ru-RU"/>
          </a:p>
        </p:txBody>
      </p:sp>
    </p:spTree>
    <p:extLst>
      <p:ext uri="{BB962C8B-B14F-4D97-AF65-F5344CB8AC3E}">
        <p14:creationId xmlns:p14="http://schemas.microsoft.com/office/powerpoint/2010/main" val="858358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slide" Target="slide4.xml"/><Relationship Id="rId7" Type="http://schemas.openxmlformats.org/officeDocument/2006/relationships/slide" Target="slide8.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slide" Target="slide6.xml"/><Relationship Id="rId10" Type="http://schemas.openxmlformats.org/officeDocument/2006/relationships/slide" Target="slide11.xml"/><Relationship Id="rId4" Type="http://schemas.openxmlformats.org/officeDocument/2006/relationships/slide" Target="slide5.xml"/><Relationship Id="rId9" Type="http://schemas.openxmlformats.org/officeDocument/2006/relationships/slide" Target="slide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2216726" y="2382839"/>
            <a:ext cx="8714509" cy="3255962"/>
          </a:xfrm>
        </p:spPr>
        <p:txBody>
          <a:bodyPr>
            <a:normAutofit/>
          </a:bodyPr>
          <a:lstStyle/>
          <a:p>
            <a:pPr marL="457200" indent="-457200" algn="l">
              <a:buFont typeface="Arial" panose="020B0604020202020204" pitchFamily="34" charset="0"/>
              <a:buChar char="•"/>
            </a:pPr>
            <a:endParaRPr lang="ru-RU" sz="2800" dirty="0" smtClean="0">
              <a:solidFill>
                <a:srgbClr val="0070C0"/>
              </a:solidFill>
              <a:latin typeface="Arial Black" panose="020B0A04020102020204" pitchFamily="34" charset="0"/>
            </a:endParaRPr>
          </a:p>
        </p:txBody>
      </p:sp>
      <p:sp>
        <p:nvSpPr>
          <p:cNvPr id="3" name="Прямоугольник 2"/>
          <p:cNvSpPr/>
          <p:nvPr/>
        </p:nvSpPr>
        <p:spPr>
          <a:xfrm>
            <a:off x="1752601" y="296488"/>
            <a:ext cx="8950036" cy="1967346"/>
          </a:xfrm>
          <a:prstGeom prst="rect">
            <a:avLst/>
          </a:prstGeom>
          <a:noFill/>
        </p:spPr>
        <p:txBody>
          <a:bodyPr wrap="none" lIns="91440" tIns="45720" rIns="91440" bIns="45720">
            <a:prstTxWarp prst="textCanUp">
              <a:avLst/>
            </a:prstTxWarp>
            <a:spAutoFit/>
          </a:bodyPr>
          <a:lstStyle/>
          <a:p>
            <a:pPr algn="ctr"/>
            <a:r>
              <a:rPr lang="ru-RU" sz="54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Визит</a:t>
            </a:r>
            <a:r>
              <a:rPr lang="ru-RU" sz="5400" b="1" cap="none" spc="0" dirty="0" smtClean="0">
                <a:ln/>
                <a:solidFill>
                  <a:srgbClr val="0070C0"/>
                </a:solidFill>
                <a:effectLst>
                  <a:outerShdw blurRad="38100" dist="19050" dir="2700000" algn="tl" rotWithShape="0">
                    <a:schemeClr val="dk1">
                      <a:lumMod val="50000"/>
                      <a:alpha val="40000"/>
                    </a:schemeClr>
                  </a:outerShdw>
                </a:effectLst>
              </a:rPr>
              <a:t>К</a:t>
            </a:r>
            <a:r>
              <a:rPr lang="ru-RU" sz="54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алуга</a:t>
            </a:r>
            <a:endParaRPr lang="ru-RU"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2172241"/>
              </p:ext>
            </p:extLst>
          </p:nvPr>
        </p:nvGraphicFramePr>
        <p:xfrm>
          <a:off x="955965" y="1939494"/>
          <a:ext cx="10792690" cy="4918506"/>
        </p:xfrm>
        <a:graphic>
          <a:graphicData uri="http://schemas.openxmlformats.org/drawingml/2006/table">
            <a:tbl>
              <a:tblPr bandRow="1">
                <a:tableStyleId>{2D5ABB26-0587-4C30-8999-92F81FD0307C}</a:tableStyleId>
              </a:tblPr>
              <a:tblGrid>
                <a:gridCol w="5396345">
                  <a:extLst>
                    <a:ext uri="{9D8B030D-6E8A-4147-A177-3AD203B41FA5}">
                      <a16:colId xmlns:a16="http://schemas.microsoft.com/office/drawing/2014/main" val="3526992239"/>
                    </a:ext>
                  </a:extLst>
                </a:gridCol>
                <a:gridCol w="5396345">
                  <a:extLst>
                    <a:ext uri="{9D8B030D-6E8A-4147-A177-3AD203B41FA5}">
                      <a16:colId xmlns:a16="http://schemas.microsoft.com/office/drawing/2014/main" val="2643960443"/>
                    </a:ext>
                  </a:extLst>
                </a:gridCol>
              </a:tblGrid>
              <a:tr h="4918506">
                <a:tc>
                  <a:txBody>
                    <a:bodyPr/>
                    <a:lstStyle/>
                    <a:p>
                      <a:pPr marL="457200" indent="-457200" algn="l">
                        <a:buFont typeface="Arial" panose="020B0604020202020204" pitchFamily="34" charset="0"/>
                        <a:buChar char="•"/>
                      </a:pPr>
                      <a:r>
                        <a:rPr lang="ru-RU" sz="2800" dirty="0" smtClean="0">
                          <a:solidFill>
                            <a:srgbClr val="0070C0"/>
                          </a:solidFill>
                          <a:latin typeface="Arial Black" panose="020B0A04020102020204" pitchFamily="34" charset="0"/>
                        </a:rPr>
                        <a:t>Визитные карты</a:t>
                      </a:r>
                    </a:p>
                    <a:p>
                      <a:pPr marL="457200" indent="-457200" algn="l">
                        <a:buFont typeface="Arial" panose="020B0604020202020204" pitchFamily="34" charset="0"/>
                        <a:buChar char="•"/>
                      </a:pPr>
                      <a:r>
                        <a:rPr lang="ru-RU" sz="2800" dirty="0" smtClean="0">
                          <a:solidFill>
                            <a:srgbClr val="0070C0"/>
                          </a:solidFill>
                          <a:latin typeface="Arial Black" panose="020B0A04020102020204" pitchFamily="34" charset="0"/>
                        </a:rPr>
                        <a:t>Печать бонусных карт</a:t>
                      </a:r>
                    </a:p>
                    <a:p>
                      <a:pPr marL="457200" indent="-457200" algn="l">
                        <a:buFont typeface="Arial" panose="020B0604020202020204" pitchFamily="34" charset="0"/>
                        <a:buChar char="•"/>
                      </a:pPr>
                      <a:r>
                        <a:rPr lang="ru-RU" sz="2800" dirty="0" smtClean="0">
                          <a:solidFill>
                            <a:srgbClr val="0070C0"/>
                          </a:solidFill>
                          <a:latin typeface="Arial Black" panose="020B0A04020102020204" pitchFamily="34" charset="0"/>
                        </a:rPr>
                        <a:t>Печать сертификатов</a:t>
                      </a:r>
                    </a:p>
                    <a:p>
                      <a:pPr marL="457200" indent="-457200" algn="l">
                        <a:buFont typeface="Arial" panose="020B0604020202020204" pitchFamily="34" charset="0"/>
                        <a:buChar char="•"/>
                      </a:pPr>
                      <a:r>
                        <a:rPr lang="ru-RU" sz="2800" dirty="0" smtClean="0">
                          <a:solidFill>
                            <a:srgbClr val="0070C0"/>
                          </a:solidFill>
                          <a:latin typeface="Arial Black" panose="020B0A04020102020204" pitchFamily="34" charset="0"/>
                        </a:rPr>
                        <a:t>Разработка дизайна</a:t>
                      </a:r>
                    </a:p>
                    <a:p>
                      <a:pPr marL="457200" indent="-457200" algn="l">
                        <a:buFont typeface="Arial" panose="020B0604020202020204" pitchFamily="34" charset="0"/>
                        <a:buChar char="•"/>
                      </a:pPr>
                      <a:r>
                        <a:rPr lang="ru-RU" sz="2800" dirty="0" smtClean="0">
                          <a:solidFill>
                            <a:srgbClr val="0070C0"/>
                          </a:solidFill>
                          <a:latin typeface="Arial Black" panose="020B0A04020102020204" pitchFamily="34" charset="0"/>
                        </a:rPr>
                        <a:t>Разработка логотипа</a:t>
                      </a:r>
                    </a:p>
                    <a:p>
                      <a:endParaRPr lang="ru-RU" dirty="0"/>
                    </a:p>
                  </a:txBody>
                  <a:tcPr>
                    <a:solidFill>
                      <a:schemeClr val="bg1"/>
                    </a:solidFill>
                  </a:tcPr>
                </a:tc>
                <a:tc>
                  <a:txBody>
                    <a:bodyPr/>
                    <a:lstStyle/>
                    <a:p>
                      <a:r>
                        <a:rPr lang="ru-RU" sz="2400" dirty="0" smtClean="0">
                          <a:solidFill>
                            <a:srgbClr val="404040"/>
                          </a:solidFill>
                          <a:latin typeface="Arial Black" panose="020B0A04020102020204" pitchFamily="34" charset="0"/>
                        </a:rPr>
                        <a:t>Сегодня</a:t>
                      </a:r>
                      <a:r>
                        <a:rPr lang="ru-RU" sz="2400" baseline="0" dirty="0" smtClean="0">
                          <a:solidFill>
                            <a:srgbClr val="404040"/>
                          </a:solidFill>
                          <a:latin typeface="Arial Black" panose="020B0A04020102020204" pitchFamily="34" charset="0"/>
                        </a:rPr>
                        <a:t> спрос на эту полиграфическую продукцию достаточно высок. Визитки используют не только в качестве некого атрибута, но и в качестве сувенирных изделий. Обширная целевая аудитория – вот главные предпосылки к организации собственного дела по разработке и печати визиток.</a:t>
                      </a:r>
                      <a:endParaRPr lang="ru-RU" sz="2400" dirty="0">
                        <a:solidFill>
                          <a:srgbClr val="404040"/>
                        </a:solidFill>
                        <a:latin typeface="Arial Black" panose="020B0A04020102020204" pitchFamily="34" charset="0"/>
                      </a:endParaRPr>
                    </a:p>
                  </a:txBody>
                  <a:tcPr>
                    <a:solidFill>
                      <a:schemeClr val="bg1"/>
                    </a:solidFill>
                  </a:tcPr>
                </a:tc>
                <a:extLst>
                  <a:ext uri="{0D108BD9-81ED-4DB2-BD59-A6C34878D82A}">
                    <a16:rowId xmlns:a16="http://schemas.microsoft.com/office/drawing/2014/main" val="4003524410"/>
                  </a:ext>
                </a:extLst>
              </a:tr>
            </a:tbl>
          </a:graphicData>
        </a:graphic>
      </p:graphicFrame>
      <p:sp>
        <p:nvSpPr>
          <p:cNvPr id="10" name="Нижний колонтитул 9"/>
          <p:cNvSpPr>
            <a:spLocks noGrp="1"/>
          </p:cNvSpPr>
          <p:nvPr>
            <p:ph type="ftr" sz="quarter" idx="11"/>
          </p:nvPr>
        </p:nvSpPr>
        <p:spPr/>
        <p:txBody>
          <a:bodyPr/>
          <a:lstStyle/>
          <a:p>
            <a:r>
              <a:rPr lang="ru-RU" smtClean="0"/>
              <a:t>ВизитКалуга</a:t>
            </a:r>
            <a:endParaRPr lang="ru-RU"/>
          </a:p>
        </p:txBody>
      </p:sp>
      <p:sp>
        <p:nvSpPr>
          <p:cNvPr id="11" name="Номер слайда 10"/>
          <p:cNvSpPr>
            <a:spLocks noGrp="1"/>
          </p:cNvSpPr>
          <p:nvPr>
            <p:ph type="sldNum" sz="quarter" idx="12"/>
          </p:nvPr>
        </p:nvSpPr>
        <p:spPr/>
        <p:txBody>
          <a:bodyPr/>
          <a:lstStyle/>
          <a:p>
            <a:fld id="{5597DA3F-D761-4EAC-B406-8E91054989E4}" type="slidenum">
              <a:rPr lang="ru-RU" smtClean="0"/>
              <a:t>1</a:t>
            </a:fld>
            <a:endParaRPr lang="ru-RU"/>
          </a:p>
        </p:txBody>
      </p:sp>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8188" y="4241038"/>
            <a:ext cx="3560064" cy="2115312"/>
          </a:xfrm>
          <a:prstGeom prst="rect">
            <a:avLst/>
          </a:prstGeom>
        </p:spPr>
      </p:pic>
    </p:spTree>
    <p:extLst>
      <p:ext uri="{BB962C8B-B14F-4D97-AF65-F5344CB8AC3E}">
        <p14:creationId xmlns:p14="http://schemas.microsoft.com/office/powerpoint/2010/main" val="3031985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1" dirty="0" smtClean="0">
                <a:solidFill>
                  <a:srgbClr val="0070C0"/>
                </a:solidFill>
                <a:latin typeface="Arial Black" panose="020B0A04020102020204" pitchFamily="34" charset="0"/>
              </a:rPr>
              <a:t>Оценка рисков</a:t>
            </a:r>
            <a:endParaRPr lang="ru-RU" sz="4000" b="1" dirty="0">
              <a:solidFill>
                <a:srgbClr val="0070C0"/>
              </a:solidFill>
              <a:latin typeface="Arial Black" panose="020B0A04020102020204" pitchFamily="34" charset="0"/>
            </a:endParaRPr>
          </a:p>
        </p:txBody>
      </p:sp>
      <p:sp>
        <p:nvSpPr>
          <p:cNvPr id="3" name="Объект 2"/>
          <p:cNvSpPr>
            <a:spLocks noGrp="1"/>
          </p:cNvSpPr>
          <p:nvPr>
            <p:ph idx="1"/>
          </p:nvPr>
        </p:nvSpPr>
        <p:spPr/>
        <p:txBody>
          <a:bodyPr/>
          <a:lstStyle/>
          <a:p>
            <a:pPr marL="0" indent="0">
              <a:buNone/>
            </a:pPr>
            <a:r>
              <a:rPr lang="ru-RU" dirty="0" smtClean="0"/>
              <a:t>В данном виде деятельности риск велик лишь на первых стадиях. Главное вовремя дать себе рекламу, зарекомендовать себя, найти постоянных клиентов, которые в дальнейшем ежемесячно буду приносить определенную прибыль.</a:t>
            </a:r>
          </a:p>
          <a:p>
            <a:pPr marL="0" indent="0">
              <a:buNone/>
            </a:pPr>
            <a:r>
              <a:rPr lang="ru-RU" dirty="0" smtClean="0"/>
              <a:t>Если же клиентов найти не удастся, велика возможность потери начальных вложений в дело, либо же застоя деятельности.</a:t>
            </a:r>
            <a:endParaRPr lang="ru-RU" dirty="0"/>
          </a:p>
        </p:txBody>
      </p:sp>
      <p:sp>
        <p:nvSpPr>
          <p:cNvPr id="4" name="Нижний колонтитул 3"/>
          <p:cNvSpPr>
            <a:spLocks noGrp="1"/>
          </p:cNvSpPr>
          <p:nvPr>
            <p:ph type="ftr" sz="quarter" idx="11"/>
          </p:nvPr>
        </p:nvSpPr>
        <p:spPr/>
        <p:txBody>
          <a:bodyPr/>
          <a:lstStyle/>
          <a:p>
            <a:r>
              <a:rPr lang="ru-RU" smtClean="0"/>
              <a:t>ВизитКалуга</a:t>
            </a:r>
            <a:endParaRPr lang="ru-RU"/>
          </a:p>
        </p:txBody>
      </p:sp>
      <p:sp>
        <p:nvSpPr>
          <p:cNvPr id="5" name="Номер слайда 4"/>
          <p:cNvSpPr>
            <a:spLocks noGrp="1"/>
          </p:cNvSpPr>
          <p:nvPr>
            <p:ph type="sldNum" sz="quarter" idx="12"/>
          </p:nvPr>
        </p:nvSpPr>
        <p:spPr/>
        <p:txBody>
          <a:bodyPr/>
          <a:lstStyle/>
          <a:p>
            <a:fld id="{5597DA3F-D761-4EAC-B406-8E91054989E4}" type="slidenum">
              <a:rPr lang="ru-RU" smtClean="0"/>
              <a:t>10</a:t>
            </a:fld>
            <a:endParaRPr lang="ru-RU"/>
          </a:p>
        </p:txBody>
      </p:sp>
    </p:spTree>
    <p:extLst>
      <p:ext uri="{BB962C8B-B14F-4D97-AF65-F5344CB8AC3E}">
        <p14:creationId xmlns:p14="http://schemas.microsoft.com/office/powerpoint/2010/main" val="2962927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1" dirty="0" smtClean="0">
                <a:solidFill>
                  <a:srgbClr val="0070C0"/>
                </a:solidFill>
                <a:latin typeface="Arial Black" panose="020B0A04020102020204" pitchFamily="34" charset="0"/>
              </a:rPr>
              <a:t>Заключение</a:t>
            </a:r>
            <a:endParaRPr lang="ru-RU" sz="4000" b="1" dirty="0">
              <a:solidFill>
                <a:srgbClr val="0070C0"/>
              </a:solidFill>
              <a:latin typeface="Arial Black" panose="020B0A04020102020204" pitchFamily="34" charset="0"/>
            </a:endParaRPr>
          </a:p>
        </p:txBody>
      </p:sp>
      <p:sp>
        <p:nvSpPr>
          <p:cNvPr id="3" name="Объект 2"/>
          <p:cNvSpPr>
            <a:spLocks noGrp="1"/>
          </p:cNvSpPr>
          <p:nvPr>
            <p:ph idx="1"/>
          </p:nvPr>
        </p:nvSpPr>
        <p:spPr/>
        <p:txBody>
          <a:bodyPr/>
          <a:lstStyle/>
          <a:p>
            <a:pPr marL="0" indent="0" algn="ctr">
              <a:buNone/>
            </a:pPr>
            <a:r>
              <a:rPr lang="ru-RU" dirty="0" smtClean="0"/>
              <a:t>Данная деятельность не требует особых усилий, не несет за собой большого риска и приносит достаточную прибыль.</a:t>
            </a:r>
          </a:p>
          <a:p>
            <a:pPr marL="0" indent="0" algn="ctr">
              <a:buNone/>
            </a:pPr>
            <a:r>
              <a:rPr lang="ru-RU" dirty="0" smtClean="0"/>
              <a:t>Такая деятельность отлично подойдет для развития собственного дела и получения опыта в сфере производства и продаж. </a:t>
            </a:r>
            <a:endParaRPr lang="ru-RU" dirty="0"/>
          </a:p>
        </p:txBody>
      </p:sp>
      <p:sp>
        <p:nvSpPr>
          <p:cNvPr id="4" name="Нижний колонтитул 3"/>
          <p:cNvSpPr>
            <a:spLocks noGrp="1"/>
          </p:cNvSpPr>
          <p:nvPr>
            <p:ph type="ftr" sz="quarter" idx="11"/>
          </p:nvPr>
        </p:nvSpPr>
        <p:spPr/>
        <p:txBody>
          <a:bodyPr/>
          <a:lstStyle/>
          <a:p>
            <a:r>
              <a:rPr lang="ru-RU" smtClean="0"/>
              <a:t>ВизитКалуга</a:t>
            </a:r>
            <a:endParaRPr lang="ru-RU"/>
          </a:p>
        </p:txBody>
      </p:sp>
      <p:sp>
        <p:nvSpPr>
          <p:cNvPr id="5" name="Номер слайда 4"/>
          <p:cNvSpPr>
            <a:spLocks noGrp="1"/>
          </p:cNvSpPr>
          <p:nvPr>
            <p:ph type="sldNum" sz="quarter" idx="12"/>
          </p:nvPr>
        </p:nvSpPr>
        <p:spPr/>
        <p:txBody>
          <a:bodyPr/>
          <a:lstStyle/>
          <a:p>
            <a:fld id="{5597DA3F-D761-4EAC-B406-8E91054989E4}" type="slidenum">
              <a:rPr lang="ru-RU" smtClean="0"/>
              <a:t>11</a:t>
            </a:fld>
            <a:endParaRPr lang="ru-RU"/>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76797" y="3866574"/>
            <a:ext cx="2438405" cy="2310389"/>
          </a:xfrm>
          <a:prstGeom prst="rect">
            <a:avLst/>
          </a:prstGeom>
        </p:spPr>
      </p:pic>
    </p:spTree>
    <p:extLst>
      <p:ext uri="{BB962C8B-B14F-4D97-AF65-F5344CB8AC3E}">
        <p14:creationId xmlns:p14="http://schemas.microsoft.com/office/powerpoint/2010/main" val="1536226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ОГЛАВЛЕНИЕ:</a:t>
            </a:r>
            <a:endParaRPr lang="ru-RU" sz="40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lnSpcReduction="10000"/>
          </a:bodyPr>
          <a:lstStyle/>
          <a:p>
            <a:pPr marL="514350" indent="-514350">
              <a:buFont typeface="+mj-lt"/>
              <a:buAutoNum type="arabicPeriod"/>
            </a:pPr>
            <a:r>
              <a:rPr lang="ru-RU" dirty="0" smtClean="0">
                <a:hlinkClick r:id="rId2" action="ppaction://hlinksldjump"/>
              </a:rPr>
              <a:t>Обзорный раздел;</a:t>
            </a:r>
            <a:endParaRPr lang="ru-RU" dirty="0" smtClean="0"/>
          </a:p>
          <a:p>
            <a:pPr marL="514350" indent="-514350">
              <a:buFont typeface="+mj-lt"/>
              <a:buAutoNum type="arabicPeriod"/>
            </a:pPr>
            <a:r>
              <a:rPr lang="ru-RU" dirty="0" smtClean="0">
                <a:hlinkClick r:id="rId3" action="ppaction://hlinksldjump"/>
              </a:rPr>
              <a:t>Описание предприятия;</a:t>
            </a:r>
            <a:endParaRPr lang="ru-RU" dirty="0" smtClean="0"/>
          </a:p>
          <a:p>
            <a:pPr marL="514350" indent="-514350">
              <a:buFont typeface="+mj-lt"/>
              <a:buAutoNum type="arabicPeriod"/>
            </a:pPr>
            <a:r>
              <a:rPr lang="ru-RU" dirty="0" smtClean="0">
                <a:hlinkClick r:id="rId4" action="ppaction://hlinksldjump"/>
              </a:rPr>
              <a:t>1.Описание продукции (услуг) ;</a:t>
            </a:r>
            <a:endParaRPr lang="ru-RU" dirty="0" smtClean="0"/>
          </a:p>
          <a:p>
            <a:pPr marL="514350" indent="-514350">
              <a:buFont typeface="+mj-lt"/>
              <a:buAutoNum type="arabicPeriod"/>
            </a:pPr>
            <a:r>
              <a:rPr lang="ru-RU" dirty="0" smtClean="0">
                <a:hlinkClick r:id="rId5" action="ppaction://hlinksldjump"/>
              </a:rPr>
              <a:t>2.</a:t>
            </a:r>
            <a:r>
              <a:rPr lang="ru-RU" dirty="0" smtClean="0">
                <a:hlinkClick r:id="rId5" action="ppaction://hlinksldjump"/>
              </a:rPr>
              <a:t>Описание продукции (услуг) ;</a:t>
            </a:r>
            <a:endParaRPr lang="ru-RU" dirty="0" smtClean="0"/>
          </a:p>
          <a:p>
            <a:pPr marL="514350" indent="-514350">
              <a:buFont typeface="+mj-lt"/>
              <a:buAutoNum type="arabicPeriod"/>
            </a:pPr>
            <a:r>
              <a:rPr lang="ru-RU" dirty="0" smtClean="0">
                <a:hlinkClick r:id="rId6" action="ppaction://hlinksldjump"/>
              </a:rPr>
              <a:t>1. Маркетинговый план;</a:t>
            </a:r>
            <a:endParaRPr lang="ru-RU" dirty="0" smtClean="0"/>
          </a:p>
          <a:p>
            <a:pPr marL="514350" indent="-514350">
              <a:buFont typeface="+mj-lt"/>
              <a:buAutoNum type="arabicPeriod"/>
            </a:pPr>
            <a:r>
              <a:rPr lang="ru-RU" dirty="0" smtClean="0">
                <a:hlinkClick r:id="rId7" action="ppaction://hlinksldjump"/>
              </a:rPr>
              <a:t>2.</a:t>
            </a:r>
            <a:r>
              <a:rPr lang="ru-RU" dirty="0" smtClean="0">
                <a:hlinkClick r:id="rId7" action="ppaction://hlinksldjump"/>
              </a:rPr>
              <a:t> Маркетинговый план;</a:t>
            </a:r>
            <a:endParaRPr lang="ru-RU" dirty="0" smtClean="0"/>
          </a:p>
          <a:p>
            <a:pPr marL="514350" indent="-514350">
              <a:buFont typeface="+mj-lt"/>
              <a:buAutoNum type="arabicPeriod"/>
            </a:pPr>
            <a:r>
              <a:rPr lang="ru-RU" dirty="0" smtClean="0">
                <a:hlinkClick r:id="rId8" action="ppaction://hlinksldjump"/>
              </a:rPr>
              <a:t>Производственный план;</a:t>
            </a:r>
            <a:endParaRPr lang="ru-RU" dirty="0" smtClean="0"/>
          </a:p>
          <a:p>
            <a:pPr marL="514350" indent="-514350">
              <a:buFont typeface="+mj-lt"/>
              <a:buAutoNum type="arabicPeriod"/>
            </a:pPr>
            <a:r>
              <a:rPr lang="ru-RU" dirty="0" smtClean="0">
                <a:hlinkClick r:id="rId9" action="ppaction://hlinksldjump"/>
              </a:rPr>
              <a:t>Оценка риска;</a:t>
            </a:r>
            <a:endParaRPr lang="ru-RU" dirty="0" smtClean="0"/>
          </a:p>
          <a:p>
            <a:pPr marL="514350" indent="-514350">
              <a:buFont typeface="+mj-lt"/>
              <a:buAutoNum type="arabicPeriod"/>
            </a:pPr>
            <a:r>
              <a:rPr lang="ru-RU" dirty="0" smtClean="0">
                <a:hlinkClick r:id="rId10" action="ppaction://hlinksldjump"/>
              </a:rPr>
              <a:t>Заключение</a:t>
            </a:r>
            <a:endParaRPr lang="ru-RU" dirty="0" smtClean="0"/>
          </a:p>
        </p:txBody>
      </p:sp>
      <p:sp>
        <p:nvSpPr>
          <p:cNvPr id="4" name="Нижний колонтитул 3"/>
          <p:cNvSpPr>
            <a:spLocks noGrp="1"/>
          </p:cNvSpPr>
          <p:nvPr>
            <p:ph type="ftr" sz="quarter" idx="11"/>
          </p:nvPr>
        </p:nvSpPr>
        <p:spPr/>
        <p:txBody>
          <a:bodyPr/>
          <a:lstStyle/>
          <a:p>
            <a:r>
              <a:rPr lang="ru-RU" smtClean="0"/>
              <a:t>ВизитКалуга</a:t>
            </a:r>
            <a:endParaRPr lang="ru-RU"/>
          </a:p>
        </p:txBody>
      </p:sp>
      <p:sp>
        <p:nvSpPr>
          <p:cNvPr id="5" name="Номер слайда 4"/>
          <p:cNvSpPr>
            <a:spLocks noGrp="1"/>
          </p:cNvSpPr>
          <p:nvPr>
            <p:ph type="sldNum" sz="quarter" idx="12"/>
          </p:nvPr>
        </p:nvSpPr>
        <p:spPr/>
        <p:txBody>
          <a:bodyPr/>
          <a:lstStyle/>
          <a:p>
            <a:fld id="{5597DA3F-D761-4EAC-B406-8E91054989E4}" type="slidenum">
              <a:rPr lang="ru-RU" smtClean="0"/>
              <a:t>2</a:t>
            </a:fld>
            <a:endParaRPr lang="ru-RU"/>
          </a:p>
        </p:txBody>
      </p:sp>
    </p:spTree>
    <p:extLst>
      <p:ext uri="{BB962C8B-B14F-4D97-AF65-F5344CB8AC3E}">
        <p14:creationId xmlns:p14="http://schemas.microsoft.com/office/powerpoint/2010/main" val="1525138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0070C0"/>
                </a:solidFill>
                <a:latin typeface="Arial Black" panose="020B0A04020102020204" pitchFamily="34" charset="0"/>
                <a:cs typeface="Times New Roman" panose="02020603050405020304" pitchFamily="18" charset="0"/>
              </a:rPr>
              <a:t>Обзорный раздел (резюме)</a:t>
            </a:r>
            <a:endParaRPr lang="ru-RU" b="1" dirty="0">
              <a:solidFill>
                <a:srgbClr val="0070C0"/>
              </a:solidFill>
              <a:latin typeface="Arial Black" panose="020B0A04020102020204" pitchFamily="34" charset="0"/>
              <a:cs typeface="Times New Roman" panose="02020603050405020304" pitchFamily="18" charset="0"/>
            </a:endParaRPr>
          </a:p>
        </p:txBody>
      </p:sp>
      <p:sp>
        <p:nvSpPr>
          <p:cNvPr id="3" name="Объект 2"/>
          <p:cNvSpPr>
            <a:spLocks noGrp="1"/>
          </p:cNvSpPr>
          <p:nvPr>
            <p:ph idx="1"/>
          </p:nvPr>
        </p:nvSpPr>
        <p:spPr/>
        <p:txBody>
          <a:bodyPr>
            <a:normAutofit fontScale="77500" lnSpcReduction="20000"/>
          </a:bodyPr>
          <a:lstStyle/>
          <a:p>
            <a:pPr marL="0" indent="0">
              <a:buNone/>
            </a:pPr>
            <a:r>
              <a:rPr lang="ru-RU" dirty="0" smtClean="0"/>
              <a:t>Изготовление и печать визиток как бизнес при грамотном подходе будет иметь успех. </a:t>
            </a:r>
            <a:r>
              <a:rPr lang="ru-RU" u="sng" dirty="0" smtClean="0"/>
              <a:t>Преимущества</a:t>
            </a:r>
            <a:r>
              <a:rPr lang="ru-RU" dirty="0" smtClean="0"/>
              <a:t>:</a:t>
            </a:r>
          </a:p>
          <a:p>
            <a:r>
              <a:rPr lang="ru-RU" dirty="0" smtClean="0"/>
              <a:t>Технология получения ГП несложна и не потребует от предпринимателя специфических знаний. Разобравшись в вопросе, наладить процесс можно даже без привлечения сторонних специалистов;</a:t>
            </a:r>
          </a:p>
          <a:p>
            <a:r>
              <a:rPr lang="ru-RU" dirty="0" smtClean="0"/>
              <a:t>Оборудование для производства визиток общедоступно и стоит недорого;</a:t>
            </a:r>
          </a:p>
          <a:p>
            <a:r>
              <a:rPr lang="ru-RU" dirty="0" smtClean="0"/>
              <a:t>Конечная стоимость готовых визиток значительно превышает их себестоимость</a:t>
            </a:r>
          </a:p>
          <a:p>
            <a:r>
              <a:rPr lang="ru-RU" dirty="0" smtClean="0"/>
              <a:t>Низкие вложения в дело позволяют запустить изготовление визиток в домашних условиях. И такой вариант сегодня очень распространен, поскольку находить заказчиков можно удаленно – с помощью Интернета, например.</a:t>
            </a:r>
          </a:p>
          <a:p>
            <a:pPr marL="0" indent="0">
              <a:buNone/>
            </a:pPr>
            <a:r>
              <a:rPr lang="ru-RU" dirty="0"/>
              <a:t> </a:t>
            </a:r>
          </a:p>
          <a:p>
            <a:pPr marL="0" indent="0">
              <a:buNone/>
            </a:pPr>
            <a:r>
              <a:rPr lang="ru-RU" dirty="0" smtClean="0"/>
              <a:t>Основная сложность – необходимость раскрутки бизнеса. На первых порах будет сложно находить заказчиков, а значит – придется потратиться на рекламу.</a:t>
            </a:r>
            <a:endParaRPr lang="ru-RU" dirty="0"/>
          </a:p>
        </p:txBody>
      </p:sp>
      <p:sp>
        <p:nvSpPr>
          <p:cNvPr id="4" name="Нижний колонтитул 3"/>
          <p:cNvSpPr>
            <a:spLocks noGrp="1"/>
          </p:cNvSpPr>
          <p:nvPr>
            <p:ph type="ftr" sz="quarter" idx="11"/>
          </p:nvPr>
        </p:nvSpPr>
        <p:spPr/>
        <p:txBody>
          <a:bodyPr/>
          <a:lstStyle/>
          <a:p>
            <a:r>
              <a:rPr lang="ru-RU" smtClean="0"/>
              <a:t>ВизитКалуга</a:t>
            </a:r>
            <a:endParaRPr lang="ru-RU"/>
          </a:p>
        </p:txBody>
      </p:sp>
      <p:sp>
        <p:nvSpPr>
          <p:cNvPr id="5" name="Номер слайда 4"/>
          <p:cNvSpPr>
            <a:spLocks noGrp="1"/>
          </p:cNvSpPr>
          <p:nvPr>
            <p:ph type="sldNum" sz="quarter" idx="12"/>
          </p:nvPr>
        </p:nvSpPr>
        <p:spPr/>
        <p:txBody>
          <a:bodyPr/>
          <a:lstStyle/>
          <a:p>
            <a:fld id="{5597DA3F-D761-4EAC-B406-8E91054989E4}" type="slidenum">
              <a:rPr lang="ru-RU" smtClean="0"/>
              <a:t>3</a:t>
            </a:fld>
            <a:endParaRPr lang="ru-RU"/>
          </a:p>
        </p:txBody>
      </p:sp>
    </p:spTree>
    <p:extLst>
      <p:ext uri="{BB962C8B-B14F-4D97-AF65-F5344CB8AC3E}">
        <p14:creationId xmlns:p14="http://schemas.microsoft.com/office/powerpoint/2010/main" val="9594156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1" dirty="0" smtClean="0">
                <a:solidFill>
                  <a:srgbClr val="0070C0"/>
                </a:solidFill>
                <a:latin typeface="Arial Black" panose="020B0A04020102020204" pitchFamily="34" charset="0"/>
                <a:cs typeface="Times New Roman" panose="02020603050405020304" pitchFamily="18" charset="0"/>
              </a:rPr>
              <a:t>Описание предприятия</a:t>
            </a:r>
            <a:endParaRPr lang="ru-RU" sz="4000" b="1" dirty="0">
              <a:solidFill>
                <a:srgbClr val="0070C0"/>
              </a:solidFill>
              <a:latin typeface="Arial Black" panose="020B0A04020102020204" pitchFamily="34" charset="0"/>
              <a:cs typeface="Times New Roman" panose="02020603050405020304" pitchFamily="18" charset="0"/>
            </a:endParaRPr>
          </a:p>
        </p:txBody>
      </p:sp>
      <p:sp>
        <p:nvSpPr>
          <p:cNvPr id="3" name="Объект 2"/>
          <p:cNvSpPr>
            <a:spLocks noGrp="1"/>
          </p:cNvSpPr>
          <p:nvPr>
            <p:ph idx="1"/>
          </p:nvPr>
        </p:nvSpPr>
        <p:spPr>
          <a:xfrm>
            <a:off x="838200" y="1371600"/>
            <a:ext cx="10515600" cy="4984749"/>
          </a:xfrm>
        </p:spPr>
        <p:txBody>
          <a:bodyPr>
            <a:normAutofit fontScale="92500" lnSpcReduction="20000"/>
          </a:bodyPr>
          <a:lstStyle/>
          <a:p>
            <a:pPr marL="0" indent="0">
              <a:buNone/>
            </a:pPr>
            <a:r>
              <a:rPr lang="ru-RU" dirty="0" smtClean="0">
                <a:latin typeface="Times New Roman" panose="02020603050405020304" pitchFamily="18" charset="0"/>
                <a:cs typeface="Times New Roman" panose="02020603050405020304" pitchFamily="18" charset="0"/>
              </a:rPr>
              <a:t>Главным преимуществом данного предприятия является работа на дому, т.е. через интернет. Эта работа подойдет для любого, т.к. не требует особых усилий и затрат. Ей могут заняться как студенты, родители с детьми, так и люди, которым просто по душе работа на дому. Заемные средства в данном случае почти не нужны, для начала работы требуется стартовый капитал 25 000 руб. для всего оборудования, но они быстро окупаются. Например: в первый месяц работы нужно найти себе постоянных 20 клиентов, которые каждый месяц будут заказывать не менее 500 карт. Себестоимость одной карты 5,5 руб., а цена ее будет не мене 6 руб. Итого:6*500=3000руб.(со стандартного заказа), 3000*20=60000руб. Приблизительный ежемесячный доход.</a:t>
            </a:r>
          </a:p>
          <a:p>
            <a:pPr marL="0" indent="0">
              <a:buNone/>
            </a:pPr>
            <a:r>
              <a:rPr lang="ru-RU" dirty="0" smtClean="0">
                <a:latin typeface="Times New Roman" panose="02020603050405020304" pitchFamily="18" charset="0"/>
                <a:cs typeface="Times New Roman" panose="02020603050405020304" pitchFamily="18" charset="0"/>
              </a:rPr>
              <a:t>Отличие предприятие в том, что оно не зависит от типографий, и себестоимость визитных выходит карт куда ниже.</a:t>
            </a:r>
          </a:p>
          <a:p>
            <a:pPr marL="0" indent="0">
              <a:buNone/>
            </a:pPr>
            <a:r>
              <a:rPr lang="ru-RU" dirty="0" smtClean="0">
                <a:latin typeface="Times New Roman" panose="02020603050405020304" pitchFamily="18" charset="0"/>
                <a:cs typeface="Times New Roman" panose="02020603050405020304" pitchFamily="18" charset="0"/>
              </a:rPr>
              <a:t>Кроме интернет платформ клиентов можно находить также и в жизни, путем обхода ТЦ и всевозможных объявлений.</a:t>
            </a:r>
            <a:endParaRPr lang="ru-RU" dirty="0">
              <a:latin typeface="Times New Roman" panose="02020603050405020304" pitchFamily="18" charset="0"/>
              <a:cs typeface="Times New Roman" panose="02020603050405020304" pitchFamily="18" charset="0"/>
            </a:endParaRPr>
          </a:p>
        </p:txBody>
      </p:sp>
      <p:sp>
        <p:nvSpPr>
          <p:cNvPr id="4" name="Нижний колонтитул 3"/>
          <p:cNvSpPr>
            <a:spLocks noGrp="1"/>
          </p:cNvSpPr>
          <p:nvPr>
            <p:ph type="ftr" sz="quarter" idx="11"/>
          </p:nvPr>
        </p:nvSpPr>
        <p:spPr/>
        <p:txBody>
          <a:bodyPr/>
          <a:lstStyle/>
          <a:p>
            <a:r>
              <a:rPr lang="ru-RU" smtClean="0"/>
              <a:t>ВизитКалуга</a:t>
            </a:r>
            <a:endParaRPr lang="ru-RU"/>
          </a:p>
        </p:txBody>
      </p:sp>
      <p:sp>
        <p:nvSpPr>
          <p:cNvPr id="5" name="Номер слайда 4"/>
          <p:cNvSpPr>
            <a:spLocks noGrp="1"/>
          </p:cNvSpPr>
          <p:nvPr>
            <p:ph type="sldNum" sz="quarter" idx="12"/>
          </p:nvPr>
        </p:nvSpPr>
        <p:spPr/>
        <p:txBody>
          <a:bodyPr/>
          <a:lstStyle/>
          <a:p>
            <a:fld id="{5597DA3F-D761-4EAC-B406-8E91054989E4}" type="slidenum">
              <a:rPr lang="ru-RU" smtClean="0"/>
              <a:t>4</a:t>
            </a:fld>
            <a:endParaRPr lang="ru-RU"/>
          </a:p>
        </p:txBody>
      </p:sp>
    </p:spTree>
    <p:extLst>
      <p:ext uri="{BB962C8B-B14F-4D97-AF65-F5344CB8AC3E}">
        <p14:creationId xmlns:p14="http://schemas.microsoft.com/office/powerpoint/2010/main" val="2882233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1" dirty="0" smtClean="0">
                <a:solidFill>
                  <a:srgbClr val="0070C0"/>
                </a:solidFill>
                <a:latin typeface="Arial Black" panose="020B0A04020102020204" pitchFamily="34" charset="0"/>
                <a:cs typeface="Times New Roman" panose="02020603050405020304" pitchFamily="18" charset="0"/>
              </a:rPr>
              <a:t>Описание продукции</a:t>
            </a:r>
            <a:endParaRPr lang="ru-RU" sz="4000" b="1" dirty="0">
              <a:solidFill>
                <a:srgbClr val="0070C0"/>
              </a:solidFill>
              <a:latin typeface="Arial Black" panose="020B0A04020102020204" pitchFamily="34" charset="0"/>
              <a:cs typeface="Times New Roman" panose="02020603050405020304" pitchFamily="18" charset="0"/>
            </a:endParaRPr>
          </a:p>
        </p:txBody>
      </p:sp>
      <p:sp>
        <p:nvSpPr>
          <p:cNvPr id="3" name="Объект 2"/>
          <p:cNvSpPr>
            <a:spLocks noGrp="1"/>
          </p:cNvSpPr>
          <p:nvPr>
            <p:ph idx="1"/>
          </p:nvPr>
        </p:nvSpPr>
        <p:spPr/>
        <p:txBody>
          <a:bodyPr>
            <a:normAutofit fontScale="92500" lnSpcReduction="20000"/>
          </a:bodyPr>
          <a:lstStyle/>
          <a:p>
            <a:pPr marL="0" indent="0">
              <a:buNone/>
            </a:pPr>
            <a:r>
              <a:rPr lang="ru-RU" dirty="0" smtClean="0"/>
              <a:t>Визитная карточка – традиционный носитель контактной информации о человеке или организации. Включает имя владельца, компанию и контактную информацию.</a:t>
            </a:r>
          </a:p>
          <a:p>
            <a:pPr marL="0" indent="0">
              <a:buNone/>
            </a:pPr>
            <a:r>
              <a:rPr lang="ru-RU" dirty="0" smtClean="0"/>
              <a:t>Виды визиток: </a:t>
            </a:r>
          </a:p>
          <a:p>
            <a:pPr marL="0" indent="0">
              <a:buNone/>
            </a:pPr>
            <a:r>
              <a:rPr lang="ru-RU" u="sng" dirty="0" smtClean="0"/>
              <a:t>Личные</a:t>
            </a:r>
            <a:r>
              <a:rPr lang="ru-RU" dirty="0" smtClean="0"/>
              <a:t> визитки в основном используются в неформальном общении при дружеском знакомстве.</a:t>
            </a:r>
          </a:p>
          <a:p>
            <a:pPr marL="0" indent="0">
              <a:buNone/>
            </a:pPr>
            <a:r>
              <a:rPr lang="ru-RU" u="sng" dirty="0" smtClean="0"/>
              <a:t>Корпоративная </a:t>
            </a:r>
            <a:r>
              <a:rPr lang="ru-RU" dirty="0" smtClean="0"/>
              <a:t> - содержит информацию о компании, сфере деятельности, перечни предоставляемых услуг, контактные номера, карты проезда, адреса веб-страниц.</a:t>
            </a:r>
          </a:p>
          <a:p>
            <a:pPr marL="0" indent="0">
              <a:buNone/>
            </a:pPr>
            <a:r>
              <a:rPr lang="ru-RU" u="sng" dirty="0" smtClean="0"/>
              <a:t>Деловая</a:t>
            </a:r>
            <a:r>
              <a:rPr lang="ru-RU" dirty="0" smtClean="0"/>
              <a:t> – используется в бизнесе, на официальных встречах и переговорах, для предоставления контактной информации своим будущим клиентам. </a:t>
            </a:r>
          </a:p>
          <a:p>
            <a:pPr marL="0" indent="0">
              <a:buNone/>
            </a:pPr>
            <a:endParaRPr lang="ru-RU" dirty="0" smtClean="0"/>
          </a:p>
        </p:txBody>
      </p:sp>
      <p:sp>
        <p:nvSpPr>
          <p:cNvPr id="4" name="Нижний колонтитул 3"/>
          <p:cNvSpPr>
            <a:spLocks noGrp="1"/>
          </p:cNvSpPr>
          <p:nvPr>
            <p:ph type="ftr" sz="quarter" idx="11"/>
          </p:nvPr>
        </p:nvSpPr>
        <p:spPr/>
        <p:txBody>
          <a:bodyPr/>
          <a:lstStyle/>
          <a:p>
            <a:r>
              <a:rPr lang="ru-RU" smtClean="0"/>
              <a:t>ВизитКалуга</a:t>
            </a:r>
            <a:endParaRPr lang="ru-RU"/>
          </a:p>
        </p:txBody>
      </p:sp>
      <p:sp>
        <p:nvSpPr>
          <p:cNvPr id="5" name="Номер слайда 4"/>
          <p:cNvSpPr>
            <a:spLocks noGrp="1"/>
          </p:cNvSpPr>
          <p:nvPr>
            <p:ph type="sldNum" sz="quarter" idx="12"/>
          </p:nvPr>
        </p:nvSpPr>
        <p:spPr/>
        <p:txBody>
          <a:bodyPr/>
          <a:lstStyle/>
          <a:p>
            <a:fld id="{5597DA3F-D761-4EAC-B406-8E91054989E4}" type="slidenum">
              <a:rPr lang="ru-RU" smtClean="0"/>
              <a:t>5</a:t>
            </a:fld>
            <a:endParaRPr lang="ru-RU"/>
          </a:p>
        </p:txBody>
      </p:sp>
    </p:spTree>
    <p:extLst>
      <p:ext uri="{BB962C8B-B14F-4D97-AF65-F5344CB8AC3E}">
        <p14:creationId xmlns:p14="http://schemas.microsoft.com/office/powerpoint/2010/main" val="292930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1" dirty="0" smtClean="0">
                <a:solidFill>
                  <a:srgbClr val="0070C0"/>
                </a:solidFill>
                <a:latin typeface="Arial Black" panose="020B0A04020102020204" pitchFamily="34" charset="0"/>
                <a:cs typeface="Times New Roman" panose="02020603050405020304" pitchFamily="18" charset="0"/>
              </a:rPr>
              <a:t>Описание продукции</a:t>
            </a:r>
            <a:endParaRPr lang="ru-RU" sz="4000" b="1" dirty="0">
              <a:solidFill>
                <a:srgbClr val="0070C0"/>
              </a:solidFill>
              <a:latin typeface="Arial Black" panose="020B0A04020102020204" pitchFamily="34" charset="0"/>
              <a:cs typeface="Times New Roman" panose="020206030504050203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1563758231"/>
              </p:ext>
            </p:extLst>
          </p:nvPr>
        </p:nvGraphicFramePr>
        <p:xfrm>
          <a:off x="1091045" y="2379807"/>
          <a:ext cx="10009909" cy="2468880"/>
        </p:xfrm>
        <a:graphic>
          <a:graphicData uri="http://schemas.openxmlformats.org/drawingml/2006/table">
            <a:tbl>
              <a:tblPr firstRow="1" bandRow="1">
                <a:tableStyleId>{5C22544A-7EE6-4342-B048-85BDC9FD1C3A}</a:tableStyleId>
              </a:tblPr>
              <a:tblGrid>
                <a:gridCol w="1226127">
                  <a:extLst>
                    <a:ext uri="{9D8B030D-6E8A-4147-A177-3AD203B41FA5}">
                      <a16:colId xmlns:a16="http://schemas.microsoft.com/office/drawing/2014/main" val="3916375793"/>
                    </a:ext>
                  </a:extLst>
                </a:gridCol>
                <a:gridCol w="1110673">
                  <a:extLst>
                    <a:ext uri="{9D8B030D-6E8A-4147-A177-3AD203B41FA5}">
                      <a16:colId xmlns:a16="http://schemas.microsoft.com/office/drawing/2014/main" val="1970930084"/>
                    </a:ext>
                  </a:extLst>
                </a:gridCol>
                <a:gridCol w="1168400">
                  <a:extLst>
                    <a:ext uri="{9D8B030D-6E8A-4147-A177-3AD203B41FA5}">
                      <a16:colId xmlns:a16="http://schemas.microsoft.com/office/drawing/2014/main" val="533463163"/>
                    </a:ext>
                  </a:extLst>
                </a:gridCol>
                <a:gridCol w="1168400">
                  <a:extLst>
                    <a:ext uri="{9D8B030D-6E8A-4147-A177-3AD203B41FA5}">
                      <a16:colId xmlns:a16="http://schemas.microsoft.com/office/drawing/2014/main" val="4148462218"/>
                    </a:ext>
                  </a:extLst>
                </a:gridCol>
                <a:gridCol w="1168400">
                  <a:extLst>
                    <a:ext uri="{9D8B030D-6E8A-4147-A177-3AD203B41FA5}">
                      <a16:colId xmlns:a16="http://schemas.microsoft.com/office/drawing/2014/main" val="4186899070"/>
                    </a:ext>
                  </a:extLst>
                </a:gridCol>
                <a:gridCol w="1168400">
                  <a:extLst>
                    <a:ext uri="{9D8B030D-6E8A-4147-A177-3AD203B41FA5}">
                      <a16:colId xmlns:a16="http://schemas.microsoft.com/office/drawing/2014/main" val="1365456413"/>
                    </a:ext>
                  </a:extLst>
                </a:gridCol>
                <a:gridCol w="1168400">
                  <a:extLst>
                    <a:ext uri="{9D8B030D-6E8A-4147-A177-3AD203B41FA5}">
                      <a16:colId xmlns:a16="http://schemas.microsoft.com/office/drawing/2014/main" val="2702043413"/>
                    </a:ext>
                  </a:extLst>
                </a:gridCol>
                <a:gridCol w="1831109">
                  <a:extLst>
                    <a:ext uri="{9D8B030D-6E8A-4147-A177-3AD203B41FA5}">
                      <a16:colId xmlns:a16="http://schemas.microsoft.com/office/drawing/2014/main" val="420782856"/>
                    </a:ext>
                  </a:extLst>
                </a:gridCol>
              </a:tblGrid>
              <a:tr h="370840">
                <a:tc>
                  <a:txBody>
                    <a:bodyPr/>
                    <a:lstStyle/>
                    <a:p>
                      <a:r>
                        <a:rPr lang="ru-RU" dirty="0" smtClean="0"/>
                        <a:t>Карта</a:t>
                      </a:r>
                      <a:endParaRPr lang="ru-RU" dirty="0"/>
                    </a:p>
                  </a:txBody>
                  <a:tcPr/>
                </a:tc>
                <a:tc>
                  <a:txBody>
                    <a:bodyPr/>
                    <a:lstStyle/>
                    <a:p>
                      <a:r>
                        <a:rPr lang="ru-RU" dirty="0" smtClean="0"/>
                        <a:t>От 10 до 100</a:t>
                      </a:r>
                      <a:endParaRPr lang="ru-RU" dirty="0"/>
                    </a:p>
                  </a:txBody>
                  <a:tcPr/>
                </a:tc>
                <a:tc>
                  <a:txBody>
                    <a:bodyPr/>
                    <a:lstStyle/>
                    <a:p>
                      <a:r>
                        <a:rPr lang="ru-RU" dirty="0" smtClean="0"/>
                        <a:t>От 101 до 500</a:t>
                      </a:r>
                      <a:endParaRPr lang="ru-RU" dirty="0"/>
                    </a:p>
                  </a:txBody>
                  <a:tcPr/>
                </a:tc>
                <a:tc>
                  <a:txBody>
                    <a:bodyPr/>
                    <a:lstStyle/>
                    <a:p>
                      <a:r>
                        <a:rPr lang="ru-RU" dirty="0" smtClean="0"/>
                        <a:t>От 501 до  1 100</a:t>
                      </a:r>
                      <a:endParaRPr lang="ru-RU" dirty="0"/>
                    </a:p>
                  </a:txBody>
                  <a:tcPr/>
                </a:tc>
                <a:tc>
                  <a:txBody>
                    <a:bodyPr/>
                    <a:lstStyle/>
                    <a:p>
                      <a:r>
                        <a:rPr lang="ru-RU" dirty="0" smtClean="0"/>
                        <a:t>От 1 101 до 3 000</a:t>
                      </a:r>
                      <a:endParaRPr lang="ru-RU" dirty="0"/>
                    </a:p>
                  </a:txBody>
                  <a:tcPr/>
                </a:tc>
                <a:tc>
                  <a:txBody>
                    <a:bodyPr/>
                    <a:lstStyle/>
                    <a:p>
                      <a:r>
                        <a:rPr lang="ru-RU" dirty="0" smtClean="0"/>
                        <a:t>От 3 001 до 5 000</a:t>
                      </a:r>
                      <a:endParaRPr lang="ru-RU" dirty="0"/>
                    </a:p>
                  </a:txBody>
                  <a:tcPr/>
                </a:tc>
                <a:tc>
                  <a:txBody>
                    <a:bodyPr/>
                    <a:lstStyle/>
                    <a:p>
                      <a:r>
                        <a:rPr lang="ru-RU" dirty="0" smtClean="0"/>
                        <a:t>От 5 001 до 10 000</a:t>
                      </a:r>
                      <a:endParaRPr lang="ru-RU" dirty="0"/>
                    </a:p>
                  </a:txBody>
                  <a:tcPr/>
                </a:tc>
                <a:tc>
                  <a:txBody>
                    <a:bodyPr/>
                    <a:lstStyle/>
                    <a:p>
                      <a:r>
                        <a:rPr lang="ru-RU" dirty="0" smtClean="0"/>
                        <a:t>От 10 001 и более</a:t>
                      </a:r>
                      <a:endParaRPr lang="ru-RU" dirty="0"/>
                    </a:p>
                  </a:txBody>
                  <a:tcPr/>
                </a:tc>
                <a:extLst>
                  <a:ext uri="{0D108BD9-81ED-4DB2-BD59-A6C34878D82A}">
                    <a16:rowId xmlns:a16="http://schemas.microsoft.com/office/drawing/2014/main" val="3140657080"/>
                  </a:ext>
                </a:extLst>
              </a:tr>
              <a:tr h="370840">
                <a:tc>
                  <a:txBody>
                    <a:bodyPr/>
                    <a:lstStyle/>
                    <a:p>
                      <a:r>
                        <a:rPr lang="ru-RU" dirty="0" smtClean="0"/>
                        <a:t>Толщина карты 0,46 мм</a:t>
                      </a:r>
                      <a:endParaRPr lang="ru-RU" dirty="0"/>
                    </a:p>
                  </a:txBody>
                  <a:tcPr/>
                </a:tc>
                <a:tc>
                  <a:txBody>
                    <a:bodyPr/>
                    <a:lstStyle/>
                    <a:p>
                      <a:r>
                        <a:rPr lang="ru-RU" dirty="0" smtClean="0"/>
                        <a:t>5,3</a:t>
                      </a:r>
                      <a:endParaRPr lang="ru-RU" dirty="0"/>
                    </a:p>
                  </a:txBody>
                  <a:tcPr/>
                </a:tc>
                <a:tc>
                  <a:txBody>
                    <a:bodyPr/>
                    <a:lstStyle/>
                    <a:p>
                      <a:r>
                        <a:rPr lang="ru-RU" dirty="0" smtClean="0"/>
                        <a:t>5,2</a:t>
                      </a:r>
                      <a:endParaRPr lang="ru-RU" dirty="0"/>
                    </a:p>
                  </a:txBody>
                  <a:tcPr/>
                </a:tc>
                <a:tc>
                  <a:txBody>
                    <a:bodyPr/>
                    <a:lstStyle/>
                    <a:p>
                      <a:r>
                        <a:rPr lang="ru-RU" dirty="0" smtClean="0"/>
                        <a:t>5,1</a:t>
                      </a:r>
                      <a:endParaRPr lang="ru-RU" dirty="0"/>
                    </a:p>
                  </a:txBody>
                  <a:tcPr/>
                </a:tc>
                <a:tc>
                  <a:txBody>
                    <a:bodyPr/>
                    <a:lstStyle/>
                    <a:p>
                      <a:r>
                        <a:rPr lang="ru-RU" dirty="0" smtClean="0"/>
                        <a:t>5</a:t>
                      </a:r>
                      <a:endParaRPr lang="ru-RU" dirty="0"/>
                    </a:p>
                  </a:txBody>
                  <a:tcPr/>
                </a:tc>
                <a:tc>
                  <a:txBody>
                    <a:bodyPr/>
                    <a:lstStyle/>
                    <a:p>
                      <a:r>
                        <a:rPr lang="ru-RU" dirty="0" smtClean="0"/>
                        <a:t>4,9</a:t>
                      </a:r>
                      <a:endParaRPr lang="ru-RU" dirty="0"/>
                    </a:p>
                  </a:txBody>
                  <a:tcPr/>
                </a:tc>
                <a:tc>
                  <a:txBody>
                    <a:bodyPr/>
                    <a:lstStyle/>
                    <a:p>
                      <a:r>
                        <a:rPr lang="ru-RU" dirty="0" smtClean="0"/>
                        <a:t>4,8</a:t>
                      </a:r>
                      <a:endParaRPr lang="ru-RU" dirty="0"/>
                    </a:p>
                  </a:txBody>
                  <a:tcPr/>
                </a:tc>
                <a:tc>
                  <a:txBody>
                    <a:bodyPr/>
                    <a:lstStyle/>
                    <a:p>
                      <a:r>
                        <a:rPr lang="ru-RU" dirty="0" smtClean="0"/>
                        <a:t>Индивидуально</a:t>
                      </a:r>
                      <a:endParaRPr lang="ru-RU" dirty="0"/>
                    </a:p>
                  </a:txBody>
                  <a:tcPr/>
                </a:tc>
                <a:extLst>
                  <a:ext uri="{0D108BD9-81ED-4DB2-BD59-A6C34878D82A}">
                    <a16:rowId xmlns:a16="http://schemas.microsoft.com/office/drawing/2014/main" val="3697160374"/>
                  </a:ext>
                </a:extLst>
              </a:tr>
              <a:tr h="370840">
                <a:tc>
                  <a:txBody>
                    <a:bodyPr/>
                    <a:lstStyle/>
                    <a:p>
                      <a:r>
                        <a:rPr lang="ru-RU" dirty="0" smtClean="0"/>
                        <a:t>Толщина карты 0,76 мм</a:t>
                      </a:r>
                      <a:endParaRPr lang="ru-RU" dirty="0"/>
                    </a:p>
                  </a:txBody>
                  <a:tcPr/>
                </a:tc>
                <a:tc>
                  <a:txBody>
                    <a:bodyPr/>
                    <a:lstStyle/>
                    <a:p>
                      <a:r>
                        <a:rPr lang="ru-RU" dirty="0" smtClean="0"/>
                        <a:t>6,3</a:t>
                      </a:r>
                      <a:endParaRPr lang="ru-RU" dirty="0"/>
                    </a:p>
                  </a:txBody>
                  <a:tcPr/>
                </a:tc>
                <a:tc>
                  <a:txBody>
                    <a:bodyPr/>
                    <a:lstStyle/>
                    <a:p>
                      <a:r>
                        <a:rPr lang="ru-RU" dirty="0" smtClean="0"/>
                        <a:t>6,2</a:t>
                      </a:r>
                      <a:endParaRPr lang="ru-RU" dirty="0"/>
                    </a:p>
                  </a:txBody>
                  <a:tcPr/>
                </a:tc>
                <a:tc>
                  <a:txBody>
                    <a:bodyPr/>
                    <a:lstStyle/>
                    <a:p>
                      <a:r>
                        <a:rPr lang="ru-RU" dirty="0" smtClean="0"/>
                        <a:t>6,1</a:t>
                      </a:r>
                      <a:endParaRPr lang="ru-RU" dirty="0"/>
                    </a:p>
                  </a:txBody>
                  <a:tcPr/>
                </a:tc>
                <a:tc>
                  <a:txBody>
                    <a:bodyPr/>
                    <a:lstStyle/>
                    <a:p>
                      <a:r>
                        <a:rPr lang="ru-RU" dirty="0" smtClean="0"/>
                        <a:t>6</a:t>
                      </a:r>
                      <a:endParaRPr lang="ru-RU" dirty="0"/>
                    </a:p>
                  </a:txBody>
                  <a:tcPr/>
                </a:tc>
                <a:tc>
                  <a:txBody>
                    <a:bodyPr/>
                    <a:lstStyle/>
                    <a:p>
                      <a:r>
                        <a:rPr lang="ru-RU" dirty="0" smtClean="0"/>
                        <a:t>5,9</a:t>
                      </a:r>
                      <a:endParaRPr lang="ru-RU" dirty="0"/>
                    </a:p>
                  </a:txBody>
                  <a:tcPr/>
                </a:tc>
                <a:tc>
                  <a:txBody>
                    <a:bodyPr/>
                    <a:lstStyle/>
                    <a:p>
                      <a:r>
                        <a:rPr lang="ru-RU" dirty="0" smtClean="0"/>
                        <a:t>5,8</a:t>
                      </a:r>
                      <a:endParaRPr lang="ru-RU" dirty="0"/>
                    </a:p>
                  </a:txBody>
                  <a:tcPr/>
                </a:tc>
                <a:tc>
                  <a:txBody>
                    <a:bodyPr/>
                    <a:lstStyle/>
                    <a:p>
                      <a:r>
                        <a:rPr lang="ru-RU" dirty="0" smtClean="0"/>
                        <a:t>Индивидуально</a:t>
                      </a:r>
                      <a:endParaRPr lang="ru-RU" dirty="0"/>
                    </a:p>
                  </a:txBody>
                  <a:tcPr/>
                </a:tc>
                <a:extLst>
                  <a:ext uri="{0D108BD9-81ED-4DB2-BD59-A6C34878D82A}">
                    <a16:rowId xmlns:a16="http://schemas.microsoft.com/office/drawing/2014/main" val="759807085"/>
                  </a:ext>
                </a:extLst>
              </a:tr>
            </a:tbl>
          </a:graphicData>
        </a:graphic>
      </p:graphicFrame>
      <p:sp>
        <p:nvSpPr>
          <p:cNvPr id="4" name="Нижний колонтитул 3"/>
          <p:cNvSpPr>
            <a:spLocks noGrp="1"/>
          </p:cNvSpPr>
          <p:nvPr>
            <p:ph type="ftr" sz="quarter" idx="11"/>
          </p:nvPr>
        </p:nvSpPr>
        <p:spPr/>
        <p:txBody>
          <a:bodyPr/>
          <a:lstStyle/>
          <a:p>
            <a:r>
              <a:rPr lang="ru-RU" smtClean="0"/>
              <a:t>ВизитКалуга</a:t>
            </a:r>
            <a:endParaRPr lang="ru-RU"/>
          </a:p>
        </p:txBody>
      </p:sp>
      <p:sp>
        <p:nvSpPr>
          <p:cNvPr id="5" name="Номер слайда 4"/>
          <p:cNvSpPr>
            <a:spLocks noGrp="1"/>
          </p:cNvSpPr>
          <p:nvPr>
            <p:ph type="sldNum" sz="quarter" idx="12"/>
          </p:nvPr>
        </p:nvSpPr>
        <p:spPr/>
        <p:txBody>
          <a:bodyPr/>
          <a:lstStyle/>
          <a:p>
            <a:fld id="{5597DA3F-D761-4EAC-B406-8E91054989E4}" type="slidenum">
              <a:rPr lang="ru-RU" smtClean="0"/>
              <a:t>6</a:t>
            </a:fld>
            <a:endParaRPr lang="ru-RU"/>
          </a:p>
        </p:txBody>
      </p:sp>
    </p:spTree>
    <p:extLst>
      <p:ext uri="{BB962C8B-B14F-4D97-AF65-F5344CB8AC3E}">
        <p14:creationId xmlns:p14="http://schemas.microsoft.com/office/powerpoint/2010/main" val="26996993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1" dirty="0" smtClean="0">
                <a:solidFill>
                  <a:srgbClr val="0070C0"/>
                </a:solidFill>
                <a:latin typeface="Arial Black" panose="020B0A04020102020204" pitchFamily="34" charset="0"/>
                <a:cs typeface="Times New Roman" panose="02020603050405020304" pitchFamily="18" charset="0"/>
              </a:rPr>
              <a:t>Маркетинговый план</a:t>
            </a:r>
            <a:endParaRPr lang="ru-RU" sz="4000" b="1" dirty="0">
              <a:solidFill>
                <a:srgbClr val="0070C0"/>
              </a:solidFill>
              <a:latin typeface="Arial Black" panose="020B0A04020102020204" pitchFamily="34" charset="0"/>
              <a:cs typeface="Times New Roman" panose="02020603050405020304" pitchFamily="18" charset="0"/>
            </a:endParaRPr>
          </a:p>
        </p:txBody>
      </p:sp>
      <p:sp>
        <p:nvSpPr>
          <p:cNvPr id="3" name="Объект 2"/>
          <p:cNvSpPr>
            <a:spLocks noGrp="1"/>
          </p:cNvSpPr>
          <p:nvPr>
            <p:ph idx="1"/>
          </p:nvPr>
        </p:nvSpPr>
        <p:spPr/>
        <p:txBody>
          <a:bodyPr>
            <a:normAutofit fontScale="92500" lnSpcReduction="10000"/>
          </a:bodyPr>
          <a:lstStyle/>
          <a:p>
            <a:pPr marL="514350" indent="-514350">
              <a:buFont typeface="+mj-lt"/>
              <a:buAutoNum type="arabicPeriod"/>
            </a:pPr>
            <a:r>
              <a:rPr lang="ru-RU" u="sng" dirty="0" smtClean="0"/>
              <a:t>Необходимо составить базу компаний</a:t>
            </a:r>
            <a:r>
              <a:rPr lang="ru-RU" dirty="0" smtClean="0"/>
              <a:t>, которые точно, либо наиболее вероятно заказывают карты. Нужно учитывать сезонность. Например, активность магазина шуб ниже летом, нежели зимой;</a:t>
            </a:r>
          </a:p>
          <a:p>
            <a:pPr marL="514350" indent="-514350">
              <a:buFont typeface="+mj-lt"/>
              <a:buAutoNum type="arabicPeriod"/>
            </a:pPr>
            <a:r>
              <a:rPr lang="ru-RU" u="sng" dirty="0" smtClean="0"/>
              <a:t>Постановка четкого плана звонков</a:t>
            </a:r>
            <a:r>
              <a:rPr lang="ru-RU" dirty="0" smtClean="0"/>
              <a:t>. В зависимости от дневной загруженности иными вопросами, планы звонков у всех разные. Придерживаясь плана в 30 звонков, </a:t>
            </a:r>
            <a:r>
              <a:rPr lang="ru-RU" b="1" dirty="0" smtClean="0"/>
              <a:t>за 20 рабочих дней мы получим 600 звонков</a:t>
            </a:r>
            <a:r>
              <a:rPr lang="ru-RU" dirty="0" smtClean="0"/>
              <a:t>. Если хотя бы </a:t>
            </a:r>
            <a:r>
              <a:rPr lang="ru-RU" b="1" dirty="0" smtClean="0"/>
              <a:t>2,5%</a:t>
            </a:r>
            <a:r>
              <a:rPr lang="ru-RU" dirty="0" smtClean="0"/>
              <a:t> от всех этих звонков дадут заказы по 500 карт, то это уже 15 заказов.</a:t>
            </a:r>
          </a:p>
          <a:p>
            <a:pPr marL="514350" indent="-514350">
              <a:buFont typeface="+mj-lt"/>
              <a:buAutoNum type="arabicPeriod"/>
            </a:pPr>
            <a:r>
              <a:rPr lang="ru-RU" u="sng" dirty="0" smtClean="0"/>
              <a:t>План обхода ТЦ</a:t>
            </a:r>
            <a:r>
              <a:rPr lang="ru-RU" dirty="0" smtClean="0"/>
              <a:t>. Необходимо составить график центров и выбрать дни обхода или же </a:t>
            </a:r>
            <a:r>
              <a:rPr lang="ru-RU" dirty="0" err="1" smtClean="0"/>
              <a:t>обзвона</a:t>
            </a:r>
            <a:r>
              <a:rPr lang="ru-RU" dirty="0" smtClean="0"/>
              <a:t>. При работе с ТЦ вполне подойдут выходные дни: активность в выходные выше, соответственно работа в ТЦ в самом разгаре. </a:t>
            </a:r>
          </a:p>
          <a:p>
            <a:pPr marL="514350" indent="-514350">
              <a:buFont typeface="+mj-lt"/>
              <a:buAutoNum type="arabicPeriod"/>
            </a:pPr>
            <a:endParaRPr lang="ru-RU" u="sng" dirty="0"/>
          </a:p>
        </p:txBody>
      </p:sp>
      <p:sp>
        <p:nvSpPr>
          <p:cNvPr id="4" name="Нижний колонтитул 3"/>
          <p:cNvSpPr>
            <a:spLocks noGrp="1"/>
          </p:cNvSpPr>
          <p:nvPr>
            <p:ph type="ftr" sz="quarter" idx="11"/>
          </p:nvPr>
        </p:nvSpPr>
        <p:spPr/>
        <p:txBody>
          <a:bodyPr/>
          <a:lstStyle/>
          <a:p>
            <a:r>
              <a:rPr lang="ru-RU" smtClean="0"/>
              <a:t>ВизитКалуга</a:t>
            </a:r>
            <a:endParaRPr lang="ru-RU"/>
          </a:p>
        </p:txBody>
      </p:sp>
      <p:sp>
        <p:nvSpPr>
          <p:cNvPr id="5" name="Номер слайда 4"/>
          <p:cNvSpPr>
            <a:spLocks noGrp="1"/>
          </p:cNvSpPr>
          <p:nvPr>
            <p:ph type="sldNum" sz="quarter" idx="12"/>
          </p:nvPr>
        </p:nvSpPr>
        <p:spPr/>
        <p:txBody>
          <a:bodyPr/>
          <a:lstStyle/>
          <a:p>
            <a:fld id="{5597DA3F-D761-4EAC-B406-8E91054989E4}" type="slidenum">
              <a:rPr lang="ru-RU" smtClean="0"/>
              <a:t>7</a:t>
            </a:fld>
            <a:endParaRPr lang="ru-RU"/>
          </a:p>
        </p:txBody>
      </p:sp>
    </p:spTree>
    <p:extLst>
      <p:ext uri="{BB962C8B-B14F-4D97-AF65-F5344CB8AC3E}">
        <p14:creationId xmlns:p14="http://schemas.microsoft.com/office/powerpoint/2010/main" val="30537080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rgbClr val="0070C0"/>
                </a:solidFill>
                <a:latin typeface="Arial Black" panose="020B0A04020102020204" pitchFamily="34" charset="0"/>
                <a:cs typeface="Times New Roman" panose="02020603050405020304" pitchFamily="18" charset="0"/>
              </a:rPr>
              <a:t>Маркетинговый план</a:t>
            </a:r>
            <a:endParaRPr lang="ru-RU" dirty="0">
              <a:latin typeface="Arial Black" panose="020B0A04020102020204" pitchFamily="34" charset="0"/>
            </a:endParaRPr>
          </a:p>
        </p:txBody>
      </p:sp>
      <p:sp>
        <p:nvSpPr>
          <p:cNvPr id="3" name="Объект 2"/>
          <p:cNvSpPr>
            <a:spLocks noGrp="1"/>
          </p:cNvSpPr>
          <p:nvPr>
            <p:ph idx="1"/>
          </p:nvPr>
        </p:nvSpPr>
        <p:spPr/>
        <p:txBody>
          <a:bodyPr>
            <a:normAutofit fontScale="77500" lnSpcReduction="20000"/>
          </a:bodyPr>
          <a:lstStyle/>
          <a:p>
            <a:pPr marL="0" indent="0">
              <a:buNone/>
            </a:pPr>
            <a:r>
              <a:rPr lang="ru-RU" dirty="0" smtClean="0"/>
              <a:t>4.   </a:t>
            </a:r>
            <a:r>
              <a:rPr lang="ru-RU" u="sng" dirty="0" smtClean="0"/>
              <a:t>Запуск рекламной кампании на сайт</a:t>
            </a:r>
            <a:r>
              <a:rPr lang="ru-RU" dirty="0" smtClean="0"/>
              <a:t>. Сайт является отличным инструментом привлечения клиентов и показания серьезности. Каждый партнер самостоятельно подходит к вопросу запуска рекламы на сайт. Первичная настройка рекламной кампании – 3500-5000 руб.; средняя стоимость за клик 48 рублей. Ежемесячный бюджет около 6-15 тысяч рублей, среднее количество кликов около 300. Из них 15% обращений или по-другому около 40 запросов. Из них 64% переходят в заказы. Таким образом выходит 25 заказов.</a:t>
            </a:r>
          </a:p>
          <a:p>
            <a:pPr marL="0" indent="0">
              <a:buNone/>
            </a:pPr>
            <a:r>
              <a:rPr lang="ru-RU" dirty="0" smtClean="0"/>
              <a:t>5. Примеры компаний, которые могут заказывать пластиковые карты с большей вероятностью:</a:t>
            </a:r>
          </a:p>
          <a:p>
            <a:r>
              <a:rPr lang="ru-RU" dirty="0" smtClean="0"/>
              <a:t>Фитнес-клубы;</a:t>
            </a:r>
          </a:p>
          <a:p>
            <a:r>
              <a:rPr lang="ru-RU" dirty="0" smtClean="0"/>
              <a:t>Детские развлекательные центры;</a:t>
            </a:r>
          </a:p>
          <a:p>
            <a:r>
              <a:rPr lang="ru-RU" dirty="0" smtClean="0"/>
              <a:t>Суши-бары;</a:t>
            </a:r>
          </a:p>
          <a:p>
            <a:r>
              <a:rPr lang="ru-RU" dirty="0" smtClean="0"/>
              <a:t>Ювелирные салоны;</a:t>
            </a:r>
          </a:p>
          <a:p>
            <a:r>
              <a:rPr lang="ru-RU" dirty="0" smtClean="0"/>
              <a:t>Автосалоны и т.д.</a:t>
            </a:r>
          </a:p>
        </p:txBody>
      </p:sp>
      <p:sp>
        <p:nvSpPr>
          <p:cNvPr id="4" name="Нижний колонтитул 3"/>
          <p:cNvSpPr>
            <a:spLocks noGrp="1"/>
          </p:cNvSpPr>
          <p:nvPr>
            <p:ph type="ftr" sz="quarter" idx="11"/>
          </p:nvPr>
        </p:nvSpPr>
        <p:spPr/>
        <p:txBody>
          <a:bodyPr/>
          <a:lstStyle/>
          <a:p>
            <a:r>
              <a:rPr lang="ru-RU" smtClean="0"/>
              <a:t>ВизитКалуга</a:t>
            </a:r>
            <a:endParaRPr lang="ru-RU"/>
          </a:p>
        </p:txBody>
      </p:sp>
      <p:sp>
        <p:nvSpPr>
          <p:cNvPr id="5" name="Номер слайда 4"/>
          <p:cNvSpPr>
            <a:spLocks noGrp="1"/>
          </p:cNvSpPr>
          <p:nvPr>
            <p:ph type="sldNum" sz="quarter" idx="12"/>
          </p:nvPr>
        </p:nvSpPr>
        <p:spPr/>
        <p:txBody>
          <a:bodyPr/>
          <a:lstStyle/>
          <a:p>
            <a:fld id="{5597DA3F-D761-4EAC-B406-8E91054989E4}" type="slidenum">
              <a:rPr lang="ru-RU" smtClean="0"/>
              <a:t>8</a:t>
            </a:fld>
            <a:endParaRPr lang="ru-RU"/>
          </a:p>
        </p:txBody>
      </p:sp>
    </p:spTree>
    <p:extLst>
      <p:ext uri="{BB962C8B-B14F-4D97-AF65-F5344CB8AC3E}">
        <p14:creationId xmlns:p14="http://schemas.microsoft.com/office/powerpoint/2010/main" val="31937400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1" dirty="0" smtClean="0">
                <a:solidFill>
                  <a:srgbClr val="0070C0"/>
                </a:solidFill>
                <a:latin typeface="Arial Black" panose="020B0A04020102020204" pitchFamily="34" charset="0"/>
              </a:rPr>
              <a:t>Производственный план</a:t>
            </a:r>
            <a:endParaRPr lang="ru-RU" sz="4000" b="1" dirty="0">
              <a:solidFill>
                <a:srgbClr val="0070C0"/>
              </a:solidFill>
              <a:latin typeface="Arial Black" panose="020B0A04020102020204" pitchFamily="34" charset="0"/>
            </a:endParaRPr>
          </a:p>
        </p:txBody>
      </p:sp>
      <p:sp>
        <p:nvSpPr>
          <p:cNvPr id="3" name="Объект 2"/>
          <p:cNvSpPr>
            <a:spLocks noGrp="1"/>
          </p:cNvSpPr>
          <p:nvPr>
            <p:ph idx="1"/>
          </p:nvPr>
        </p:nvSpPr>
        <p:spPr/>
        <p:txBody>
          <a:bodyPr>
            <a:normAutofit/>
          </a:bodyPr>
          <a:lstStyle/>
          <a:p>
            <a:pPr marL="0" indent="0">
              <a:buNone/>
            </a:pPr>
            <a:r>
              <a:rPr lang="ru-RU" dirty="0" smtClean="0"/>
              <a:t>На определенном этапе, когда будет набран опыт, можно постепенно переходить на работу со средними и крупными сетями. Как правило, вся работа строится аналогично малым, но переговоры более сложные и могут затянуться на большее время. Очень важно попасть на нужного человека, принимающего решение. При звонке не стоит торопиться сразу же выдавать всю информацию первому менеджеру, который поднял трубку, сначала нужно уточнить с кем можно обсудить вопрос сотрудничества в плане пластиковых карт. Когда попадется нужный человек нужно использовать все факторы, дабы заинтересовать клиента. </a:t>
            </a:r>
          </a:p>
        </p:txBody>
      </p:sp>
      <p:sp>
        <p:nvSpPr>
          <p:cNvPr id="4" name="Нижний колонтитул 3"/>
          <p:cNvSpPr>
            <a:spLocks noGrp="1"/>
          </p:cNvSpPr>
          <p:nvPr>
            <p:ph type="ftr" sz="quarter" idx="11"/>
          </p:nvPr>
        </p:nvSpPr>
        <p:spPr/>
        <p:txBody>
          <a:bodyPr/>
          <a:lstStyle/>
          <a:p>
            <a:r>
              <a:rPr lang="ru-RU" smtClean="0"/>
              <a:t>ВизитКалуга</a:t>
            </a:r>
            <a:endParaRPr lang="ru-RU"/>
          </a:p>
        </p:txBody>
      </p:sp>
      <p:sp>
        <p:nvSpPr>
          <p:cNvPr id="5" name="Номер слайда 4"/>
          <p:cNvSpPr>
            <a:spLocks noGrp="1"/>
          </p:cNvSpPr>
          <p:nvPr>
            <p:ph type="sldNum" sz="quarter" idx="12"/>
          </p:nvPr>
        </p:nvSpPr>
        <p:spPr/>
        <p:txBody>
          <a:bodyPr/>
          <a:lstStyle/>
          <a:p>
            <a:fld id="{5597DA3F-D761-4EAC-B406-8E91054989E4}" type="slidenum">
              <a:rPr lang="ru-RU" smtClean="0"/>
              <a:t>9</a:t>
            </a:fld>
            <a:endParaRPr lang="ru-RU"/>
          </a:p>
        </p:txBody>
      </p:sp>
    </p:spTree>
    <p:extLst>
      <p:ext uri="{BB962C8B-B14F-4D97-AF65-F5344CB8AC3E}">
        <p14:creationId xmlns:p14="http://schemas.microsoft.com/office/powerpoint/2010/main" val="263414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965</Words>
  <Application>Microsoft Office PowerPoint</Application>
  <PresentationFormat>Широкоэкранный</PresentationFormat>
  <Paragraphs>102</Paragraphs>
  <Slides>11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Arial</vt:lpstr>
      <vt:lpstr>Arial Black</vt:lpstr>
      <vt:lpstr>Calibri</vt:lpstr>
      <vt:lpstr>Calibri Light</vt:lpstr>
      <vt:lpstr>Times New Roman</vt:lpstr>
      <vt:lpstr>Тема Office</vt:lpstr>
      <vt:lpstr>Презентация PowerPoint</vt:lpstr>
      <vt:lpstr>ОГЛАВЛЕНИЕ:</vt:lpstr>
      <vt:lpstr>Обзорный раздел (резюме)</vt:lpstr>
      <vt:lpstr>Описание предприятия</vt:lpstr>
      <vt:lpstr>Описание продукции</vt:lpstr>
      <vt:lpstr>Описание продукции</vt:lpstr>
      <vt:lpstr>Маркетинговый план</vt:lpstr>
      <vt:lpstr>Маркетинговый план</vt:lpstr>
      <vt:lpstr>Производственный план</vt:lpstr>
      <vt:lpstr>Оценка рисков</vt:lpstr>
      <vt:lpstr>Заключение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19</cp:revision>
  <dcterms:created xsi:type="dcterms:W3CDTF">2018-11-01T16:39:29Z</dcterms:created>
  <dcterms:modified xsi:type="dcterms:W3CDTF">2018-11-01T19:45:02Z</dcterms:modified>
</cp:coreProperties>
</file>