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F9F9B-CA7F-4351-8F0D-1B35B271D7F6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9748-B675-44EB-856B-973FD77E6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gewin.ru/slovar-po-obshhestvoznaniyu/slovar-bukva-m" TargetMode="External"/><Relationship Id="rId7" Type="http://schemas.openxmlformats.org/officeDocument/2006/relationships/hyperlink" Target="http://egewin.ru/slovar-po-obshhestvoznaniyu/slovar-bukva-i" TargetMode="External"/><Relationship Id="rId2" Type="http://schemas.openxmlformats.org/officeDocument/2006/relationships/hyperlink" Target="http://egewin.ru/slovar-po-obshhestvoznaniyu/slovar-bukva-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win.ru/slovar-po-obshhestvoznaniyu/slovar-bukva-d" TargetMode="External"/><Relationship Id="rId5" Type="http://schemas.openxmlformats.org/officeDocument/2006/relationships/hyperlink" Target="http://egewin.ru/slovar-po-obshhestvoznaniyu/slovar-bukva-s" TargetMode="External"/><Relationship Id="rId4" Type="http://schemas.openxmlformats.org/officeDocument/2006/relationships/hyperlink" Target="http://egewin.ru/slovar-po-obshhestvoznaniyu/slovar-bukva-r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643998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Как писать эссе по </a:t>
            </a:r>
            <a:r>
              <a:rPr lang="ru-RU" dirty="0" smtClean="0"/>
              <a:t>обществознанию. Подготовка к ЕГЭ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2285992"/>
            <a:ext cx="1357322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29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1928802"/>
            <a:ext cx="607223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Максимальное количество баллов – 6</a:t>
            </a:r>
          </a:p>
          <a:p>
            <a:pPr algn="ctr"/>
            <a:r>
              <a:rPr lang="ru-RU" sz="2400" dirty="0" smtClean="0"/>
              <a:t> из 62 возможных.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3214686"/>
            <a:ext cx="600079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По 100- балльной шкале – 14 баллов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5429264"/>
            <a:ext cx="8643998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Совет: </a:t>
            </a:r>
            <a:r>
              <a:rPr lang="ru-RU" sz="2400" dirty="0" smtClean="0"/>
              <a:t>не писать в черновике все эссе, а только развернутый план.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Критерии оценки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57232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400" dirty="0" smtClean="0"/>
              <a:t> Раскрытие смысла высказывания</a:t>
            </a:r>
          </a:p>
          <a:p>
            <a:pPr marL="342900" indent="-342900">
              <a:buAutoNum type="arabicPeriod"/>
            </a:pPr>
            <a:r>
              <a:rPr lang="ru-RU" sz="4400" dirty="0" smtClean="0"/>
              <a:t>Теоретическое содержание</a:t>
            </a:r>
          </a:p>
          <a:p>
            <a:pPr marL="342900" indent="-342900">
              <a:buAutoNum type="arabicPeriod"/>
            </a:pPr>
            <a:r>
              <a:rPr lang="ru-RU" sz="4400" dirty="0" smtClean="0"/>
              <a:t>Корректность использования понятий, рассуждений и выводов</a:t>
            </a:r>
          </a:p>
          <a:p>
            <a:pPr marL="342900" indent="-342900">
              <a:buAutoNum type="arabicPeriod"/>
            </a:pPr>
            <a:r>
              <a:rPr lang="ru-RU" sz="4400" dirty="0" smtClean="0"/>
              <a:t>Качество приводимых фактов и примеров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857232"/>
            <a:ext cx="857256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 балл </a:t>
            </a:r>
            <a:r>
              <a:rPr lang="ru-RU" sz="2400" dirty="0" smtClean="0"/>
              <a:t>вы заработаете, если учтете первый критерий, т.е. грамотно обществоведческим языком расскажете, какая проблема (идея)в вашем тексте.</a:t>
            </a:r>
          </a:p>
          <a:p>
            <a:r>
              <a:rPr lang="ru-RU" sz="2400" dirty="0" smtClean="0"/>
              <a:t>Любую фразу вы должны перевести на язык обществознания и выделить проблему (идею).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928934"/>
            <a:ext cx="857256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Проблема (идея)должна быть не просто обычной фразой. Она должна состоять из чего-то такого, о чем вы можете поспорить и содержать термины и понятия по данной теме.</a:t>
            </a:r>
          </a:p>
          <a:p>
            <a:r>
              <a:rPr lang="ru-RU" sz="2000" dirty="0" smtClean="0"/>
              <a:t> Идей может быть высказано несколько.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4357694"/>
            <a:ext cx="864399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Если вы проблему (идею) обозначите неправильно и соответственно неправильно раскроете тему, то дальше проверяющие не будут проверять вашу работу.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14290"/>
            <a:ext cx="814748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dirty="0" smtClean="0"/>
              <a:t>1 критерий. </a:t>
            </a:r>
            <a:r>
              <a:rPr lang="ru-RU" sz="2400" dirty="0" smtClean="0"/>
              <a:t>Проблема (идея), раскрытие смысла высказывания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5657671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Итак, </a:t>
            </a:r>
            <a:r>
              <a:rPr lang="ru-RU" dirty="0" smtClean="0"/>
              <a:t>требуется найти в цитате идею (?проблему?), связанную с курсом и выделить тезис  (вашу законченную мысль по данному высказыванию), который вы в дальнейшем и будете обосновывать сведениями из курса и примерам из социальной практики.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357950" y="3643314"/>
            <a:ext cx="200026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Актуальность!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142852"/>
            <a:ext cx="5269391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3200" dirty="0" smtClean="0"/>
              <a:t>Свое мнение и обоснование.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857232"/>
            <a:ext cx="30003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Я согласен</a:t>
            </a:r>
          </a:p>
          <a:p>
            <a:r>
              <a:rPr lang="ru-RU" sz="2400" dirty="0" smtClean="0"/>
              <a:t>Я не согласен</a:t>
            </a:r>
          </a:p>
          <a:p>
            <a:r>
              <a:rPr lang="ru-RU" sz="2400" dirty="0" smtClean="0"/>
              <a:t>Частично согласен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14678" y="928670"/>
            <a:ext cx="171451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Почему?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143116"/>
            <a:ext cx="8786874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Для того, чтобы с чем-то согласиться или не согласиться, это нужно четко обозначить идею (проблему)!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3214686"/>
            <a:ext cx="878687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Поэтому в самом начале эссе эту фразу ставить не надо.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5429264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«Основной идеей, сформулированной автором цитаты … я вижу…». Эта проблема мне кажется актуальной (? я полностью согласен с данной идеей, так как…).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88583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sz="2000" b="1" dirty="0" smtClean="0"/>
              <a:t>2 критерий</a:t>
            </a:r>
            <a:r>
              <a:rPr lang="ru-RU" sz="2000" dirty="0" smtClean="0"/>
              <a:t>. Теоретическое содержание (объяснения ключевых понятий, наличие теоретических положений, рассуждений выводов)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8992" y="2285992"/>
            <a:ext cx="135732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2 балла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000108"/>
            <a:ext cx="871543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Т.Е. Теоретическое обоснование идеи (проблемы) с позиций научного обществознания: термины, понятия, теории, выводы науки по данной идее.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000372"/>
            <a:ext cx="8715436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/>
              <a:t>Если видна связанная цепочка теоретических рассуждений и построений. А если не видна? Отдельные, не связанные в единую картину положения, но относящиеся к теме, оцениваются лишь одним баллом. 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3"/>
            <a:ext cx="88583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sz="2000" b="1" dirty="0" smtClean="0"/>
              <a:t>3 критерий</a:t>
            </a:r>
            <a:r>
              <a:rPr lang="ru-RU" sz="2000" dirty="0" smtClean="0"/>
              <a:t>. Корректность использования понятий, теоретических положений, рассуждений и выводов (1 балл)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1500174"/>
            <a:ext cx="828680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Если по предыдущему критерию (за теоретическое содержание) выставляется 0 баллов, то и за корректность – тоже 0 баллов.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643182"/>
            <a:ext cx="8429684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/>
              <a:t>Этот критерий новый. Добавляется балл просто за то, что нет ошибок в теоретических построениях, терминах.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4214818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 примеру, вы пишете, что </a:t>
            </a:r>
            <a:r>
              <a:rPr lang="ru-RU" dirty="0" smtClean="0">
                <a:hlinkClick r:id="rId2"/>
              </a:rPr>
              <a:t>пирамида потребностей</a:t>
            </a:r>
            <a:r>
              <a:rPr lang="ru-RU" dirty="0" smtClean="0"/>
              <a:t> Маслова (а она </a:t>
            </a:r>
            <a:r>
              <a:rPr lang="ru-RU" dirty="0" err="1" smtClean="0">
                <a:hlinkClick r:id="rId3"/>
              </a:rPr>
              <a:t>Маслоу</a:t>
            </a:r>
            <a:r>
              <a:rPr lang="ru-RU" dirty="0" smtClean="0">
                <a:hlinkClick r:id="rId3"/>
              </a:rPr>
              <a:t>),</a:t>
            </a:r>
            <a:r>
              <a:rPr lang="ru-RU" dirty="0" smtClean="0"/>
              <a:t> что </a:t>
            </a:r>
            <a:r>
              <a:rPr lang="ru-RU" dirty="0" smtClean="0">
                <a:hlinkClick r:id="rId4"/>
              </a:rPr>
              <a:t>репродуктивная функция</a:t>
            </a:r>
            <a:r>
              <a:rPr lang="ru-RU" dirty="0" smtClean="0"/>
              <a:t> </a:t>
            </a:r>
            <a:r>
              <a:rPr lang="ru-RU" dirty="0" smtClean="0">
                <a:hlinkClick r:id="rId5"/>
              </a:rPr>
              <a:t>семьи</a:t>
            </a:r>
            <a:r>
              <a:rPr lang="ru-RU" dirty="0" smtClean="0"/>
              <a:t> заключается в воспитании </a:t>
            </a:r>
            <a:r>
              <a:rPr lang="ru-RU" dirty="0" smtClean="0">
                <a:hlinkClick r:id="rId6"/>
              </a:rPr>
              <a:t>детей,</a:t>
            </a:r>
            <a:r>
              <a:rPr lang="ru-RU" dirty="0" smtClean="0"/>
              <a:t> что </a:t>
            </a:r>
            <a:r>
              <a:rPr lang="ru-RU" dirty="0" smtClean="0">
                <a:hlinkClick r:id="rId5"/>
              </a:rPr>
              <a:t>стратификация</a:t>
            </a:r>
            <a:r>
              <a:rPr lang="ru-RU" dirty="0" smtClean="0"/>
              <a:t> есть перемещение </a:t>
            </a:r>
            <a:r>
              <a:rPr lang="ru-RU" dirty="0" smtClean="0">
                <a:hlinkClick r:id="rId7"/>
              </a:rPr>
              <a:t>индивида</a:t>
            </a:r>
            <a:r>
              <a:rPr lang="ru-RU" dirty="0" smtClean="0"/>
              <a:t> в социальной структуре…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73068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ru-RU" sz="2400" dirty="0" smtClean="0"/>
              <a:t>4 критерий. Качество приводимых фактов и примеров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8116" y="2857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балла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928670"/>
            <a:ext cx="8286808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Это видоизмененный вариант прежнего критерия 3. Только явно ужесточенный. Посмотрите, насколько жестко требуют приводить примеры для аргументации:</a:t>
            </a:r>
          </a:p>
          <a:p>
            <a:endParaRPr lang="ru-RU" sz="2400" dirty="0" smtClean="0"/>
          </a:p>
          <a:p>
            <a:r>
              <a:rPr lang="ru-RU" sz="2400" dirty="0" smtClean="0"/>
              <a:t>1) ЯВНО связанные с выбранными положениями и тезисами (а как оценить это ЯВНО (???)</a:t>
            </a:r>
          </a:p>
          <a:p>
            <a:endParaRPr lang="ru-RU" sz="2400" dirty="0" smtClean="0"/>
          </a:p>
          <a:p>
            <a:r>
              <a:rPr lang="ru-RU" sz="2400" dirty="0" smtClean="0"/>
              <a:t>2) РАЗВЕРНУТЫЕ ПРИМЕРЫ (то есть, расписанные досконально и предельно понятные эксперту при проверке).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0"/>
            <a:ext cx="807249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Помните: </a:t>
            </a:r>
            <a:r>
              <a:rPr lang="ru-RU" sz="2400" dirty="0" smtClean="0"/>
              <a:t>Структура эссе должна быть четкая.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571480"/>
          <a:ext cx="8858312" cy="614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/>
                <a:gridCol w="7215238"/>
              </a:tblGrid>
              <a:tr h="1136048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Введение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500" dirty="0" smtClean="0"/>
                        <a:t>Формулировка идеи (проблемы). Проблему эссе нужно воспринимать, как проблему жизненную. То есть проблему, которая волнует Вас.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dirty="0" smtClean="0"/>
                        <a:t>Актуальность темы.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500" dirty="0" smtClean="0"/>
                        <a:t>Свое мнение + </a:t>
                      </a:r>
                      <a:r>
                        <a:rPr lang="ru-RU" sz="1500" u="sng" dirty="0" smtClean="0"/>
                        <a:t>обоснование?</a:t>
                      </a:r>
                      <a:r>
                        <a:rPr lang="ru-RU" sz="1500" dirty="0" smtClean="0"/>
                        <a:t> + бонус ( об авторе или теме высказывания)</a:t>
                      </a:r>
                    </a:p>
                  </a:txBody>
                  <a:tcPr/>
                </a:tc>
              </a:tr>
              <a:tr h="264320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Основная часть</a:t>
                      </a:r>
                    </a:p>
                    <a:p>
                      <a:r>
                        <a:rPr lang="ru-RU" sz="1500" dirty="0" smtClean="0"/>
                        <a:t>Теоретическое</a:t>
                      </a:r>
                      <a:r>
                        <a:rPr lang="ru-RU" sz="1500" baseline="0" dirty="0" smtClean="0"/>
                        <a:t> обоснование идеи (проблемы)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/>
                        <a:t>Вспомните, свой учебник!</a:t>
                      </a:r>
                      <a:r>
                        <a:rPr lang="ru-RU" sz="1500" baseline="0" dirty="0" smtClean="0"/>
                        <a:t> </a:t>
                      </a:r>
                      <a:r>
                        <a:rPr lang="ru-RU" sz="1500" dirty="0" smtClean="0"/>
                        <a:t>Какие там были темы в разделе, по которому вы пишете эссе?</a:t>
                      </a:r>
                    </a:p>
                    <a:p>
                      <a:pPr algn="ctr"/>
                      <a:r>
                        <a:rPr lang="ru-RU" sz="1500" dirty="0" smtClean="0"/>
                        <a:t>Например, </a:t>
                      </a:r>
                      <a:r>
                        <a:rPr lang="ru-RU" sz="1500" u="sng" dirty="0" smtClean="0"/>
                        <a:t>экономика.</a:t>
                      </a:r>
                    </a:p>
                    <a:p>
                      <a:pPr algn="ctr"/>
                      <a:r>
                        <a:rPr lang="ru-RU" sz="1500" u="sng" dirty="0" smtClean="0"/>
                        <a:t>Деньги, безработица, инфляция, типы экономических систем и др.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Перед вами должен всплыть список терминов, функций, классификаций.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  !!!Не перенасыщайте текст эссе умными словами,</a:t>
                      </a:r>
                      <a:r>
                        <a:rPr lang="ru-RU" sz="1500" baseline="0" dirty="0" smtClean="0"/>
                        <a:t> </a:t>
                      </a:r>
                      <a:r>
                        <a:rPr lang="ru-RU" sz="1500" dirty="0" smtClean="0"/>
                        <a:t>милыми, красивыми словами с оборотами.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Если вы пишите, например, эссе по политологии не нужно туда толкать что-то из экономики, права, философии. Создается впечатление. Что вы не разбираетесь в теме.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Аргументы +</a:t>
                      </a:r>
                      <a:r>
                        <a:rPr lang="ru-RU" sz="1500" baseline="0" dirty="0" smtClean="0"/>
                        <a:t> 2 примера/факта, которые это подтверждают.</a:t>
                      </a:r>
                      <a:endParaRPr lang="ru-RU" sz="1500" dirty="0" smtClean="0"/>
                    </a:p>
                  </a:txBody>
                  <a:tcPr/>
                </a:tc>
              </a:tr>
              <a:tr h="145419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Заключение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После аргументации нужно сделать вывод и начать его с красной строки.</a:t>
                      </a:r>
                    </a:p>
                    <a:p>
                      <a:pPr algn="ctr"/>
                      <a:r>
                        <a:rPr lang="ru-RU" sz="1500" dirty="0" smtClean="0"/>
                        <a:t>Вывод обязательно должен состоять из двух частей.</a:t>
                      </a:r>
                    </a:p>
                    <a:p>
                      <a:r>
                        <a:rPr lang="ru-RU" sz="1500" b="1" u="sng" dirty="0" smtClean="0"/>
                        <a:t>Первый вывод. </a:t>
                      </a:r>
                      <a:r>
                        <a:rPr lang="ru-RU" sz="1500" dirty="0" smtClean="0"/>
                        <a:t>Это ваш самостоятельный. Ваше личное мнение.</a:t>
                      </a:r>
                    </a:p>
                    <a:p>
                      <a:r>
                        <a:rPr lang="ru-RU" sz="1500" dirty="0" smtClean="0"/>
                        <a:t>Доказали ли вы или опровергли. («Безработица всегда оказывает пагубное воздействие на экономику»)  Полный, обоснованный, четкий.</a:t>
                      </a:r>
                      <a:endParaRPr lang="ru-RU" sz="1500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Второй вывод</a:t>
                      </a:r>
                      <a:r>
                        <a:rPr lang="ru-RU" sz="1600" b="1" u="sng" dirty="0" smtClean="0"/>
                        <a:t>.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5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микровывод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 первому). Должен соответствовать началу эссе. Мы должны вспомнить о нашей проблеме или теме эссе.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/>
                        <a:t>Например: «Таким образом, мы доказали, что демократия является признаком западного общества»</a:t>
                      </a:r>
                    </a:p>
                    <a:p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8794" y="6429396"/>
            <a:ext cx="6715172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Нужно захлопнуть схему нашего эссе: с чего начали, тем и закончили.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ссе написанное в группе https://vk.com/egewin"/>
          <p:cNvPicPr/>
          <p:nvPr/>
        </p:nvPicPr>
        <p:blipFill>
          <a:blip r:embed="rId2"/>
          <a:srcRect l="7536" t="11489" r="1550" b="3404"/>
          <a:stretch>
            <a:fillRect/>
          </a:stretch>
        </p:blipFill>
        <p:spPr bwMode="auto">
          <a:xfrm>
            <a:off x="142844" y="142852"/>
            <a:ext cx="8858312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751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Как писать эссе по обществознанию. Подготовка к ЕГЭ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писать эссе по обществознанию</dc:title>
  <dc:creator>User</dc:creator>
  <cp:lastModifiedBy>Пользователь Windows</cp:lastModifiedBy>
  <cp:revision>86</cp:revision>
  <dcterms:created xsi:type="dcterms:W3CDTF">2017-04-09T11:09:31Z</dcterms:created>
  <dcterms:modified xsi:type="dcterms:W3CDTF">2019-03-17T01:06:37Z</dcterms:modified>
</cp:coreProperties>
</file>