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7" r:id="rId5"/>
    <p:sldId id="259" r:id="rId6"/>
    <p:sldId id="260" r:id="rId7"/>
    <p:sldId id="267" r:id="rId8"/>
    <p:sldId id="268" r:id="rId9"/>
    <p:sldId id="261" r:id="rId10"/>
    <p:sldId id="263" r:id="rId11"/>
    <p:sldId id="265" r:id="rId12"/>
    <p:sldId id="266" r:id="rId13"/>
    <p:sldId id="264" r:id="rId14"/>
    <p:sldId id="269" r:id="rId15"/>
    <p:sldId id="270" r:id="rId16"/>
    <p:sldId id="271" r:id="rId17"/>
    <p:sldId id="272" r:id="rId18"/>
    <p:sldId id="273" r:id="rId19"/>
    <p:sldId id="274" r:id="rId20"/>
    <p:sldId id="280" r:id="rId21"/>
    <p:sldId id="275" r:id="rId22"/>
    <p:sldId id="276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468" y="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A496472-08A6-49FB-A283-0EAEDAC639F6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E3AE-8530-4841-992A-55B68AD635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6472-08A6-49FB-A283-0EAEDAC639F6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E3AE-8530-4841-992A-55B68AD635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6472-08A6-49FB-A283-0EAEDAC639F6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E3AE-8530-4841-992A-55B68AD635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6472-08A6-49FB-A283-0EAEDAC639F6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E3AE-8530-4841-992A-55B68AD63589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6472-08A6-49FB-A283-0EAEDAC639F6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E3AE-8530-4841-992A-55B68AD6358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6472-08A6-49FB-A283-0EAEDAC639F6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E3AE-8530-4841-992A-55B68AD6358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6472-08A6-49FB-A283-0EAEDAC639F6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E3AE-8530-4841-992A-55B68AD635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6472-08A6-49FB-A283-0EAEDAC639F6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E3AE-8530-4841-992A-55B68AD6358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6472-08A6-49FB-A283-0EAEDAC639F6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E3AE-8530-4841-992A-55B68AD635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6472-08A6-49FB-A283-0EAEDAC639F6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E3AE-8530-4841-992A-55B68AD6358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6472-08A6-49FB-A283-0EAEDAC639F6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E3AE-8530-4841-992A-55B68AD635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A496472-08A6-49FB-A283-0EAEDAC639F6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F46E3AE-8530-4841-992A-55B68AD6358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3140968"/>
            <a:ext cx="6400800" cy="1295400"/>
          </a:xfrm>
        </p:spPr>
        <p:txBody>
          <a:bodyPr>
            <a:normAutofit fontScale="90000"/>
          </a:bodyPr>
          <a:lstStyle/>
          <a:p>
            <a:r>
              <a:rPr lang="ru-RU" sz="4800" cap="none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Культура и повседневная жизнь народов России </a:t>
            </a:r>
            <a:r>
              <a:rPr lang="en-US" sz="4800" cap="none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Constantia"/>
              </a:rPr>
              <a:t>XVI</a:t>
            </a:r>
            <a:r>
              <a:rPr lang="ru-RU" sz="4800" cap="none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века</a:t>
            </a:r>
            <a:br>
              <a:rPr lang="ru-RU" sz="4800" cap="none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</a:br>
            <a:r>
              <a:rPr lang="ru-RU" sz="4800" cap="none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/>
            </a:r>
            <a:br>
              <a:rPr lang="ru-RU" sz="4800" cap="none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</a:br>
            <a:r>
              <a:rPr lang="ru-RU" sz="4800" cap="none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1 урок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5" y="4437112"/>
            <a:ext cx="6994525" cy="1196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Кудашева Римма Александровна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истории МБОУ «СОШ №202» </a:t>
            </a:r>
            <a:r>
              <a:rPr kumimoji="0" lang="ru-RU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г.Новосибирск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794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3728" y="1418827"/>
            <a:ext cx="61926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2">
                    <a:lumMod val="50000"/>
                  </a:schemeClr>
                </a:solidFill>
              </a:rPr>
              <a:t>Где и как было организовано обучение?</a:t>
            </a:r>
          </a:p>
          <a:p>
            <a:pPr algn="ctr"/>
            <a:r>
              <a:rPr lang="ru-RU" sz="3200" b="1" i="1" dirty="0" smtClean="0">
                <a:solidFill>
                  <a:schemeClr val="bg2">
                    <a:lumMod val="50000"/>
                  </a:schemeClr>
                </a:solidFill>
              </a:rPr>
              <a:t>Что использовали в качестве учебных пособий?</a:t>
            </a:r>
            <a:endParaRPr lang="ru-RU" sz="32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16" descr="C:\Users\User\Downloads\biologymorphology-of-flowering-plantsflower_9 (2).jp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77052"/>
            <a:ext cx="1272827" cy="127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gotvectors.com/images/preview/thumb/open-book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45024"/>
            <a:ext cx="2619375" cy="137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23927" y="3856692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101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856639" y="3856692"/>
            <a:ext cx="726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102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89279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"/>
          <a:stretch/>
        </p:blipFill>
        <p:spPr bwMode="auto">
          <a:xfrm>
            <a:off x="179513" y="980728"/>
            <a:ext cx="6552728" cy="30197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38154" y="1060652"/>
            <a:ext cx="3978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ru-RU" sz="2400" b="1" i="1" dirty="0">
                <a:solidFill>
                  <a:srgbClr val="FF6600"/>
                </a:solidFill>
                <a:latin typeface="Calibri"/>
              </a:rPr>
              <a:t>Троице-Сергиев монастырь</a:t>
            </a:r>
            <a:endParaRPr lang="ru-RU" sz="2400" b="1" i="1" dirty="0">
              <a:solidFill>
                <a:srgbClr val="FF6600"/>
              </a:solidFill>
              <a:latin typeface="Calibri"/>
            </a:endParaRPr>
          </a:p>
        </p:txBody>
      </p:sp>
      <p:pic>
        <p:nvPicPr>
          <p:cNvPr id="1026" name="Picture 2" descr="http://900igr.net/up/datai/218819/0017-018-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123" y="919012"/>
            <a:ext cx="1960350" cy="19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" y="-2637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 монастырях имелись «</a:t>
            </a:r>
            <a:r>
              <a:rPr lang="ru-RU" sz="2800" b="1" dirty="0" err="1" smtClean="0">
                <a:solidFill>
                  <a:srgbClr val="002060"/>
                </a:solidFill>
              </a:rPr>
              <a:t>книгохранительные</a:t>
            </a:r>
            <a:r>
              <a:rPr lang="ru-RU" sz="2800" b="1" dirty="0" smtClean="0">
                <a:solidFill>
                  <a:srgbClr val="002060"/>
                </a:solidFill>
              </a:rPr>
              <a:t> палаты»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3396181"/>
            <a:ext cx="3461819" cy="3461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79514" y="3396181"/>
            <a:ext cx="3276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400" b="1" i="1" dirty="0" smtClean="0">
                <a:solidFill>
                  <a:schemeClr val="bg1"/>
                </a:solidFill>
                <a:latin typeface="Calibri"/>
              </a:rPr>
              <a:t>Собор святой Софии в Новгороде</a:t>
            </a:r>
            <a:endParaRPr lang="ru-RU" sz="2400" b="1" i="1" dirty="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9" name="Picture 4" descr="http://www.cirota.ru/forum/images/43/43212.jpe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25"/>
          <a:stretch/>
        </p:blipFill>
        <p:spPr bwMode="auto">
          <a:xfrm>
            <a:off x="3726078" y="3979560"/>
            <a:ext cx="5344427" cy="27367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41332" y="4000461"/>
            <a:ext cx="51791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400" b="1" i="1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/>
              </a:rPr>
              <a:t>Иосифо</a:t>
            </a:r>
            <a:r>
              <a:rPr lang="ru-RU" sz="2400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/>
              </a:rPr>
              <a:t>-Волоколамский монастырь</a:t>
            </a:r>
            <a:endParaRPr lang="ru-RU" sz="2400" b="1" i="1" dirty="0">
              <a:solidFill>
                <a:schemeClr val="tx2">
                  <a:lumMod val="90000"/>
                  <a:lumOff val="10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4575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C:\Users\User\Downloads\biologymorphology-of-flowering-plantsflower_9 (2).jp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77052"/>
            <a:ext cx="1272827" cy="127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728" y="1177052"/>
            <a:ext cx="57119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Вспомните, чему учили в медресе и в </a:t>
            </a:r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</a:rPr>
              <a:t>мектебе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102" name="Picture 6" descr="https://2.bp.blogspot.com/-BjAT3Yfhz_A/WcUD_8bsMGI/AAAAAAAAk7I/FpI7tjbVBMg_P3i1dFADoNAa4nEidjg9QCLcBGAs/s640/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598" y="2276872"/>
            <a:ext cx="4266758" cy="334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990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hermesphilus.files.wordpress.com/2018/05/nasir-al-din-al-tus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007"/>
            <a:ext cx="2443592" cy="325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1096" y="1052736"/>
            <a:ext cx="5728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1542 году выдающийся казанский ученый-математик </a:t>
            </a:r>
            <a:r>
              <a:rPr lang="ru-RU" sz="2400" dirty="0" err="1"/>
              <a:t>Мухетдин</a:t>
            </a:r>
            <a:r>
              <a:rPr lang="ru-RU" sz="2400" dirty="0"/>
              <a:t> </a:t>
            </a:r>
            <a:r>
              <a:rPr lang="ru-RU" sz="2400" dirty="0" err="1"/>
              <a:t>Мухаммат</a:t>
            </a:r>
            <a:r>
              <a:rPr lang="ru-RU" sz="2400" dirty="0"/>
              <a:t> </a:t>
            </a:r>
            <a:r>
              <a:rPr lang="ru-RU" sz="2400" dirty="0" err="1"/>
              <a:t>Атмаджа</a:t>
            </a:r>
            <a:r>
              <a:rPr lang="ru-RU" sz="2400" dirty="0"/>
              <a:t> Хаджи </a:t>
            </a:r>
            <a:r>
              <a:rPr lang="ru-RU" sz="2400" dirty="0" err="1"/>
              <a:t>улы</a:t>
            </a:r>
            <a:r>
              <a:rPr lang="ru-RU" sz="2400" dirty="0"/>
              <a:t> написал математический трактат «</a:t>
            </a:r>
            <a:r>
              <a:rPr lang="ru-RU" sz="2400" dirty="0" err="1"/>
              <a:t>Маджмегъ</a:t>
            </a:r>
            <a:r>
              <a:rPr lang="ru-RU" sz="2400" dirty="0"/>
              <a:t>-ал </a:t>
            </a:r>
            <a:r>
              <a:rPr lang="ru-RU" sz="2400" dirty="0" err="1"/>
              <a:t>кавагыйд</a:t>
            </a:r>
            <a:r>
              <a:rPr lang="ru-RU" sz="2400" dirty="0"/>
              <a:t>» («Сборник </a:t>
            </a:r>
            <a:r>
              <a:rPr lang="ru-RU" sz="2400" dirty="0" smtClean="0"/>
              <a:t>правил»). </a:t>
            </a:r>
          </a:p>
          <a:p>
            <a:endParaRPr lang="ru-RU" sz="2400" dirty="0"/>
          </a:p>
          <a:p>
            <a:r>
              <a:rPr lang="ru-RU" sz="2400" dirty="0" smtClean="0"/>
              <a:t>Это оригинальное сочинение содержит свод почти всех арифметических правил, бытовавших в древности. Объем рукописи – 243 листа, написана  она на древнетюркском языке.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0796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C:\Users\User\Downloads\biologymorphology-of-flowering-plantsflower_9 (2).jp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92386"/>
            <a:ext cx="1272827" cy="127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1628800"/>
            <a:ext cx="61926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>
                <a:solidFill>
                  <a:srgbClr val="9E8E5C">
                    <a:lumMod val="50000"/>
                  </a:srgbClr>
                </a:solidFill>
              </a:rPr>
              <a:t>Вспомните, </a:t>
            </a:r>
            <a:r>
              <a:rPr lang="ru-RU" sz="2800" b="1" i="1" dirty="0" smtClean="0">
                <a:solidFill>
                  <a:srgbClr val="9E8E5C">
                    <a:lumMod val="50000"/>
                  </a:srgbClr>
                </a:solidFill>
              </a:rPr>
              <a:t>кто считается родоначальником книгопечатанья в Европе? </a:t>
            </a:r>
          </a:p>
          <a:p>
            <a:pPr lvl="0"/>
            <a:endParaRPr lang="ru-RU" sz="2800" b="1" i="1" dirty="0" smtClean="0">
              <a:solidFill>
                <a:srgbClr val="9E8E5C">
                  <a:lumMod val="50000"/>
                </a:srgbClr>
              </a:solidFill>
            </a:endParaRPr>
          </a:p>
          <a:p>
            <a:pPr lvl="0"/>
            <a:r>
              <a:rPr lang="ru-RU" sz="2800" b="1" i="1" dirty="0" smtClean="0">
                <a:solidFill>
                  <a:srgbClr val="9E8E5C">
                    <a:lumMod val="50000"/>
                  </a:srgbClr>
                </a:solidFill>
              </a:rPr>
              <a:t>Когда в Европе была создана первая печатная книга? </a:t>
            </a:r>
            <a:endParaRPr lang="ru-RU" sz="2800" b="1" i="1" dirty="0">
              <a:solidFill>
                <a:srgbClr val="9E8E5C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715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начало книгопечатания в европ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0" y="359594"/>
            <a:ext cx="5040560" cy="38949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148064" y="1700808"/>
            <a:ext cx="34563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/>
              </a:rPr>
              <a:t>изобретение книгопечатания Иоанном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/>
              </a:rPr>
              <a:t>Гутенбергом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 rot="18979392">
            <a:off x="6488523" y="560974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ятно 1 3"/>
          <p:cNvSpPr/>
          <p:nvPr/>
        </p:nvSpPr>
        <p:spPr>
          <a:xfrm>
            <a:off x="4354672" y="28743"/>
            <a:ext cx="2880320" cy="167910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rPr>
              <a:t>1445г.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Picture 2" descr="https://upload.wikimedia.org/wikipedia/commons/thumb/a/ae/Metal_movable_type.jpg/1024px-Metal_movable_ty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788024" y="3971146"/>
            <a:ext cx="4176464" cy="27734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7553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980728"/>
            <a:ext cx="43204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 инициативе Ивана IV и при поддержке церкви в Москве на Печатном дворе (казённой типографии) Иван Фёдоров и его помощник Петр </a:t>
            </a:r>
            <a:r>
              <a:rPr lang="ru-RU" sz="2400" dirty="0" err="1" smtClean="0"/>
              <a:t>Мстиславец</a:t>
            </a:r>
            <a:r>
              <a:rPr lang="ru-RU" sz="2400" dirty="0" smtClean="0"/>
              <a:t> напечатали первую русскую </a:t>
            </a:r>
          </a:p>
          <a:p>
            <a:r>
              <a:rPr lang="ru-RU" sz="2400" dirty="0" smtClean="0"/>
              <a:t>датированную книгу  «Апостол». </a:t>
            </a:r>
            <a:endParaRPr lang="ru-RU" sz="2400" dirty="0"/>
          </a:p>
        </p:txBody>
      </p:sp>
      <p:sp>
        <p:nvSpPr>
          <p:cNvPr id="3" name="Пятно 1 2"/>
          <p:cNvSpPr/>
          <p:nvPr/>
        </p:nvSpPr>
        <p:spPr>
          <a:xfrm>
            <a:off x="683568" y="692696"/>
            <a:ext cx="2880320" cy="167910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rPr>
              <a:t>1564 г.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148" name="Picture 4" descr="http://pokrov.pro/wp-content/uploads/2017/03/IvaniPet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t="970" r="25187" b="-970"/>
          <a:stretch/>
        </p:blipFill>
        <p:spPr bwMode="auto">
          <a:xfrm>
            <a:off x="806601" y="2396916"/>
            <a:ext cx="2772239" cy="375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cs8.pikabu.ru/post_img/2016/02/21/8/og_og_14560630182218862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82421"/>
            <a:ext cx="4032448" cy="2110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437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gotvectors.com/images/preview/thumb/open-book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797" y="1340768"/>
            <a:ext cx="2619375" cy="137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0152" y="1733865"/>
            <a:ext cx="660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102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948264" y="1714049"/>
            <a:ext cx="660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103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1340768"/>
            <a:ext cx="67687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Какие еще книги были</a:t>
            </a:r>
          </a:p>
          <a:p>
            <a:r>
              <a:rPr lang="ru-RU" sz="2800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изданы в изучаемый </a:t>
            </a:r>
          </a:p>
          <a:p>
            <a:r>
              <a:rPr lang="ru-RU" sz="2800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период?</a:t>
            </a:r>
          </a:p>
          <a:p>
            <a:endParaRPr lang="ru-RU" sz="2800" b="1" i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ru-RU" sz="2800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Какое значение имело возникновение российского книгопечатания? </a:t>
            </a:r>
            <a:endParaRPr lang="ru-RU" sz="2800" b="1" i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971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dslov.ru/img/4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612303"/>
            <a:ext cx="2450300" cy="3479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11" descr="https://im1-tub-ru.yandex.net/i?id=7c40ac0651a7ff34ab12bc5a1eb094c5-l&amp;n=13"/>
          <p:cNvPicPr>
            <a:picLocks noChangeAspect="1" noChangeArrowheads="1"/>
          </p:cNvPicPr>
          <p:nvPr/>
        </p:nvPicPr>
        <p:blipFill rotWithShape="1">
          <a:blip r:embed="rId4" cstate="print"/>
          <a:srcRect t="6795" b="12500"/>
          <a:stretch/>
        </p:blipFill>
        <p:spPr bwMode="auto">
          <a:xfrm>
            <a:off x="1043608" y="1612303"/>
            <a:ext cx="2880320" cy="3480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763688" y="1089083"/>
            <a:ext cx="5501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Памятники первопечатникам</a:t>
            </a:r>
            <a:endParaRPr lang="ru-RU" sz="28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3787" y="5249560"/>
            <a:ext cx="31399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Петр </a:t>
            </a:r>
            <a:r>
              <a:rPr lang="ru-RU" sz="28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Мстиславец</a:t>
            </a:r>
            <a:endParaRPr lang="ru-RU" sz="28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5251612"/>
            <a:ext cx="25015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Иван </a:t>
            </a:r>
            <a:r>
              <a:rPr lang="ru-RU" sz="2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Ф</a:t>
            </a:r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едоров</a:t>
            </a:r>
            <a:endParaRPr lang="ru-RU" sz="28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444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Летописание. Исторические произведения.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90000"/>
                  <a:lumOff val="10000"/>
                </a:schemeClr>
              </a:solidFill>
              <a:effectLst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994962"/>
              </p:ext>
            </p:extLst>
          </p:nvPr>
        </p:nvGraphicFramePr>
        <p:xfrm>
          <a:off x="210057" y="934496"/>
          <a:ext cx="8669264" cy="5666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895"/>
                <a:gridCol w="4739369"/>
              </a:tblGrid>
              <a:tr h="144016">
                <a:tc>
                  <a:txBody>
                    <a:bodyPr/>
                    <a:lstStyle/>
                    <a:p>
                      <a:r>
                        <a:rPr lang="ru-RU" dirty="0" smtClean="0"/>
                        <a:t>сочинение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</a:t>
                      </a:r>
                      <a:endParaRPr lang="ru-RU" dirty="0"/>
                    </a:p>
                  </a:txBody>
                  <a:tcPr/>
                </a:tc>
              </a:tr>
              <a:tr h="53917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«Лицевой летописный свод»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</a:tr>
              <a:tr h="539173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Описание деятельности Ивана </a:t>
                      </a:r>
                      <a:r>
                        <a:rPr lang="en-US" sz="2000" dirty="0" smtClean="0"/>
                        <a:t>IV</a:t>
                      </a:r>
                      <a:endParaRPr lang="ru-RU" sz="2000" dirty="0"/>
                    </a:p>
                  </a:txBody>
                  <a:tcPr/>
                </a:tc>
              </a:tr>
              <a:tr h="53917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«Степная книга»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539173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Завоевание Казани, борьба Ивана </a:t>
                      </a:r>
                      <a:r>
                        <a:rPr lang="en-US" sz="2000" dirty="0" smtClean="0"/>
                        <a:t>IV </a:t>
                      </a:r>
                      <a:r>
                        <a:rPr lang="ru-RU" sz="2000" dirty="0" smtClean="0"/>
                        <a:t>с боярами. Гимн самодержавному правлению России.</a:t>
                      </a:r>
                      <a:endParaRPr lang="ru-RU" sz="2000" dirty="0"/>
                    </a:p>
                  </a:txBody>
                  <a:tcPr/>
                </a:tc>
              </a:tr>
              <a:tr h="539173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Восточные поучительные притчи</a:t>
                      </a:r>
                      <a:endParaRPr lang="ru-RU" sz="2000" dirty="0"/>
                    </a:p>
                  </a:txBody>
                  <a:tcPr/>
                </a:tc>
              </a:tr>
              <a:tr h="53917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«Светоч сердец»  </a:t>
                      </a:r>
                      <a:r>
                        <a:rPr lang="ru-RU" sz="2000" dirty="0" err="1" smtClean="0"/>
                        <a:t>Андаш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Хафиз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799724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Нартский</a:t>
                      </a:r>
                      <a:r>
                        <a:rPr lang="ru-RU" dirty="0" smtClean="0"/>
                        <a:t> эпос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99724">
                <a:tc>
                  <a:txBody>
                    <a:bodyPr/>
                    <a:lstStyle/>
                    <a:p>
                      <a:r>
                        <a:rPr lang="ru-RU" dirty="0" smtClean="0"/>
                        <a:t>Эпос </a:t>
                      </a:r>
                      <a:r>
                        <a:rPr lang="ru-RU" dirty="0" err="1" smtClean="0"/>
                        <a:t>Джангар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http://www.gotvectors.com/images/preview/thumb/open-book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621" y="569025"/>
            <a:ext cx="1993360" cy="104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70703" y="934496"/>
            <a:ext cx="678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104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436437" y="694669"/>
            <a:ext cx="654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103</a:t>
            </a:r>
            <a:endParaRPr lang="ru-RU" sz="2800" dirty="0"/>
          </a:p>
        </p:txBody>
      </p:sp>
      <p:pic>
        <p:nvPicPr>
          <p:cNvPr id="6" name="Picture 2" descr="http://images.easyfreeclipart.com/1419/la-prise-de-notes-141932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535" y="0"/>
            <a:ext cx="964446" cy="106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672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276872"/>
            <a:ext cx="8136904" cy="30480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dirty="0" smtClean="0"/>
              <a:t>Особенности развития культуры России в </a:t>
            </a:r>
          </a:p>
          <a:p>
            <a:pPr indent="0">
              <a:lnSpc>
                <a:spcPct val="100000"/>
              </a:lnSpc>
              <a:buNone/>
            </a:pPr>
            <a:r>
              <a:rPr lang="ru-RU" sz="2800" dirty="0"/>
              <a:t> </a:t>
            </a:r>
            <a:r>
              <a:rPr lang="ru-RU" sz="2800" dirty="0" smtClean="0"/>
              <a:t>  </a:t>
            </a:r>
            <a:r>
              <a:rPr lang="en-US" sz="2800" dirty="0" smtClean="0"/>
              <a:t>XVI </a:t>
            </a:r>
            <a:r>
              <a:rPr lang="ru-RU" sz="2800" dirty="0" smtClean="0"/>
              <a:t>в.</a:t>
            </a:r>
          </a:p>
          <a:p>
            <a:pPr>
              <a:lnSpc>
                <a:spcPct val="100000"/>
              </a:lnSpc>
            </a:pPr>
            <a:r>
              <a:rPr lang="ru-RU" sz="2800" dirty="0" smtClean="0"/>
              <a:t>Просвещение</a:t>
            </a:r>
          </a:p>
          <a:p>
            <a:pPr>
              <a:lnSpc>
                <a:spcPct val="100000"/>
              </a:lnSpc>
            </a:pPr>
            <a:r>
              <a:rPr lang="ru-RU" sz="2800" dirty="0" smtClean="0"/>
              <a:t>Начало книгопечатания</a:t>
            </a:r>
          </a:p>
          <a:p>
            <a:pPr>
              <a:lnSpc>
                <a:spcPct val="100000"/>
              </a:lnSpc>
            </a:pPr>
            <a:r>
              <a:rPr lang="ru-RU" sz="2800" dirty="0" smtClean="0"/>
              <a:t>Летописание. Исторические произведения</a:t>
            </a:r>
          </a:p>
        </p:txBody>
      </p:sp>
    </p:spTree>
    <p:extLst>
      <p:ext uri="{BB962C8B-B14F-4D97-AF65-F5344CB8AC3E}">
        <p14:creationId xmlns:p14="http://schemas.microsoft.com/office/powerpoint/2010/main" val="1375350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020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Проверим!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90000"/>
                  <a:lumOff val="10000"/>
                </a:schemeClr>
              </a:solidFill>
              <a:effectLst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987404"/>
              </p:ext>
            </p:extLst>
          </p:nvPr>
        </p:nvGraphicFramePr>
        <p:xfrm>
          <a:off x="-892" y="706180"/>
          <a:ext cx="9134371" cy="5979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9636"/>
                <a:gridCol w="5524735"/>
              </a:tblGrid>
              <a:tr h="144016">
                <a:tc>
                  <a:txBody>
                    <a:bodyPr/>
                    <a:lstStyle/>
                    <a:p>
                      <a:r>
                        <a:rPr lang="ru-RU" dirty="0" smtClean="0"/>
                        <a:t>сочинение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</a:t>
                      </a:r>
                      <a:endParaRPr lang="ru-RU" dirty="0"/>
                    </a:p>
                  </a:txBody>
                  <a:tcPr/>
                </a:tc>
              </a:tr>
              <a:tr h="53917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«Лицевой летописный свод»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События всемирной и российской истории от сотворения мира до сер.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XVI 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917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«Летописец начала царства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царя и великого князя Ивана Васильевича»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деятельности Ивана 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917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«Степная книга»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Первая попытка изложения событий российской истории для широкого круга читателей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917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«Казанская история»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Завоевание Казани, борьба Ивана 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боярами. Гимн самодержавному правлению России.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9173"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Мухамедьяр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татарский поэт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Восточные поучительные притчи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917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«Светоч сердец» 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Андаш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Хафиз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взятии Казани,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мудрые советы </a:t>
                      </a:r>
                      <a:r>
                        <a:rPr lang="ru-RU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осохранении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самобытности татарского народа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99724"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Нартский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эпос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Герои –батыры. Их деятельность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9972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Эпос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Джангар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Приключение героев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калмыкского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народа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240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C:\Users\User\Downloads\biologymorphology-of-flowering-plantsflower_9 (2).jp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92386"/>
            <a:ext cx="1272827" cy="127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1636722"/>
            <a:ext cx="61926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 чем особенность передачи исторических и общественных знаний народов Поволжья, Кавказа и Сибири?</a:t>
            </a:r>
            <a:endParaRPr lang="ru-RU" sz="2800" b="1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200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ages.vfl.ru/ii/1475790844/8255d488/144123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70" y="980728"/>
            <a:ext cx="1877346" cy="12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51515" y="1294099"/>
            <a:ext cx="3733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Calibri"/>
              </a:rPr>
              <a:t>Задание на урок </a:t>
            </a:r>
            <a:r>
              <a: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:</a:t>
            </a:r>
            <a:endParaRPr lang="ru-RU" sz="3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7270" y="2457762"/>
            <a:ext cx="72151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Как создание единого государства повлияло на развитие культуры?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574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268760"/>
            <a:ext cx="54726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800" b="1" dirty="0" smtClean="0"/>
              <a:t>Сегодня я узнал…</a:t>
            </a:r>
          </a:p>
          <a:p>
            <a:pPr>
              <a:spcBef>
                <a:spcPct val="0"/>
              </a:spcBef>
            </a:pPr>
            <a:r>
              <a:rPr lang="ru-RU" altLang="ru-RU" sz="2800" b="1" dirty="0" smtClean="0"/>
              <a:t>Было интересно…</a:t>
            </a:r>
          </a:p>
          <a:p>
            <a:pPr>
              <a:spcBef>
                <a:spcPct val="0"/>
              </a:spcBef>
            </a:pPr>
            <a:r>
              <a:rPr lang="ru-RU" altLang="ru-RU" sz="2800" b="1" dirty="0" smtClean="0"/>
              <a:t>Было трудно…</a:t>
            </a:r>
          </a:p>
          <a:p>
            <a:pPr>
              <a:spcBef>
                <a:spcPct val="0"/>
              </a:spcBef>
            </a:pPr>
            <a:r>
              <a:rPr lang="ru-RU" altLang="ru-RU" sz="2800" b="1" dirty="0" smtClean="0"/>
              <a:t>Я выполнял задания…</a:t>
            </a:r>
          </a:p>
          <a:p>
            <a:pPr>
              <a:spcBef>
                <a:spcPct val="0"/>
              </a:spcBef>
            </a:pPr>
            <a:r>
              <a:rPr lang="ru-RU" altLang="ru-RU" sz="2800" b="1" dirty="0" smtClean="0"/>
              <a:t>Теперь я могу…</a:t>
            </a:r>
          </a:p>
          <a:p>
            <a:pPr>
              <a:spcBef>
                <a:spcPct val="0"/>
              </a:spcBef>
            </a:pPr>
            <a:r>
              <a:rPr lang="ru-RU" altLang="ru-RU" sz="2800" b="1" dirty="0" smtClean="0"/>
              <a:t>Я научился…</a:t>
            </a:r>
          </a:p>
          <a:p>
            <a:pPr>
              <a:spcBef>
                <a:spcPct val="0"/>
              </a:spcBef>
            </a:pPr>
            <a:r>
              <a:rPr lang="ru-RU" altLang="ru-RU" sz="2800" b="1" dirty="0" smtClean="0"/>
              <a:t>У меня получилось…</a:t>
            </a:r>
          </a:p>
          <a:p>
            <a:pPr>
              <a:spcBef>
                <a:spcPct val="0"/>
              </a:spcBef>
            </a:pPr>
            <a:r>
              <a:rPr lang="ru-RU" altLang="ru-RU" sz="2800" b="1" dirty="0" smtClean="0"/>
              <a:t>Я смог…</a:t>
            </a:r>
          </a:p>
          <a:p>
            <a:pPr>
              <a:spcBef>
                <a:spcPct val="0"/>
              </a:spcBef>
            </a:pPr>
            <a:r>
              <a:rPr lang="ru-RU" altLang="ru-RU" sz="2800" b="1" dirty="0" smtClean="0"/>
              <a:t>Меня удивило…</a:t>
            </a:r>
          </a:p>
          <a:p>
            <a:pPr>
              <a:spcBef>
                <a:spcPct val="0"/>
              </a:spcBef>
            </a:pPr>
            <a:r>
              <a:rPr lang="ru-RU" altLang="ru-RU" sz="2800" b="1" dirty="0" smtClean="0"/>
              <a:t>Мне захотелось…</a:t>
            </a:r>
            <a:endParaRPr lang="ru-RU" altLang="ru-RU" sz="2800" b="1" dirty="0"/>
          </a:p>
        </p:txBody>
      </p:sp>
      <p:pic>
        <p:nvPicPr>
          <p:cNvPr id="10244" name="Picture 4" descr="http://teacherjournal.in.ua/media/com_easysocial/photos/328/356/34d6cda6873a2d97c8a567f725e713af_thumbnai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96752"/>
            <a:ext cx="2438400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527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2671" y="1412776"/>
            <a:ext cx="6838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Домашнее задание: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2636912"/>
            <a:ext cx="73448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Стр. 100-104. прочитать, устно ответить на вопросы 1-4 на стр.104</a:t>
            </a:r>
          </a:p>
          <a:p>
            <a:r>
              <a:rPr lang="ru-RU" sz="3200" b="1" dirty="0" smtClean="0"/>
              <a:t> Выполнить задание 2 рубрики «Думаем, сравниваем, размышляем» на с. 104  учебника (на выбор).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58552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ages.vfl.ru/ii/1475790844/8255d488/144123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70" y="980728"/>
            <a:ext cx="1877346" cy="12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51515" y="1294099"/>
            <a:ext cx="3733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Calibri"/>
              </a:rPr>
              <a:t>Задание на урок </a:t>
            </a:r>
            <a:r>
              <a: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:</a:t>
            </a:r>
            <a:endParaRPr lang="ru-RU" sz="3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7270" y="2457762"/>
            <a:ext cx="72151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Как создание единого государства повлияло на развитие культуры?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97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bs.twimg.com/profile_images/567760354055163905/iXlNhdz__400x4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80728"/>
            <a:ext cx="1793776" cy="17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2564904"/>
            <a:ext cx="26201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культура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3429000"/>
            <a:ext cx="734481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(</a:t>
            </a: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От лат. </a:t>
            </a:r>
            <a:r>
              <a:rPr kumimoji="0" lang="en-US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nstantia"/>
              </a:rPr>
              <a:t>Cultura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nstantia"/>
              </a:rPr>
              <a:t>- </a:t>
            </a: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возделывание, </a:t>
            </a:r>
            <a:r>
              <a:rPr kumimoji="0" lang="ru-RU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образованеи</a:t>
            </a: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, воспитание, развитие, почитание)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Это исторически определенный уровень развития человечества</a:t>
            </a:r>
            <a:endParaRPr kumimoji="0" lang="ru-RU" sz="2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3731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gotvectors.com/images/preview/thumb/open-book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575" y="1005878"/>
            <a:ext cx="2619375" cy="137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2160" y="1106176"/>
            <a:ext cx="755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100</a:t>
            </a:r>
            <a:endParaRPr lang="ru-RU" sz="3200" dirty="0"/>
          </a:p>
        </p:txBody>
      </p:sp>
      <p:pic>
        <p:nvPicPr>
          <p:cNvPr id="4" name="Picture 2" descr="http://images.easyfreeclipart.com/1419/la-prise-de-notes-141932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930" y="670076"/>
            <a:ext cx="964446" cy="106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30214" y="1556792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101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641505" y="2141567"/>
            <a:ext cx="58326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Определите, в чем состояли особенности развития культуры России в </a:t>
            </a:r>
            <a:r>
              <a:rPr lang="en-US" sz="3200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XVI </a:t>
            </a:r>
            <a:r>
              <a:rPr lang="ru-RU" sz="3200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веке?</a:t>
            </a:r>
            <a:endParaRPr lang="ru-RU" sz="3200" b="1" i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4077072"/>
            <a:ext cx="3730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 </a:t>
            </a:r>
            <a:r>
              <a:rPr lang="ru-RU" sz="2800" dirty="0" smtClean="0"/>
              <a:t>чтение с пометками)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51618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036266"/>
            <a:ext cx="8630504" cy="5232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Особенности развития культуры России в </a:t>
            </a:r>
            <a:r>
              <a:rPr lang="en-US" sz="2800" dirty="0" smtClean="0"/>
              <a:t>XVI  </a:t>
            </a:r>
            <a:r>
              <a:rPr lang="ru-RU" sz="2800" dirty="0" smtClean="0"/>
              <a:t>веке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1571741"/>
            <a:ext cx="74168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/>
              <a:t>Россия переживала культурный подъем;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/>
              <a:t>Формирование единой русской культуры;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/>
              <a:t>В произведениях культуры отражались исторические события и проблемы, стоявшие перед Россией;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/>
              <a:t>Развитие культурных контактов с другими странами;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/>
              <a:t>Культурная жизнь находилась под сильным влиянием православной церкви;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/>
              <a:t>Стоглавый собор 1551 г. утвердил образцы, которым надлежало следовать в искусстве.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87453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tourister.ru/files/1/5/7/1/5/8/0/7/origin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0" r="12307"/>
          <a:stretch/>
        </p:blipFill>
        <p:spPr bwMode="auto">
          <a:xfrm>
            <a:off x="143378" y="188640"/>
            <a:ext cx="4416672" cy="426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68624" y="188640"/>
            <a:ext cx="4467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 зодчестве за образец выдвигался Успенский собор Московского Кремля</a:t>
            </a:r>
            <a:endParaRPr lang="ru-RU" sz="2800" b="1" dirty="0"/>
          </a:p>
        </p:txBody>
      </p:sp>
      <p:pic>
        <p:nvPicPr>
          <p:cNvPr id="2052" name="Picture 4" descr="http://xn--80ancrr3a.xn--p1ai/_dr/1/783480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766" y="2344375"/>
            <a:ext cx="3471730" cy="451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710077"/>
            <a:ext cx="56738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 живописи – творчество выдающегося русского иконописца Андрея Рублёва.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85788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zbyka.ru/otechnik/assets/img/authors/aff7611f39db3c1a4838a97d2388b5a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6376" y="2425675"/>
            <a:ext cx="3206955" cy="437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55789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</a:t>
            </a:r>
            <a:r>
              <a:rPr lang="ru-RU" sz="2800" dirty="0" smtClean="0"/>
              <a:t> литературе за образец выдвигались  сочинения митрополита </a:t>
            </a:r>
            <a:r>
              <a:rPr lang="ru-RU" sz="2800" dirty="0" err="1" smtClean="0"/>
              <a:t>Макария</a:t>
            </a:r>
            <a:r>
              <a:rPr lang="ru-RU" sz="2800" dirty="0" smtClean="0"/>
              <a:t> и его кружка.</a:t>
            </a:r>
            <a:endParaRPr lang="ru-RU" sz="2800" dirty="0"/>
          </a:p>
        </p:txBody>
      </p:sp>
      <p:pic>
        <p:nvPicPr>
          <p:cNvPr id="3076" name="Picture 4" descr="http://old.stsl.ru/manuscripts/173.1/091/medium/091-01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053" y="1844824"/>
            <a:ext cx="3457391" cy="2304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ds05.infourok.ru/uploads/ex/0c49/000242b0-966fd0f6/hello_html_m2c698c4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2512"/>
            <a:ext cx="2952750" cy="1971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old.stsl.ru/files/imagecache/manuscript_preview/manuscripts/new/113/113-195(593)/113-195(593)-00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33056"/>
            <a:ext cx="3992269" cy="2651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546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26" b="99231" l="0" r="100000">
                        <a14:foregroundMark x1="22333" y1="92308" x2="22333" y2="92308"/>
                        <a14:foregroundMark x1="17167" y1="90769" x2="17167" y2="90769"/>
                        <a14:foregroundMark x1="14333" y1="90513" x2="14333" y2="90513"/>
                        <a14:foregroundMark x1="11000" y1="88462" x2="11000" y2="88462"/>
                        <a14:foregroundMark x1="29833" y1="90000" x2="29833" y2="90000"/>
                        <a14:foregroundMark x1="42500" y1="91282" x2="42500" y2="91282"/>
                        <a14:foregroundMark x1="47333" y1="91282" x2="47333" y2="91282"/>
                        <a14:foregroundMark x1="56667" y1="90769" x2="56667" y2="90769"/>
                        <a14:foregroundMark x1="62667" y1="90769" x2="62667" y2="90769"/>
                        <a14:foregroundMark x1="69167" y1="90769" x2="69167" y2="90769"/>
                        <a14:foregroundMark x1="74500" y1="90769" x2="74500" y2="90769"/>
                        <a14:foregroundMark x1="82833" y1="90769" x2="82833" y2="90769"/>
                        <a14:foregroundMark x1="86833" y1="90513" x2="86833" y2="90513"/>
                        <a14:foregroundMark x1="92000" y1="90513" x2="92000" y2="90513"/>
                        <a14:foregroundMark x1="77167" y1="93077" x2="77167" y2="93077"/>
                        <a14:foregroundMark x1="79667" y1="90000" x2="79667" y2="90000"/>
                        <a14:foregroundMark x1="67000" y1="91282" x2="67000" y2="91282"/>
                        <a14:foregroundMark x1="64500" y1="90769" x2="64500" y2="90769"/>
                        <a14:foregroundMark x1="59833" y1="91538" x2="59833" y2="91538"/>
                        <a14:foregroundMark x1="55667" y1="92308" x2="55667" y2="92308"/>
                        <a14:backgroundMark x1="39000" y1="95641" x2="39000" y2="95641"/>
                        <a14:backgroundMark x1="63500" y1="95128" x2="63500" y2="95128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12976"/>
            <a:ext cx="3296782" cy="21429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1412776"/>
            <a:ext cx="619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2">
                    <a:lumMod val="50000"/>
                  </a:schemeClr>
                </a:solidFill>
              </a:rPr>
              <a:t>Почему возросла потребность в грамотных людях?</a:t>
            </a:r>
            <a:endParaRPr lang="ru-RU" sz="32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16" descr="C:\Users\User\Downloads\biologymorphology-of-flowering-plantsflower_9 (2)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77052"/>
            <a:ext cx="1272827" cy="127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879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Words>613</Words>
  <Application>Microsoft Office PowerPoint</Application>
  <PresentationFormat>Экран (4:3)</PresentationFormat>
  <Paragraphs>107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Кутюр</vt:lpstr>
      <vt:lpstr>Культура и повседневная жизнь народов России XVIвека  1 урок</vt:lpstr>
      <vt:lpstr>План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и повседневная жизнь народов России XVIвека</dc:title>
  <dc:creator>User</dc:creator>
  <cp:lastModifiedBy>User</cp:lastModifiedBy>
  <cp:revision>56</cp:revision>
  <dcterms:created xsi:type="dcterms:W3CDTF">2019-03-15T13:52:59Z</dcterms:created>
  <dcterms:modified xsi:type="dcterms:W3CDTF">2019-03-15T17:15:39Z</dcterms:modified>
</cp:coreProperties>
</file>