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4" r:id="rId2"/>
    <p:sldId id="290" r:id="rId3"/>
    <p:sldId id="291" r:id="rId4"/>
    <p:sldId id="292" r:id="rId5"/>
    <p:sldId id="280" r:id="rId6"/>
    <p:sldId id="282" r:id="rId7"/>
    <p:sldId id="298" r:id="rId8"/>
    <p:sldId id="299" r:id="rId9"/>
    <p:sldId id="300" r:id="rId10"/>
    <p:sldId id="302" r:id="rId11"/>
    <p:sldId id="293" r:id="rId12"/>
    <p:sldId id="285" r:id="rId13"/>
    <p:sldId id="268" r:id="rId14"/>
    <p:sldId id="303" r:id="rId15"/>
    <p:sldId id="278" r:id="rId16"/>
    <p:sldId id="279" r:id="rId17"/>
    <p:sldId id="294" r:id="rId18"/>
    <p:sldId id="289" r:id="rId19"/>
    <p:sldId id="259" r:id="rId20"/>
    <p:sldId id="260" r:id="rId21"/>
    <p:sldId id="295" r:id="rId22"/>
    <p:sldId id="305" r:id="rId23"/>
    <p:sldId id="277" r:id="rId24"/>
    <p:sldId id="286" r:id="rId25"/>
    <p:sldId id="262" r:id="rId26"/>
    <p:sldId id="263" r:id="rId27"/>
    <p:sldId id="266" r:id="rId28"/>
    <p:sldId id="264" r:id="rId29"/>
    <p:sldId id="271" r:id="rId30"/>
    <p:sldId id="296" r:id="rId31"/>
    <p:sldId id="287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33CC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7" autoAdjust="0"/>
    <p:restoredTop sz="96491" autoAdjust="0"/>
  </p:normalViewPr>
  <p:slideViewPr>
    <p:cSldViewPr>
      <p:cViewPr varScale="1">
        <p:scale>
          <a:sx n="71" d="100"/>
          <a:sy n="71" d="100"/>
        </p:scale>
        <p:origin x="-91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DF58834-BCA6-41F7-9660-818EB1248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F63C5-F46E-49DD-AD26-9106A70D276A}" type="slidenum">
              <a:rPr lang="ru-RU"/>
              <a:pPr/>
              <a:t>19</a:t>
            </a:fld>
            <a:endParaRPr lang="ru-RU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6CE1CB-EB38-49F1-9FD5-04E727C083F9}" type="slidenum">
              <a:rPr lang="ru-RU"/>
              <a:pPr/>
              <a:t>20</a:t>
            </a:fld>
            <a:endParaRPr lang="ru-RU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89F86D-95AA-410D-B8AA-EE1F196A7F6C}" type="slidenum">
              <a:rPr lang="ru-RU"/>
              <a:pPr/>
              <a:t>25</a:t>
            </a:fld>
            <a:endParaRPr lang="ru-RU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FD9B52-F4A4-4642-8C70-5C352547400E}" type="slidenum">
              <a:rPr lang="ru-RU"/>
              <a:pPr/>
              <a:t>26</a:t>
            </a:fld>
            <a:endParaRPr lang="ru-RU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85506-EFD0-4A1E-A023-FBC0DDC79C35}" type="slidenum">
              <a:rPr lang="ru-RU"/>
              <a:pPr/>
              <a:t>27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F82D3-D5B9-4329-A97A-4DC5B0DAF994}" type="slidenum">
              <a:rPr lang="ru-RU"/>
              <a:pPr/>
              <a:t>28</a:t>
            </a:fld>
            <a:endParaRPr lang="ru-RU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5817A-A3BC-4022-8CDE-6E762B693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5307D-FDD6-41E7-8B65-753D4142A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F5751-300B-4437-A71A-33241B0E4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73C82-2976-4EE8-9751-4FBB9E4D1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364DA-A2C8-4168-B4A2-D412E5821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9BEC1-52C3-426A-B608-B2C093151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EEDF4-037F-42A2-8F82-D26347F4D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91575-FDC3-4F5D-90D7-E14B755A5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D949C-CE49-4A6A-9672-55FB3E54F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A3E43-0376-4104-9F8D-1B5ADC4C7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863F2-0A37-4ACF-B09F-2E4730658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B668D-B3BD-4871-AC9A-6A6ADEEDB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F3527E7-2486-4785-B46F-427BF62DF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785950"/>
          </a:xfrm>
        </p:spPr>
        <p:txBody>
          <a:bodyPr/>
          <a:lstStyle/>
          <a:p>
            <a:r>
              <a:rPr lang="ru-RU" sz="6600" b="1" dirty="0" smtClean="0"/>
              <a:t>Рычаги в технике, быту и природе</a:t>
            </a:r>
            <a:endParaRPr lang="ru-RU" sz="66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000232" y="4714884"/>
            <a:ext cx="6900866" cy="1714512"/>
          </a:xfrm>
        </p:spPr>
        <p:txBody>
          <a:bodyPr/>
          <a:lstStyle/>
          <a:p>
            <a:r>
              <a:rPr lang="ru-RU" sz="2800" dirty="0" smtClean="0"/>
              <a:t>Разработано учителем физики </a:t>
            </a:r>
          </a:p>
          <a:p>
            <a:r>
              <a:rPr lang="ru-RU" sz="2800" dirty="0" smtClean="0"/>
              <a:t>МКОУ СОШ №5 г.Майского</a:t>
            </a:r>
          </a:p>
          <a:p>
            <a:r>
              <a:rPr lang="ru-RU" sz="2800" b="1" dirty="0" smtClean="0"/>
              <a:t>Рудиковой Еленой Геннадьевной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364DA-A2C8-4168-B4A2-D412E582149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51202" name="Picture 2" descr="http://900igr.net/up/datai/223036/0003-009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496"/>
            <a:ext cx="2114550" cy="1781176"/>
          </a:xfrm>
          <a:prstGeom prst="rect">
            <a:avLst/>
          </a:prstGeom>
          <a:noFill/>
        </p:spPr>
      </p:pic>
      <p:pic>
        <p:nvPicPr>
          <p:cNvPr id="51204" name="Picture 4" descr="http://900igr.net/datai/fizika/Prostye-mekhanizmy-rychag/0002-002-Mekhanizm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643182"/>
            <a:ext cx="2926567" cy="1914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/>
          <a:lstStyle/>
          <a:p>
            <a:r>
              <a:rPr lang="ru-RU" sz="6600" b="1" dirty="0" smtClean="0"/>
              <a:t>Рычаги в технике, быту и природе</a:t>
            </a:r>
            <a:endParaRPr lang="ru-RU" sz="6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364DA-A2C8-4168-B4A2-D412E582149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51202" name="Picture 2" descr="http://900igr.net/up/datai/223036/0003-009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286124"/>
            <a:ext cx="2114550" cy="1781176"/>
          </a:xfrm>
          <a:prstGeom prst="rect">
            <a:avLst/>
          </a:prstGeom>
          <a:noFill/>
        </p:spPr>
      </p:pic>
      <p:pic>
        <p:nvPicPr>
          <p:cNvPr id="51204" name="Picture 4" descr="http://900igr.net/datai/fizika/Prostye-mekhanizmy-rychag/0002-002-Mekhanizm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8160" y="2786058"/>
            <a:ext cx="3712385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Цели и задачи урока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использование рычагов в практической деятельности человека, </a:t>
            </a:r>
          </a:p>
          <a:p>
            <a:r>
              <a:rPr lang="ru-RU" dirty="0" smtClean="0"/>
              <a:t>рассмотреть рычаг как устройство, служащее для преобразования силы;</a:t>
            </a:r>
          </a:p>
          <a:p>
            <a:r>
              <a:rPr lang="ru-RU" dirty="0" smtClean="0"/>
              <a:t>проверить на опыте условие равновесия рычага;</a:t>
            </a:r>
          </a:p>
          <a:p>
            <a:r>
              <a:rPr lang="ru-RU" dirty="0" smtClean="0"/>
              <a:t>применение рычагов технике, быту и природе.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364DA-A2C8-4168-B4A2-D412E582149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Экспериментальные задания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Попытайтесь открыть крышку банки с помощью монеты, а затем – с помощью чайной ложки. Почему ложкой легче открыть крышку?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Почему дверную ручку прикрепляют не к середине двери, а к краю, притом наиболее удаленному от оси вращения? </a:t>
            </a:r>
            <a:r>
              <a:rPr lang="ru-RU" dirty="0" smtClean="0"/>
              <a:t>Ведь дверь – это рычаг. </a:t>
            </a:r>
          </a:p>
          <a:p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364DA-A2C8-4168-B4A2-D412E582149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Практическая работа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00" name="Picture 4" descr="http://www.l-microrus.ru/upload/iblock/c95/c95ecb71309e86ec7e651ce0c3c68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714488"/>
            <a:ext cx="3422599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Практическая работа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/>
          <a:lstStyle/>
          <a:p>
            <a:pPr lvl="0"/>
            <a:r>
              <a:rPr lang="ru-RU" sz="2500" dirty="0" smtClean="0"/>
              <a:t>покажите на рычаге точку опоры;</a:t>
            </a:r>
          </a:p>
          <a:p>
            <a:pPr lvl="0"/>
            <a:r>
              <a:rPr lang="ru-RU" sz="2500" dirty="0" smtClean="0"/>
              <a:t>подвесьте на левой части рычага два груза на расстоянии 6 см от точки опоры;</a:t>
            </a:r>
          </a:p>
          <a:p>
            <a:pPr lvl="0"/>
            <a:r>
              <a:rPr lang="ru-RU" sz="2500" dirty="0" smtClean="0"/>
              <a:t>с какой силой они будут воздействовать на рычаг?</a:t>
            </a:r>
          </a:p>
          <a:p>
            <a:pPr lvl="0"/>
            <a:r>
              <a:rPr lang="ru-RU" sz="2500" dirty="0" smtClean="0"/>
              <a:t>с правой стороны подвесьте один груз так, чтобы рычаг уравновесился;</a:t>
            </a:r>
          </a:p>
          <a:p>
            <a:pPr lvl="0"/>
            <a:r>
              <a:rPr lang="ru-RU" sz="2500" dirty="0" smtClean="0"/>
              <a:t>запишите в тетради: </a:t>
            </a:r>
          </a:p>
          <a:p>
            <a:r>
              <a:rPr lang="en-US" sz="2500" dirty="0" smtClean="0"/>
              <a:t>F1=   F2 =   L1=   L2=    F1/F2=     L2/L1=  </a:t>
            </a:r>
            <a:endParaRPr lang="ru-RU" sz="2500" dirty="0" smtClean="0"/>
          </a:p>
          <a:p>
            <a:pPr lvl="0"/>
            <a:r>
              <a:rPr lang="ru-RU" sz="2500" dirty="0" smtClean="0"/>
              <a:t>аналогично подвесьте справа два груза; четыре груза.</a:t>
            </a:r>
          </a:p>
          <a:p>
            <a:r>
              <a:rPr lang="ru-RU" sz="2500" dirty="0" smtClean="0"/>
              <a:t>Сделайте вывод, используя учебник.</a:t>
            </a:r>
          </a:p>
          <a:p>
            <a:pPr marL="3175" indent="17463">
              <a:buNone/>
            </a:pPr>
            <a:endParaRPr lang="ru-RU" sz="25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D949C-CE49-4A6A-9672-55FB3E54F00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презентация\7400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361473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4071934" y="1285860"/>
            <a:ext cx="49292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Рычаги встречаются также в разных частях тела животных и человека. Это, например, конечности и челюсти. 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268" name="Picture 3" descr="D:\презентация\han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25862"/>
            <a:ext cx="1785938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D:\презентация\Skull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292475"/>
            <a:ext cx="257175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 descr="D:\презентация\220px-Foot_bon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3613150"/>
            <a:ext cx="1633538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57224" y="142852"/>
            <a:ext cx="759214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Рычаги в частях тела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3"/>
          <p:cNvSpPr>
            <a:spLocks noChangeArrowheads="1"/>
          </p:cNvSpPr>
          <p:nvPr/>
        </p:nvSpPr>
        <p:spPr bwMode="auto">
          <a:xfrm>
            <a:off x="214282" y="1000108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+mn-lt"/>
              </a:rPr>
              <a:t>У представителей кошачьих рычагами являются  все подвижные кости</a:t>
            </a:r>
          </a:p>
        </p:txBody>
      </p:sp>
      <p:pic>
        <p:nvPicPr>
          <p:cNvPr id="12291" name="Picture 2" descr="D:\презентация\209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3786214" cy="252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 descr="D:\презентация\09033db10b07e6c07fc12d2c0c184af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376737"/>
            <a:ext cx="3732213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D:\презентация\39465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857364"/>
            <a:ext cx="3998208" cy="267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 descr="D:\презентация\2002_skeleteton_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551362"/>
            <a:ext cx="3927475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57224" y="142852"/>
            <a:ext cx="759214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Рычаги в частях тела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928694"/>
          </a:xfrm>
        </p:spPr>
        <p:txBody>
          <a:bodyPr/>
          <a:lstStyle/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Рычаги в цветах</a:t>
            </a:r>
            <a:endParaRPr lang="ru-RU" sz="4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AA3E43-0376-4104-9F8D-1B5ADC4C7DC3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21508" name="Picture 4" descr="https://ds04.infourok.ru/uploads/ex/09e1/0003b360-d46f6181/640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14422"/>
            <a:ext cx="7524770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42048" cy="60863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Динамическая  пауза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28728" y="928670"/>
            <a:ext cx="5643570" cy="3031143"/>
          </a:xfrm>
        </p:spPr>
      </p:pic>
      <p:sp>
        <p:nvSpPr>
          <p:cNvPr id="6" name="Прямоугольник 5"/>
          <p:cNvSpPr/>
          <p:nvPr/>
        </p:nvSpPr>
        <p:spPr>
          <a:xfrm>
            <a:off x="642910" y="4214818"/>
            <a:ext cx="75009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4625">
              <a:buFont typeface="Arial" pitchFamily="34" charset="0"/>
              <a:buChar char="•"/>
            </a:pPr>
            <a:r>
              <a:rPr lang="ru-RU" dirty="0" smtClean="0"/>
              <a:t>встали, подняли </a:t>
            </a:r>
            <a:r>
              <a:rPr lang="ru-RU" b="1" dirty="0" smtClean="0"/>
              <a:t>правый рычаг</a:t>
            </a:r>
            <a:r>
              <a:rPr lang="ru-RU" dirty="0" smtClean="0"/>
              <a:t>, еще выше и выше относительно точки опоры, плавно опустили; </a:t>
            </a:r>
          </a:p>
          <a:p>
            <a:pPr indent="174625">
              <a:buFont typeface="Arial" pitchFamily="34" charset="0"/>
              <a:buChar char="•"/>
            </a:pPr>
            <a:r>
              <a:rPr lang="ru-RU" dirty="0" smtClean="0"/>
              <a:t>подняли </a:t>
            </a:r>
            <a:r>
              <a:rPr lang="ru-RU" b="1" dirty="0" smtClean="0"/>
              <a:t>левый рычаг</a:t>
            </a:r>
            <a:r>
              <a:rPr lang="ru-RU" dirty="0" smtClean="0"/>
              <a:t>, …; </a:t>
            </a:r>
          </a:p>
          <a:p>
            <a:pPr indent="174625">
              <a:buFont typeface="Arial" pitchFamily="34" charset="0"/>
              <a:buChar char="•"/>
            </a:pPr>
            <a:r>
              <a:rPr lang="ru-RU" dirty="0" smtClean="0"/>
              <a:t>подняли </a:t>
            </a:r>
            <a:r>
              <a:rPr lang="ru-RU" b="1" dirty="0" smtClean="0"/>
              <a:t>оба рычага </a:t>
            </a:r>
            <a:r>
              <a:rPr lang="ru-RU" dirty="0" smtClean="0"/>
              <a:t>вместе……</a:t>
            </a:r>
          </a:p>
          <a:p>
            <a:pPr indent="174625">
              <a:buFont typeface="Arial" pitchFamily="34" charset="0"/>
              <a:buChar char="•"/>
            </a:pPr>
            <a:r>
              <a:rPr lang="ru-RU" dirty="0" smtClean="0"/>
              <a:t>а теперь нашли на своем теле </a:t>
            </a:r>
            <a:r>
              <a:rPr lang="ru-RU" b="1" dirty="0" smtClean="0"/>
              <a:t>рычажки с самыми маленькими плечами </a:t>
            </a:r>
            <a:r>
              <a:rPr lang="ru-RU" dirty="0" smtClean="0"/>
              <a:t>и пошевелили ими. А теперь сели, закрыли глазки и представили: вы на качелях и парите в воздухе вверх-вниз, вверх-вниз!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ножницы по металлу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58" y="3929066"/>
            <a:ext cx="2112993" cy="2112993"/>
          </a:xfrm>
          <a:noFill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2" y="1628775"/>
            <a:ext cx="3284561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ножницы маникюрны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4000503"/>
            <a:ext cx="1824034" cy="182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16" descr="ножницы конторск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1276686"/>
            <a:ext cx="1143008" cy="182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Picture 21" descr="ножницы по металлу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113" y="4076700"/>
            <a:ext cx="2155829" cy="189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23528" y="332656"/>
            <a:ext cx="846443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Какие бывают ножницы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43608" y="3212976"/>
            <a:ext cx="195117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канцелярские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64088" y="3284984"/>
            <a:ext cx="180991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портновские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643570" y="6215082"/>
            <a:ext cx="184839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маникюрные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57224" y="6143644"/>
            <a:ext cx="396538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резки листового металла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214291"/>
            <a:ext cx="8358246" cy="928694"/>
          </a:xfrm>
        </p:spPr>
        <p:txBody>
          <a:bodyPr/>
          <a:lstStyle/>
          <a:p>
            <a:pPr algn="ctr"/>
            <a:r>
              <a:rPr lang="ru-RU" sz="5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Постановка проблемы</a:t>
            </a:r>
            <a:endParaRPr lang="ru-RU" sz="54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type="body" idx="1"/>
          </p:nvPr>
        </p:nvSpPr>
        <p:spPr>
          <a:xfrm>
            <a:off x="857224" y="1571612"/>
            <a:ext cx="7772400" cy="4214842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/>
              <a:t>Говорят, на белом свете,</a:t>
            </a:r>
          </a:p>
          <a:p>
            <a:pPr algn="ctr">
              <a:buNone/>
            </a:pPr>
            <a:r>
              <a:rPr lang="ru-RU" sz="3600" b="1" dirty="0" smtClean="0"/>
              <a:t>Нашей солнечной планете</a:t>
            </a:r>
          </a:p>
          <a:p>
            <a:pPr algn="ctr">
              <a:buNone/>
            </a:pPr>
            <a:r>
              <a:rPr lang="ru-RU" sz="3600" b="1" dirty="0" smtClean="0"/>
              <a:t>Было только семь чудес,</a:t>
            </a:r>
          </a:p>
          <a:p>
            <a:pPr algn="ctr">
              <a:buNone/>
            </a:pPr>
            <a:r>
              <a:rPr lang="ru-RU" sz="3600" b="1" dirty="0" smtClean="0"/>
              <a:t>Восхваленных до небес:</a:t>
            </a:r>
          </a:p>
          <a:p>
            <a:pPr algn="ctr">
              <a:buNone/>
            </a:pPr>
            <a:r>
              <a:rPr lang="ru-RU" sz="3600" b="1" dirty="0" smtClean="0"/>
              <a:t>Пирамиды – чудо раз,</a:t>
            </a:r>
          </a:p>
          <a:p>
            <a:pPr algn="ctr">
              <a:buNone/>
            </a:pPr>
            <a:r>
              <a:rPr lang="ru-RU" sz="3600" b="1" dirty="0" smtClean="0"/>
              <a:t>Сохранились и до нас…</a:t>
            </a:r>
            <a:endParaRPr lang="ru-RU" sz="3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65817A-A3BC-4022-8CDE-6E762B693E9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куса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557338"/>
            <a:ext cx="25209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7" descr="кусачки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57338"/>
            <a:ext cx="251936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43808" y="404664"/>
            <a:ext cx="291099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Кусачки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4509120"/>
            <a:ext cx="914400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Ещё больше разница между длиной ручек и расстоянием режущей части от оси вращения в </a:t>
            </a:r>
            <a:r>
              <a:rPr lang="ru-RU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кусачках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Они предназначены для перекусывания проволоки, не очень толстых гвоздей.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928694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Решение практических задач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00034" y="1500174"/>
            <a:ext cx="4040188" cy="639762"/>
          </a:xfrm>
        </p:spPr>
        <p:txBody>
          <a:bodyPr/>
          <a:lstStyle/>
          <a:p>
            <a:r>
              <a:rPr lang="ru-RU" sz="3200" dirty="0" smtClean="0"/>
              <a:t>Режем картон</a:t>
            </a:r>
            <a:endParaRPr lang="ru-RU" sz="32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3438" y="1500174"/>
            <a:ext cx="4041775" cy="63976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dirty="0" smtClean="0"/>
              <a:t>Разломи</a:t>
            </a:r>
            <a:r>
              <a:rPr lang="ru-RU" sz="2800" dirty="0" smtClean="0"/>
              <a:t> спичку!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EEDF4-037F-42A2-8F82-D26347F4DAD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62468" name="Picture 4" descr="http://pimg.mycdn.me/getImage?disableStub=true&amp;type=VIDEO_S_720&amp;url=http%3A%2F%2Fi.ytimg.com%2Fvi%2FXwBum6Hibng%2F0.jpg&amp;signatureToken=EkyNxeh3FjXTmplEa3kkY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69" y="3286124"/>
            <a:ext cx="4572031" cy="2571768"/>
          </a:xfrm>
          <a:prstGeom prst="rect">
            <a:avLst/>
          </a:prstGeom>
          <a:noFill/>
        </p:spPr>
      </p:pic>
      <p:pic>
        <p:nvPicPr>
          <p:cNvPr id="17414" name="Picture 6" descr="https://cdn.cheapism.com/images/522-20160429-044908-3861-092915_fall_crafts_.max-784x4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175" y="3000372"/>
            <a:ext cx="3964635" cy="3174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643998" cy="1143000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Решение практических задач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1857365"/>
            <a:ext cx="4211668" cy="4572031"/>
          </a:xfrm>
        </p:spPr>
        <p:txBody>
          <a:bodyPr/>
          <a:lstStyle/>
          <a:p>
            <a:pPr marL="84138" indent="12700">
              <a:buNone/>
            </a:pPr>
            <a:r>
              <a:rPr lang="ru-RU" sz="2800" dirty="0" smtClean="0"/>
              <a:t>А теперь узнаем из </a:t>
            </a:r>
            <a:r>
              <a:rPr lang="ru-RU" sz="2800" b="1" u="sng" dirty="0" smtClean="0"/>
              <a:t>опыта,</a:t>
            </a:r>
            <a:r>
              <a:rPr lang="ru-RU" sz="2800" dirty="0" smtClean="0"/>
              <a:t> как легче резать картон:</a:t>
            </a:r>
            <a:r>
              <a:rPr lang="ru-RU" sz="2800" b="1" dirty="0" smtClean="0"/>
              <a:t> </a:t>
            </a:r>
            <a:r>
              <a:rPr lang="ru-RU" sz="2800" dirty="0" smtClean="0"/>
              <a:t>помещая его ближе к концам ножниц или располагая ближе к их середине? Попробуйте резать, располагая картон ближе к краям ножниц. 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041775" cy="639762"/>
          </a:xfrm>
        </p:spPr>
        <p:txBody>
          <a:bodyPr/>
          <a:lstStyle/>
          <a:p>
            <a:r>
              <a:rPr lang="ru-RU" sz="2800" dirty="0" smtClean="0"/>
              <a:t>Разломи спичку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1785926"/>
            <a:ext cx="4500562" cy="4929222"/>
          </a:xfrm>
        </p:spPr>
        <p:txBody>
          <a:bodyPr/>
          <a:lstStyle/>
          <a:p>
            <a:pPr marL="84138" indent="12700">
              <a:buNone/>
            </a:pPr>
            <a:r>
              <a:rPr lang="ru-RU" sz="2800" dirty="0" smtClean="0"/>
              <a:t>Разломите спичку пополам, получившиеся части снова разломите пополам и так продолжайте ломать спичку на все более маленькие кусочки. Почему маленькие кусочки труднее разламывать, чем большие?</a:t>
            </a:r>
          </a:p>
          <a:p>
            <a:endParaRPr lang="ru-RU" sz="2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91575-FDC3-4F5D-90D7-E14B755A5F11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00034" y="1142984"/>
            <a:ext cx="4040188" cy="639762"/>
          </a:xfrm>
        </p:spPr>
        <p:txBody>
          <a:bodyPr/>
          <a:lstStyle/>
          <a:p>
            <a:r>
              <a:rPr lang="ru-RU" sz="2800" dirty="0" smtClean="0"/>
              <a:t>Режем картон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Свободный выбор задания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600" dirty="0" smtClean="0"/>
              <a:t>Как легче нести груз??</a:t>
            </a:r>
            <a:endParaRPr lang="ru-RU" sz="2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D949C-CE49-4A6A-9672-55FB3E54F00B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11" name="Содержимое 10" descr="http://900igr.net/datai/fizika/Rychagi/0009-013-V-kakom-sluchae-gruz-nesti-legche.jpg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428868"/>
            <a:ext cx="4500594" cy="3071834"/>
          </a:xfrm>
          <a:prstGeom prst="rect">
            <a:avLst/>
          </a:prstGeom>
          <a:noFill/>
        </p:spPr>
      </p:pic>
      <p:pic>
        <p:nvPicPr>
          <p:cNvPr id="29699" name="Picture 3" descr="https://ds02.infourok.ru/uploads/ex/0084/0006559b-24c6e99c/im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428868"/>
            <a:ext cx="4030628" cy="3022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8694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«Кумир»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5357826"/>
            <a:ext cx="9144000" cy="1285884"/>
          </a:xfrm>
        </p:spPr>
        <p:txBody>
          <a:bodyPr/>
          <a:lstStyle/>
          <a:p>
            <a:r>
              <a:rPr lang="ru-RU" b="1" dirty="0" smtClean="0"/>
              <a:t>Как смог бы объяснить композитор Игорь Крутой применение рычага при игре на рояле?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D949C-CE49-4A6A-9672-55FB3E54F00B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54274" name="Picture 2" descr="https://grillage-sochi.ru/images/articles/i_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214422"/>
            <a:ext cx="6000752" cy="40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8" name="Picture 8" descr="клавиши пианин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4000" y="472440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9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7150" y="2852738"/>
            <a:ext cx="273685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9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3573463"/>
            <a:ext cx="33337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92" name="Picture 12" descr="15b-i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3573463"/>
            <a:ext cx="20955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259632" y="260648"/>
            <a:ext cx="66308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Рычаги в машинах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1340768"/>
            <a:ext cx="9217024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Рычаги различного вида имеются у многих машин. Примерами могут служить ручка швейной машины, педали или ручной тормоз велосипеда, педали автомобиля и трактора, клавиши пианино – всё это примеры рычагов, используемых в данных машинах </a:t>
            </a:r>
          </a:p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инструментах.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весы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557338"/>
            <a:ext cx="2233612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6" descr="весы коромысленны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412875"/>
            <a:ext cx="37719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 descr="весы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462338"/>
            <a:ext cx="3524250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1628775"/>
            <a:ext cx="18669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547664" y="188640"/>
            <a:ext cx="587154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Рычажные весы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4221088"/>
            <a:ext cx="4824536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принципе рычага основано действие рычажных весов. Все весы, изображённые на рисунках, действуют как равноплечий рычаг, т.е. вес груза на одной чаше равен весу гирь на другой чаше.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весы автомобильные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844675"/>
            <a:ext cx="5616575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5949280"/>
            <a:ext cx="860444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правиле рычага основано устройство весов для взвешивания автомобилей.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260648" y="0"/>
            <a:ext cx="1144927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Весы для взвешивания автомобилей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3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924175"/>
            <a:ext cx="17145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 descr="3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3789363"/>
            <a:ext cx="3810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 descr="3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2852738"/>
            <a:ext cx="19050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475656" y="332656"/>
            <a:ext cx="61312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Подъёмный кран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252536" y="6150114"/>
            <a:ext cx="33843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Строительный  </a:t>
            </a:r>
          </a:p>
          <a:p>
            <a:pPr algn="ctr"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кран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6237312"/>
            <a:ext cx="208582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Плавучий кран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95728" y="6150114"/>
            <a:ext cx="244827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Портальный                  кран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67744" y="1340768"/>
            <a:ext cx="4752528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любой строительной площадке работают башенные подъемные краны - это сочетание рычагов, блоков, воротов. В зависимости от "специальности" краны имеют различные конструкции и характеристики.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D949C-CE49-4A6A-9672-55FB3E54F00B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pic>
        <p:nvPicPr>
          <p:cNvPr id="53250" name="Picture 2" descr="http://bigslide.ru/images/10/9906/960/img11.jpg"/>
          <p:cNvPicPr>
            <a:picLocks noChangeAspect="1" noChangeArrowheads="1"/>
          </p:cNvPicPr>
          <p:nvPr/>
        </p:nvPicPr>
        <p:blipFill>
          <a:blip r:embed="rId2" cstate="print">
            <a:lum contrast="-2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solidFill>
            <a:srgbClr val="0066FF">
              <a:alpha val="62000"/>
            </a:s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5286388"/>
            <a:ext cx="8429684" cy="142876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Египетские пирамиды </a:t>
            </a:r>
            <a:r>
              <a:rPr lang="ru-RU" dirty="0" smtClean="0"/>
              <a:t>– величайшие архитектурные памятники Древнего Египта, одно из семи чудес Света.  </a:t>
            </a:r>
          </a:p>
          <a:p>
            <a:r>
              <a:rPr lang="ru-RU" dirty="0" smtClean="0"/>
              <a:t>Это огромные каменные сооружения, использовавшиеся в качестве гробниц для фараонов Древнего Египта.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14290"/>
            <a:ext cx="80010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Пирамиды Египта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User\Pictures\1024px-All_Gizah_Pyramids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1142984"/>
            <a:ext cx="6227270" cy="392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505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Творческий рассказ</a:t>
            </a:r>
            <a:endParaRPr lang="ru-RU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Сегодня на уроке я узнал…..</a:t>
            </a:r>
            <a:endParaRPr lang="ru-RU" dirty="0" smtClean="0"/>
          </a:p>
          <a:p>
            <a:r>
              <a:rPr lang="ru-RU" b="1" dirty="0" smtClean="0"/>
              <a:t>Я научился………………</a:t>
            </a:r>
            <a:endParaRPr lang="ru-RU" dirty="0" smtClean="0"/>
          </a:p>
          <a:p>
            <a:r>
              <a:rPr lang="ru-RU" b="1" dirty="0" smtClean="0"/>
              <a:t>У моего папы в мастерской есть рычаги. Это………………………..</a:t>
            </a:r>
            <a:endParaRPr lang="ru-RU" dirty="0" smtClean="0"/>
          </a:p>
          <a:p>
            <a:r>
              <a:rPr lang="ru-RU" b="1" dirty="0" smtClean="0"/>
              <a:t>У мамы на кухне тоже есть рычаги………………</a:t>
            </a:r>
            <a:endParaRPr lang="ru-RU" dirty="0" smtClean="0"/>
          </a:p>
          <a:p>
            <a:r>
              <a:rPr lang="ru-RU" b="1" dirty="0" smtClean="0"/>
              <a:t>Теперь я знаю, что рычаг позволяет…………………..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D949C-CE49-4A6A-9672-55FB3E54F00B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42844" y="1214422"/>
            <a:ext cx="8858312" cy="5072098"/>
          </a:xfrm>
        </p:spPr>
        <p:txBody>
          <a:bodyPr/>
          <a:lstStyle/>
          <a:p>
            <a:pPr marL="0" indent="12700">
              <a:lnSpc>
                <a:spcPct val="150000"/>
              </a:lnSpc>
              <a:buNone/>
            </a:pPr>
            <a:r>
              <a:rPr lang="ru-RU" sz="4400" b="1" dirty="0" smtClean="0"/>
              <a:t>Решать задачи можно вечно,</a:t>
            </a:r>
            <a:br>
              <a:rPr lang="ru-RU" sz="4400" b="1" dirty="0" smtClean="0"/>
            </a:br>
            <a:r>
              <a:rPr lang="ru-RU" sz="4400" b="1" dirty="0" smtClean="0"/>
              <a:t>Вселенная ведь бесконечна.</a:t>
            </a:r>
            <a:br>
              <a:rPr lang="ru-RU" sz="4400" b="1" dirty="0" smtClean="0"/>
            </a:br>
            <a:r>
              <a:rPr lang="ru-RU" sz="4400" b="1" dirty="0" smtClean="0"/>
              <a:t>Спасибо всем вам за урок, </a:t>
            </a:r>
            <a:br>
              <a:rPr lang="ru-RU" sz="4400" b="1" dirty="0" smtClean="0"/>
            </a:br>
            <a:r>
              <a:rPr lang="ru-RU" sz="4400" b="1" dirty="0" smtClean="0"/>
              <a:t>А главное, чтоб он был впрок!</a:t>
            </a:r>
            <a:endParaRPr lang="ru-RU" sz="4400" dirty="0" smtClean="0"/>
          </a:p>
          <a:p>
            <a:endParaRPr lang="ru-RU" sz="4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EEDF4-037F-42A2-8F82-D26347F4DAD3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piramida_heops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1643050"/>
            <a:ext cx="6018620" cy="481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6072198" y="1643050"/>
            <a:ext cx="2928958" cy="392909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Самой большой является </a:t>
            </a:r>
            <a:r>
              <a:rPr lang="ru-RU" sz="2400" b="1" dirty="0"/>
              <a:t>пирамида Хеопса</a:t>
            </a:r>
            <a:r>
              <a:rPr lang="ru-RU" sz="2400" dirty="0"/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Пирамида сложена из 2,5 миллионов каменных </a:t>
            </a:r>
            <a:r>
              <a:rPr lang="ru-RU" sz="2400" dirty="0" smtClean="0"/>
              <a:t>блоков. В среднем блоки весили 2,5 тонны. </a:t>
            </a:r>
            <a:endParaRPr lang="ru-RU" sz="2400" dirty="0"/>
          </a:p>
          <a:p>
            <a:pPr>
              <a:spcBef>
                <a:spcPts val="0"/>
              </a:spcBef>
            </a:pPr>
            <a:endParaRPr lang="ru-RU" sz="24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Пирамиды Египта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3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65817A-A3BC-4022-8CDE-6E762B693E9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59394" name="Picture 2" descr="http://sokrovennik.com/pyramids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07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4786322"/>
            <a:ext cx="8229600" cy="1928818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Как же люди смогли соорудить эти гиганты, не имея подъемных кранов?</a:t>
            </a:r>
            <a:br>
              <a:rPr lang="ru-RU" sz="2400" dirty="0" smtClean="0"/>
            </a:br>
            <a:r>
              <a:rPr lang="ru-RU" sz="2400" dirty="0" smtClean="0"/>
              <a:t>- При помощи каких простых механизмов были построены пирамиды?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364DA-A2C8-4168-B4A2-D412E582149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64514" name="Picture 2" descr="http://cdn.bolshoyvopros.ru/files/users/images/47/90/47905766fe5fa69f51db19685ce42c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85728"/>
            <a:ext cx="4705316" cy="4705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364DA-A2C8-4168-B4A2-D412E582149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285728"/>
            <a:ext cx="8643998" cy="3143272"/>
          </a:xfrm>
        </p:spPr>
        <p:txBody>
          <a:bodyPr/>
          <a:lstStyle/>
          <a:p>
            <a:pPr marL="90488" indent="17463">
              <a:buNone/>
            </a:pPr>
            <a:r>
              <a:rPr lang="ru-RU" i="1" dirty="0" smtClean="0"/>
              <a:t>Человек – существо разумное. Именно разум всегда давал ему возможность создавать приспособления, делавшие его сильнее или быстрее зверя, жить в условиях, в которых он без этих вещей не мог бы выжить.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26" name="Picture 2" descr="https://ds04.infourok.ru/uploads/ex/0e36/000935f5-60ef0485/hello_html_m67adb8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4429156" cy="3321869"/>
          </a:xfrm>
          <a:prstGeom prst="rect">
            <a:avLst/>
          </a:prstGeom>
          <a:noFill/>
        </p:spPr>
      </p:pic>
      <p:pic>
        <p:nvPicPr>
          <p:cNvPr id="1028" name="Picture 4" descr="https://i.pinimg.com/236x/f7/d6/e6/f7d6e68e6d9e7b3aea55602b7e0e9a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429000"/>
            <a:ext cx="3357586" cy="3271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939784"/>
          </a:xfrm>
        </p:spPr>
        <p:txBody>
          <a:bodyPr/>
          <a:lstStyle/>
          <a:p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285860"/>
            <a:ext cx="4038600" cy="5429288"/>
          </a:xfrm>
        </p:spPr>
        <p:txBody>
          <a:bodyPr/>
          <a:lstStyle/>
          <a:p>
            <a:pPr marL="3175" indent="-3175">
              <a:buNone/>
            </a:pPr>
            <a:r>
              <a:rPr lang="ru-RU" sz="2500" dirty="0" smtClean="0"/>
              <a:t>Две сестры качались,</a:t>
            </a:r>
          </a:p>
          <a:p>
            <a:pPr>
              <a:buNone/>
            </a:pPr>
            <a:r>
              <a:rPr lang="ru-RU" sz="2500" dirty="0" smtClean="0"/>
              <a:t>Правды добивались.</a:t>
            </a:r>
          </a:p>
          <a:p>
            <a:pPr marL="3175" indent="17463">
              <a:buNone/>
            </a:pPr>
            <a:r>
              <a:rPr lang="ru-RU" sz="2500" dirty="0" smtClean="0"/>
              <a:t>А когда добились,</a:t>
            </a:r>
          </a:p>
          <a:p>
            <a:pPr>
              <a:buNone/>
            </a:pPr>
            <a:r>
              <a:rPr lang="ru-RU" sz="2500" dirty="0" smtClean="0"/>
              <a:t>То остановились. </a:t>
            </a:r>
          </a:p>
          <a:p>
            <a:pPr>
              <a:buNone/>
            </a:pPr>
            <a:r>
              <a:rPr lang="ru-RU" sz="2500" i="1" dirty="0" smtClean="0">
                <a:solidFill>
                  <a:srgbClr val="0033CC"/>
                </a:solidFill>
              </a:rPr>
              <a:t>Весы</a:t>
            </a:r>
          </a:p>
          <a:p>
            <a:pPr>
              <a:buNone/>
            </a:pPr>
            <a:endParaRPr lang="ru-RU" sz="2500" i="1" dirty="0" smtClean="0"/>
          </a:p>
          <a:p>
            <a:pPr marL="3175" indent="17463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/>
              <a:t>Ну, кто готов </a:t>
            </a:r>
          </a:p>
          <a:p>
            <a:pPr marL="3175" indent="17463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/>
              <a:t>свои две шпаги</a:t>
            </a:r>
          </a:p>
          <a:p>
            <a:pPr marL="3175" indent="17463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/>
              <a:t>Скрестить из-за клочка бумаги? </a:t>
            </a:r>
          </a:p>
          <a:p>
            <a:pPr marL="3175" indent="17463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rgbClr val="0033CC"/>
                </a:solidFill>
              </a:rPr>
              <a:t>Ножницы</a:t>
            </a:r>
          </a:p>
          <a:p>
            <a:pPr>
              <a:buNone/>
            </a:pPr>
            <a:endParaRPr lang="ru-RU" sz="2500" dirty="0" smtClean="0"/>
          </a:p>
          <a:p>
            <a:pPr>
              <a:buNone/>
            </a:pPr>
            <a:endParaRPr lang="ru-RU" sz="2500" dirty="0" smtClean="0"/>
          </a:p>
          <a:p>
            <a:pPr>
              <a:buNone/>
            </a:pPr>
            <a:endParaRPr lang="ru-RU" sz="25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86248" y="1214422"/>
            <a:ext cx="4857752" cy="5500726"/>
          </a:xfrm>
        </p:spPr>
        <p:txBody>
          <a:bodyPr/>
          <a:lstStyle/>
          <a:p>
            <a:pPr marL="3175" indent="17463">
              <a:buNone/>
            </a:pPr>
            <a:r>
              <a:rPr lang="ru-RU" sz="2500" dirty="0" smtClean="0"/>
              <a:t>Инструмент зовем роялем,</a:t>
            </a:r>
            <a:br>
              <a:rPr lang="ru-RU" sz="2500" dirty="0" smtClean="0"/>
            </a:br>
            <a:r>
              <a:rPr lang="ru-RU" sz="2500" dirty="0" smtClean="0"/>
              <a:t>Я с трудом на нем играю.</a:t>
            </a:r>
            <a:br>
              <a:rPr lang="ru-RU" sz="2500" dirty="0" smtClean="0"/>
            </a:br>
            <a:r>
              <a:rPr lang="ru-RU" sz="2500" dirty="0" smtClean="0"/>
              <a:t>Громче, тише, громче, тише —</a:t>
            </a:r>
            <a:br>
              <a:rPr lang="ru-RU" sz="2500" dirty="0" smtClean="0"/>
            </a:br>
            <a:r>
              <a:rPr lang="ru-RU" sz="2500" dirty="0" smtClean="0"/>
              <a:t>Все игру мою услышат.</a:t>
            </a:r>
            <a:br>
              <a:rPr lang="ru-RU" sz="2500" dirty="0" smtClean="0"/>
            </a:br>
            <a:r>
              <a:rPr lang="ru-RU" sz="2500" dirty="0" smtClean="0"/>
              <a:t>Бью по клавишам я рьяно,</a:t>
            </a:r>
            <a:br>
              <a:rPr lang="ru-RU" sz="2500" dirty="0" smtClean="0"/>
            </a:br>
            <a:r>
              <a:rPr lang="ru-RU" sz="2500" dirty="0" smtClean="0"/>
              <a:t>Инструмент мой — </a:t>
            </a:r>
          </a:p>
          <a:p>
            <a:pPr marL="3175" indent="17463">
              <a:buNone/>
            </a:pPr>
            <a:r>
              <a:rPr lang="ru-RU" sz="2500" i="1" dirty="0" smtClean="0">
                <a:solidFill>
                  <a:srgbClr val="0033CC"/>
                </a:solidFill>
              </a:rPr>
              <a:t>фортепиано</a:t>
            </a:r>
          </a:p>
          <a:p>
            <a:pPr marL="3175" indent="17463">
              <a:buNone/>
            </a:pPr>
            <a:endParaRPr lang="ru-RU" sz="2500" dirty="0" smtClean="0"/>
          </a:p>
          <a:p>
            <a:pPr marL="3175" indent="17463">
              <a:spcBef>
                <a:spcPts val="0"/>
              </a:spcBef>
              <a:buNone/>
            </a:pPr>
            <a:r>
              <a:rPr lang="ru-RU" sz="2500" dirty="0" smtClean="0"/>
              <a:t>Что за чудо-великан</a:t>
            </a:r>
          </a:p>
          <a:p>
            <a:pPr marL="3175" indent="17463">
              <a:spcBef>
                <a:spcPts val="0"/>
              </a:spcBef>
              <a:buNone/>
            </a:pPr>
            <a:r>
              <a:rPr lang="ru-RU" sz="2500" dirty="0" smtClean="0"/>
              <a:t>Тянет руку к облакам?</a:t>
            </a:r>
          </a:p>
          <a:p>
            <a:pPr marL="3175" indent="17463">
              <a:spcBef>
                <a:spcPts val="0"/>
              </a:spcBef>
              <a:buNone/>
            </a:pPr>
            <a:r>
              <a:rPr lang="ru-RU" sz="2500" dirty="0" smtClean="0"/>
              <a:t>Занимается трудом,</a:t>
            </a:r>
          </a:p>
          <a:p>
            <a:pPr marL="3175" indent="17463">
              <a:spcBef>
                <a:spcPts val="0"/>
              </a:spcBef>
              <a:buNone/>
            </a:pPr>
            <a:r>
              <a:rPr lang="ru-RU" sz="2500" dirty="0" smtClean="0"/>
              <a:t>Помогает строить дом?</a:t>
            </a:r>
          </a:p>
          <a:p>
            <a:pPr marL="3175" indent="17463">
              <a:spcBef>
                <a:spcPts val="0"/>
              </a:spcBef>
              <a:buNone/>
            </a:pPr>
            <a:endParaRPr lang="ru-RU" sz="2500" dirty="0" smtClean="0">
              <a:solidFill>
                <a:srgbClr val="0033CC"/>
              </a:solidFill>
            </a:endParaRPr>
          </a:p>
          <a:p>
            <a:pPr marL="3175" indent="17463">
              <a:spcBef>
                <a:spcPts val="0"/>
              </a:spcBef>
              <a:buNone/>
            </a:pPr>
            <a:r>
              <a:rPr lang="ru-RU" sz="2500" i="1" dirty="0" smtClean="0">
                <a:solidFill>
                  <a:srgbClr val="0033CC"/>
                </a:solidFill>
              </a:rPr>
              <a:t>Подъемный кран</a:t>
            </a:r>
          </a:p>
          <a:p>
            <a:pPr marL="3175" indent="17463">
              <a:buNone/>
            </a:pP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470025"/>
          </a:xfrm>
        </p:spPr>
        <p:txBody>
          <a:bodyPr/>
          <a:lstStyle/>
          <a:p>
            <a:pPr algn="ctr"/>
            <a:r>
              <a:rPr lang="ru-RU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Формулирование темы урока учащимися</a:t>
            </a: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5720" y="2000240"/>
            <a:ext cx="7929618" cy="4286280"/>
          </a:xfrm>
        </p:spPr>
        <p:txBody>
          <a:bodyPr/>
          <a:lstStyle/>
          <a:p>
            <a:r>
              <a:rPr lang="ru-RU" b="1" dirty="0" smtClean="0"/>
              <a:t>Можно ли назвать все эти приборы и приспособления рычагами?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Ребята, сформулируйте каждый для себя   тему и цели нашего урока.</a:t>
            </a:r>
          </a:p>
          <a:p>
            <a:r>
              <a:rPr lang="ru-RU" b="1" dirty="0" smtClean="0"/>
              <a:t>Озвучьте свой вариант.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EEDF4-037F-42A2-8F82-D26347F4DAD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964</TotalTime>
  <Words>800</Words>
  <Application>Microsoft Office PowerPoint</Application>
  <PresentationFormat>Экран (4:3)</PresentationFormat>
  <Paragraphs>141</Paragraphs>
  <Slides>31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Оформление по умолчанию</vt:lpstr>
      <vt:lpstr>Рычаги в технике, быту и природе</vt:lpstr>
      <vt:lpstr>Постановка проблемы</vt:lpstr>
      <vt:lpstr>Слайд 3</vt:lpstr>
      <vt:lpstr>Пирамиды Египта</vt:lpstr>
      <vt:lpstr>Слайд 5</vt:lpstr>
      <vt:lpstr> - Как же люди смогли соорудить эти гиганты, не имея подъемных кранов? - При помощи каких простых механизмов были построены пирамиды? </vt:lpstr>
      <vt:lpstr>Слайд 7</vt:lpstr>
      <vt:lpstr>Загадки</vt:lpstr>
      <vt:lpstr>Формулирование темы урока учащимися</vt:lpstr>
      <vt:lpstr>Рычаги в технике, быту и природе</vt:lpstr>
      <vt:lpstr>Цели и задачи урока</vt:lpstr>
      <vt:lpstr>Экспериментальные задания</vt:lpstr>
      <vt:lpstr>Практическая работа</vt:lpstr>
      <vt:lpstr>Практическая работа</vt:lpstr>
      <vt:lpstr>Слайд 15</vt:lpstr>
      <vt:lpstr>Слайд 16</vt:lpstr>
      <vt:lpstr>Рычаги в цветах</vt:lpstr>
      <vt:lpstr>Динамическая  пауза</vt:lpstr>
      <vt:lpstr>Слайд 19</vt:lpstr>
      <vt:lpstr>Слайд 20</vt:lpstr>
      <vt:lpstr>Решение практических задач</vt:lpstr>
      <vt:lpstr>Решение практических задач</vt:lpstr>
      <vt:lpstr>Свободный выбор задания</vt:lpstr>
      <vt:lpstr>«Кумир»</vt:lpstr>
      <vt:lpstr>Слайд 25</vt:lpstr>
      <vt:lpstr>Слайд 26</vt:lpstr>
      <vt:lpstr>Слайд 27</vt:lpstr>
      <vt:lpstr>Слайд 28</vt:lpstr>
      <vt:lpstr>Слайд 29</vt:lpstr>
      <vt:lpstr>Творческий рассказ</vt:lpstr>
      <vt:lpstr>Слайд 31</vt:lpstr>
    </vt:vector>
  </TitlesOfParts>
  <Company>XFX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Рычаги в технике, быту  и природе</dc:title>
  <dc:creator>User</dc:creator>
  <cp:lastModifiedBy>User</cp:lastModifiedBy>
  <cp:revision>129</cp:revision>
  <dcterms:created xsi:type="dcterms:W3CDTF">2008-03-28T09:34:53Z</dcterms:created>
  <dcterms:modified xsi:type="dcterms:W3CDTF">2019-03-10T11:10:52Z</dcterms:modified>
</cp:coreProperties>
</file>