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56" r:id="rId3"/>
    <p:sldId id="270" r:id="rId4"/>
    <p:sldId id="289" r:id="rId5"/>
    <p:sldId id="274" r:id="rId6"/>
    <p:sldId id="275" r:id="rId7"/>
    <p:sldId id="277" r:id="rId8"/>
    <p:sldId id="271" r:id="rId9"/>
    <p:sldId id="285" r:id="rId10"/>
    <p:sldId id="281" r:id="rId11"/>
    <p:sldId id="283" r:id="rId12"/>
    <p:sldId id="280" r:id="rId13"/>
    <p:sldId id="279" r:id="rId14"/>
    <p:sldId id="286" r:id="rId15"/>
    <p:sldId id="28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5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E2E54-E8F3-475F-BA9E-35E4AE103725}" type="datetimeFigureOut">
              <a:rPr lang="ru-RU" smtClean="0"/>
              <a:pPr/>
              <a:t>18.12.2017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5CD2-CF72-4B9D-957D-DACCEA0A29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E2E54-E8F3-475F-BA9E-35E4AE103725}" type="datetimeFigureOut">
              <a:rPr lang="ru-RU" smtClean="0"/>
              <a:pPr/>
              <a:t>18.12.2017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5CD2-CF72-4B9D-957D-DACCEA0A29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E2E54-E8F3-475F-BA9E-35E4AE103725}" type="datetimeFigureOut">
              <a:rPr lang="ru-RU" smtClean="0"/>
              <a:pPr/>
              <a:t>18.12.2017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5CD2-CF72-4B9D-957D-DACCEA0A29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E2E54-E8F3-475F-BA9E-35E4AE103725}" type="datetimeFigureOut">
              <a:rPr lang="ru-RU" smtClean="0"/>
              <a:pPr/>
              <a:t>18.12.2017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5CD2-CF72-4B9D-957D-DACCEA0A29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E2E54-E8F3-475F-BA9E-35E4AE103725}" type="datetimeFigureOut">
              <a:rPr lang="ru-RU" smtClean="0"/>
              <a:pPr/>
              <a:t>18.12.2017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5CD2-CF72-4B9D-957D-DACCEA0A29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E2E54-E8F3-475F-BA9E-35E4AE103725}" type="datetimeFigureOut">
              <a:rPr lang="ru-RU" smtClean="0"/>
              <a:pPr/>
              <a:t>18.12.2017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5CD2-CF72-4B9D-957D-DACCEA0A29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E2E54-E8F3-475F-BA9E-35E4AE103725}" type="datetimeFigureOut">
              <a:rPr lang="ru-RU" smtClean="0"/>
              <a:pPr/>
              <a:t>18.12.2017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5CD2-CF72-4B9D-957D-DACCEA0A29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E2E54-E8F3-475F-BA9E-35E4AE103725}" type="datetimeFigureOut">
              <a:rPr lang="ru-RU" smtClean="0"/>
              <a:pPr/>
              <a:t>18.12.2017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5CD2-CF72-4B9D-957D-DACCEA0A29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E2E54-E8F3-475F-BA9E-35E4AE103725}" type="datetimeFigureOut">
              <a:rPr lang="ru-RU" smtClean="0"/>
              <a:pPr/>
              <a:t>18.12.2017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5CD2-CF72-4B9D-957D-DACCEA0A29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E2E54-E8F3-475F-BA9E-35E4AE103725}" type="datetimeFigureOut">
              <a:rPr lang="ru-RU" smtClean="0"/>
              <a:pPr/>
              <a:t>18.12.2017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5CD2-CF72-4B9D-957D-DACCEA0A29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E2E54-E8F3-475F-BA9E-35E4AE103725}" type="datetimeFigureOut">
              <a:rPr lang="ru-RU" smtClean="0"/>
              <a:pPr/>
              <a:t>18.12.2017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5CD2-CF72-4B9D-957D-DACCEA0A29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E2E54-E8F3-475F-BA9E-35E4AE103725}" type="datetimeFigureOut">
              <a:rPr lang="ru-RU" smtClean="0"/>
              <a:pPr/>
              <a:t>18.12.2017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A5CD2-CF72-4B9D-957D-DACCEA0A29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png"/><Relationship Id="rId9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10" Type="http://schemas.openxmlformats.org/officeDocument/2006/relationships/image" Target="../media/image57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commons.wikimedia.org/wiki/File:%D0%91%D0%BE%D0%B1%D1%80%D0%BE%D0%B2%D0%B0%D1%8F_%D0%BF%D0%BB%D0%BE%D1%82%D0%B8%D0%BD%D0%B0_%D0%B2_%D0%B7%D0%B0%D0%BF%D0%BE%D0%B2%D0%B5%D0%B4%D0%BD%D0%B8%D0%BA%D0%B5.jpg?uselang=ru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 лет заповедной системе России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6314" y="928670"/>
            <a:ext cx="41434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настоящее время в России :</a:t>
            </a:r>
          </a:p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103 федеральных государственных природных заповедника;</a:t>
            </a:r>
          </a:p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48 федеральных национальных парков;</a:t>
            </a:r>
          </a:p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64 государственных природных заказника федерального значения;</a:t>
            </a:r>
          </a:p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2261 государственных природных заказников регионального значения;</a:t>
            </a:r>
          </a:p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7745 памятников природы;</a:t>
            </a:r>
          </a:p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64 природных парка регионального значения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6" name="Picture 4" descr="http://itd0.mycdn.me/image?id=858659970828&amp;t=20&amp;plc=WEB&amp;tkn=*aFPs0_UMNhHXuMb8d7gbVndXd7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32"/>
            <a:ext cx="4571999" cy="600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214290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насекомых заповедника в Красную книгу России внесены бабочки аполлон и мнемозина, а в приложение к Красной книге - махаон, подалирий, переливница большая, шмели моховой и Шренка.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4" name="Picture 6" descr="http://natureworld.ru/misc/butterfly/apollo/parnassius_apollo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428736"/>
            <a:ext cx="3143240" cy="2071702"/>
          </a:xfrm>
          <a:prstGeom prst="rect">
            <a:avLst/>
          </a:prstGeom>
          <a:noFill/>
        </p:spPr>
      </p:pic>
      <p:pic>
        <p:nvPicPr>
          <p:cNvPr id="37896" name="Picture 8" descr="https://otvet.imgsmail.ru/download/61e69f5ac7d379b77c563eeca9b1abff_i-2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3357562"/>
            <a:ext cx="3143240" cy="1800212"/>
          </a:xfrm>
          <a:prstGeom prst="rect">
            <a:avLst/>
          </a:prstGeom>
          <a:noFill/>
        </p:spPr>
      </p:pic>
      <p:pic>
        <p:nvPicPr>
          <p:cNvPr id="37898" name="Picture 10" descr="http://yesofcorsa.com/wp-content/uploads/2017/09/Papilio-Machaon-Photo-Fre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00" y="4929198"/>
            <a:ext cx="3571900" cy="1928802"/>
          </a:xfrm>
          <a:prstGeom prst="rect">
            <a:avLst/>
          </a:prstGeom>
          <a:noFill/>
        </p:spPr>
      </p:pic>
      <p:pic>
        <p:nvPicPr>
          <p:cNvPr id="37902" name="Picture 14" descr="http://s51.radikal.ru/i131/1109/78/df5e8ca782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714488"/>
            <a:ext cx="4000496" cy="2286016"/>
          </a:xfrm>
          <a:prstGeom prst="rect">
            <a:avLst/>
          </a:prstGeom>
          <a:noFill/>
        </p:spPr>
      </p:pic>
      <p:pic>
        <p:nvPicPr>
          <p:cNvPr id="37904" name="Picture 16" descr="http://img-5.photosight.ru/824/6035149_lar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000504"/>
            <a:ext cx="3071802" cy="2857496"/>
          </a:xfrm>
          <a:prstGeom prst="rect">
            <a:avLst/>
          </a:prstGeom>
          <a:noFill/>
        </p:spPr>
      </p:pic>
      <p:pic>
        <p:nvPicPr>
          <p:cNvPr id="37906" name="Picture 18" descr="https://fs00.infourok.ru/images/doc/234/107067/21/hello_html_1ffe3ea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1643050"/>
            <a:ext cx="3214710" cy="2571768"/>
          </a:xfrm>
          <a:prstGeom prst="rect">
            <a:avLst/>
          </a:prstGeom>
          <a:noFill/>
        </p:spPr>
      </p:pic>
      <p:pic>
        <p:nvPicPr>
          <p:cNvPr id="37908" name="Picture 20" descr="http://www.neizvestniy-geniy.ru/images/works/photo/2013/07/979358_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71802" y="4143380"/>
            <a:ext cx="3000396" cy="2714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57422" y="0"/>
            <a:ext cx="34290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Охраняются в заповеднике и места обитания редких для области птиц: дербника, серого журавля, глухой кукушки, ястребиной совы, бородатой неясыти, сплюшки, домового сыча, зимородка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6626" name="Picture 2" descr="http://pticyrus.info/wp-content/uploads/2013/02/seryi-gurav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0"/>
            <a:ext cx="2714612" cy="3500438"/>
          </a:xfrm>
          <a:prstGeom prst="rect">
            <a:avLst/>
          </a:prstGeom>
          <a:noFill/>
        </p:spPr>
      </p:pic>
      <p:pic>
        <p:nvPicPr>
          <p:cNvPr id="26628" name="Picture 4" descr="http://birds-ukraine.pp.ua/images/slideshow/Himalayan%20Cuckoo/Himalayan%20Cuckoo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71670" cy="2357454"/>
          </a:xfrm>
          <a:prstGeom prst="rect">
            <a:avLst/>
          </a:prstGeom>
          <a:noFill/>
        </p:spPr>
      </p:pic>
      <p:pic>
        <p:nvPicPr>
          <p:cNvPr id="26630" name="Picture 6" descr="https://rusfalcon.ru/images/opredelitel_ptic/sovinie/yastrebinaya_sova_b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5992"/>
            <a:ext cx="2214546" cy="2500330"/>
          </a:xfrm>
          <a:prstGeom prst="rect">
            <a:avLst/>
          </a:prstGeom>
          <a:noFill/>
        </p:spPr>
      </p:pic>
      <p:pic>
        <p:nvPicPr>
          <p:cNvPr id="26632" name="Picture 8" descr="https://pp.vk.me/c627127/v627127963/1a0a4/Bre0iYL6d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3429000"/>
            <a:ext cx="2214546" cy="3429000"/>
          </a:xfrm>
          <a:prstGeom prst="rect">
            <a:avLst/>
          </a:prstGeom>
          <a:noFill/>
        </p:spPr>
      </p:pic>
      <p:pic>
        <p:nvPicPr>
          <p:cNvPr id="26634" name="Picture 10" descr="https://ru5.anyfad.com/items/t1@87ba07e3-463b-4dda-bcf5-5f25ce86ed80/Neyasyti---pticy-sredney-i-krupnoy-dlya-sov-velichin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3857628"/>
            <a:ext cx="2214542" cy="3000372"/>
          </a:xfrm>
          <a:prstGeom prst="rect">
            <a:avLst/>
          </a:prstGeom>
          <a:noFill/>
        </p:spPr>
      </p:pic>
      <p:pic>
        <p:nvPicPr>
          <p:cNvPr id="26636" name="Picture 12" descr="http://www.tepid.ru/images/eurasian-scops-owl-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14546" y="3857628"/>
            <a:ext cx="2476516" cy="3000372"/>
          </a:xfrm>
          <a:prstGeom prst="rect">
            <a:avLst/>
          </a:prstGeom>
          <a:noFill/>
        </p:spPr>
      </p:pic>
      <p:pic>
        <p:nvPicPr>
          <p:cNvPr id="26638" name="Picture 14" descr="http://www.tepid.ru/images-1/little-owl-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572008"/>
            <a:ext cx="2214546" cy="2285992"/>
          </a:xfrm>
          <a:prstGeom prst="rect">
            <a:avLst/>
          </a:prstGeom>
          <a:noFill/>
        </p:spPr>
      </p:pic>
      <p:pic>
        <p:nvPicPr>
          <p:cNvPr id="26640" name="Picture 16" descr="http://www.ohotniki.ru/upload/ohotniki/475/a5/15/bd/DETAIL_PICTURE_172740_4314040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29256" y="2071678"/>
            <a:ext cx="1643074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86050" y="214290"/>
            <a:ext cx="28575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птиц Красной книги России в заповеднике встречаются черный аист, скопа, беркут, орлан-белохвост, змееяд, кулик-сорока, большой кроншнеп, филин, серый сорокопут.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wildfrontier.ru/wp-content/uploads/2016/03/CHyornyj-aist3-768x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43142" cy="2986070"/>
          </a:xfrm>
          <a:prstGeom prst="rect">
            <a:avLst/>
          </a:prstGeom>
          <a:noFill/>
        </p:spPr>
      </p:pic>
      <p:pic>
        <p:nvPicPr>
          <p:cNvPr id="6148" name="Picture 4" descr="https://www.calc.ru/imgs/articles3/17/25/10977555a8df3f79dc50.812238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43380"/>
            <a:ext cx="2714612" cy="2714620"/>
          </a:xfrm>
          <a:prstGeom prst="rect">
            <a:avLst/>
          </a:prstGeom>
          <a:noFill/>
        </p:spPr>
      </p:pic>
      <p:pic>
        <p:nvPicPr>
          <p:cNvPr id="6150" name="Picture 6" descr="http://wildwildworld.net.ua/sites/default/files/images/beloplech-orlan%20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4071942"/>
            <a:ext cx="3071834" cy="2786058"/>
          </a:xfrm>
          <a:prstGeom prst="rect">
            <a:avLst/>
          </a:prstGeom>
          <a:noFill/>
        </p:spPr>
      </p:pic>
      <p:pic>
        <p:nvPicPr>
          <p:cNvPr id="6152" name="Picture 8" descr="https://animalreader.ru/wp-content/uploads/2014/10/OspreyNASA-e1414352224295-1024x7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0"/>
            <a:ext cx="3428992" cy="3143248"/>
          </a:xfrm>
          <a:prstGeom prst="rect">
            <a:avLst/>
          </a:prstGeom>
          <a:noFill/>
        </p:spPr>
      </p:pic>
      <p:pic>
        <p:nvPicPr>
          <p:cNvPr id="6154" name="Picture 10" descr="http://khaliman.org.ua/images/stories/Pernati/Kuliki/bol-kronshne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214554"/>
            <a:ext cx="1571604" cy="2000264"/>
          </a:xfrm>
          <a:prstGeom prst="rect">
            <a:avLst/>
          </a:prstGeom>
          <a:noFill/>
        </p:spPr>
      </p:pic>
      <p:pic>
        <p:nvPicPr>
          <p:cNvPr id="6158" name="Picture 14" descr="http://classpic.ru/wp-content/uploads/Filin-v-zelyonoj-trav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68" y="4714860"/>
            <a:ext cx="2000232" cy="2143140"/>
          </a:xfrm>
          <a:prstGeom prst="rect">
            <a:avLst/>
          </a:prstGeom>
          <a:noFill/>
        </p:spPr>
      </p:pic>
      <p:pic>
        <p:nvPicPr>
          <p:cNvPr id="6160" name="Picture 16" descr="http://www.mijnwoordenboek.nl/img/wiki/800/7/73/Lanius_ludovicianus_-Texas_-USA-8-4c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628" y="4786322"/>
            <a:ext cx="2214546" cy="2071678"/>
          </a:xfrm>
          <a:prstGeom prst="rect">
            <a:avLst/>
          </a:prstGeom>
          <a:noFill/>
        </p:spPr>
      </p:pic>
      <p:pic>
        <p:nvPicPr>
          <p:cNvPr id="6162" name="Picture 18" descr="Змееяд птица фото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008" y="2500306"/>
            <a:ext cx="3428992" cy="2357454"/>
          </a:xfrm>
          <a:prstGeom prst="rect">
            <a:avLst/>
          </a:prstGeom>
          <a:noFill/>
        </p:spPr>
      </p:pic>
      <p:pic>
        <p:nvPicPr>
          <p:cNvPr id="6164" name="Picture 20" descr="http://35photo.ru/photos_temp/sizes/107/535390_500n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57290" y="2214554"/>
            <a:ext cx="1357322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14612" y="428605"/>
            <a:ext cx="37147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территории заповедника произрастает 24 вида высших сосудистых растений, 16 видов лишайников и 9 видов грибов, включенных в Красную книгу Нижегородской области. Из них в Красную книгу России внесены такие растения, как пыльцеголовник красный и неоттианта клобучковая, лишайники лобария легочная и менегацция пробуравленная.</a:t>
            </a:r>
          </a:p>
        </p:txBody>
      </p:sp>
      <p:pic>
        <p:nvPicPr>
          <p:cNvPr id="7174" name="Picture 6" descr="https://www.calc.ru/krasnaya-kniga/imgs2/4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0"/>
            <a:ext cx="2643174" cy="2571729"/>
          </a:xfrm>
          <a:prstGeom prst="rect">
            <a:avLst/>
          </a:prstGeom>
          <a:noFill/>
        </p:spPr>
      </p:pic>
      <p:pic>
        <p:nvPicPr>
          <p:cNvPr id="7176" name="Picture 8" descr="http://www.km-priroda.ru/files/images/fotokrupnymplanom/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071942"/>
            <a:ext cx="2357422" cy="2362196"/>
          </a:xfrm>
          <a:prstGeom prst="rect">
            <a:avLst/>
          </a:prstGeom>
          <a:noFill/>
        </p:spPr>
      </p:pic>
      <p:pic>
        <p:nvPicPr>
          <p:cNvPr id="7178" name="Picture 10" descr="http://www.floraprice.ru/v2/wp-content/uploads/2010/12/orch_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85728"/>
            <a:ext cx="2357454" cy="3571900"/>
          </a:xfrm>
          <a:prstGeom prst="rect">
            <a:avLst/>
          </a:prstGeom>
          <a:noFill/>
        </p:spPr>
      </p:pic>
      <p:pic>
        <p:nvPicPr>
          <p:cNvPr id="7180" name="Picture 12" descr="http://mail.cavern.ru/images/normal_RGB_0875-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2254" y="2571744"/>
            <a:ext cx="2671746" cy="4119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2012god.ru/wp-content/uploads/forum/kathim_me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0438"/>
            <a:ext cx="4857752" cy="3357562"/>
          </a:xfrm>
          <a:prstGeom prst="rect">
            <a:avLst/>
          </a:prstGeom>
          <a:noFill/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4357686" cy="3477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551A8B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51A8B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Качим метельчатый -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перекати-поле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Особенность его в том, что стебли от основания начинают сильно ветвиться, и в итоге образуется шаровидный куст. После созревания семян высохший стебель переламывается у самой земли, и растение перекатывается ветром, разбрасывая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семена.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6" name="Picture 10" descr="http://cdn01.ru/files/users/images/7f/0e/7f0e9062e204df4ee5477dcdc78eaa8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282" y="214290"/>
            <a:ext cx="4357718" cy="385765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929190" y="4214818"/>
            <a:ext cx="42148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Сон-трава, прострел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ядовитая трава. В народной медицине ценится снотворными, обезболивающими, спазмолитическими, противомикробными, расслабляющими, успокоительными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свойствами.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ds04.infourok.ru/uploads/ex/048d/00037374-7327700f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s/78948/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929322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000760" y="214290"/>
            <a:ext cx="314324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Заповедник "Керженский"  расположен на левом берегу реки Керженец, в 50 км от ее впадения в реку Волга, в Нижегородской области на территории Семеновского и Борского районов. Площадь заповедника  46936 га. Из них 42210 га занимают леса, 3748 га – болота, 312 га – водоемы.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Заповедник "Керженский"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8674" name="Picture 2" descr="http://zapovednik.kosintsev.ru/local/templates/zapoved.1.0/images/shem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14488"/>
            <a:ext cx="4281489" cy="421484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14876" y="1785926"/>
            <a:ext cx="407193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 единственный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заповедник в Нижегородской области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 Был создан 23 апреля 1993 года 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целью сохранения природных комплексов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Заволжья.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 2002 году заповедник включён в международную сеть биосферных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резерватов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ЮНЕСКО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названием «Нижегородское Заволжье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-214338"/>
            <a:ext cx="3857652" cy="535785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Территория охватывает тайгу и болотные угодья.            Среди деревьев преобладают хвойные породы. Однако есть участки, которые занимает смешанный лес – ель, сосна и крупнолистовые деревья.    Климат Керженского заповедника умеренно континентальный, среднегодовое количество осадков 500 мм.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www.geonature.ru/geophoto/ker/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14554"/>
            <a:ext cx="2500298" cy="4643446"/>
          </a:xfrm>
          <a:prstGeom prst="rect">
            <a:avLst/>
          </a:prstGeom>
          <a:noFill/>
        </p:spPr>
      </p:pic>
      <p:pic>
        <p:nvPicPr>
          <p:cNvPr id="26628" name="Picture 4" descr="http://www.geonature.ru/geophoto/ker/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0"/>
            <a:ext cx="2786050" cy="6858000"/>
          </a:xfrm>
          <a:prstGeom prst="rect">
            <a:avLst/>
          </a:prstGeom>
          <a:noFill/>
        </p:spPr>
      </p:pic>
      <p:pic>
        <p:nvPicPr>
          <p:cNvPr id="26630" name="Picture 6" descr="http://gidtravel.com/images/1_12849822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500298" cy="2214578"/>
          </a:xfrm>
          <a:prstGeom prst="rect">
            <a:avLst/>
          </a:prstGeom>
          <a:noFill/>
        </p:spPr>
      </p:pic>
      <p:pic>
        <p:nvPicPr>
          <p:cNvPr id="26632" name="Picture 8" descr="http://www.kerzhenskiy.ru/upload/iblock/1a2/1a2ddeaeabc03865660b486e0f3a30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4786298"/>
            <a:ext cx="4071966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714744" cy="11429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Флора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фауна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714744" y="214290"/>
            <a:ext cx="5214974" cy="62478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Природные комплексы южной тайги в бассейне реки Керженца. Резерват ценных животных (бобр, выхухоль, выдра, глухарь, беркут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и редких растений (качим метельчатый, сон-трава).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  <a:hlinkClick r:id="rId2"/>
              </a:rPr>
              <a:t>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На территории Керженского заповедника отмечено 170 видов птиц . Гнездование установлено для 110 видов, из них 30 — оседлые. Только на пролете встречаются 14 видов, в зимний период — 2, кочующими являются 3 вида, и у 13 — статус пребывания не установлен.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Проводятся эксперименты по возрождению популяций животных и птиц, в частности, белой куропатки, северного оленя, обитавших прежде на территории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заповедника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9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Picture 3" descr="https://upload.wikimedia.org/wikipedia/commons/thumb/f/f3/%D0%91%D0%BE%D0%B1%D1%80%D0%BE%D0%B2%D0%B0%D1%8F_%D0%BF%D0%BB%D0%BE%D1%82%D0%B8%D0%BD%D0%B0_%D0%B2_%D0%B7%D0%B0%D0%BF%D0%BE%D0%B2%D0%B5%D0%B4%D0%BD%D0%B8%D0%BA%D0%B5.jpg/250px-%D0%91%D0%BE%D0%B1%D1%80%D0%BE%D0%B2%D0%B0%D1%8F_%D0%BF%D0%BB%D0%BE%D1%82%D0%B8%D0%BD%D0%B0_%D0%B2_%D0%B7%D0%B0%D0%BF%D0%BE%D0%B2%D0%B5%D0%B4%D0%BD%D0%B8%D0%BA%D0%B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357562"/>
            <a:ext cx="3357586" cy="278608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14282" y="6150114"/>
            <a:ext cx="28575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Бобровая плотина в заповеднике</a:t>
            </a:r>
          </a:p>
        </p:txBody>
      </p:sp>
      <p:pic>
        <p:nvPicPr>
          <p:cNvPr id="31753" name="Picture 9" descr="http://ojm.tatarstan.ru/tat/file/news/1981_7641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142984"/>
            <a:ext cx="3286148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Охраняются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заповеднике важные места обитания таких ценных животных, как глухарь и тетерев, лось, кабан, рысь, медведь, лисица, куница, заяц, белка и бобр,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являющихся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объектами интенсивной охоты на соседних территориях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ds02.infourok.ru/uploads/ex/0ad9/0006ae10-744f7684/2/img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3403"/>
            <a:ext cx="2786082" cy="2714597"/>
          </a:xfrm>
          <a:prstGeom prst="rect">
            <a:avLst/>
          </a:prstGeom>
          <a:noFill/>
        </p:spPr>
      </p:pic>
      <p:pic>
        <p:nvPicPr>
          <p:cNvPr id="6" name="Picture 2" descr="http://bytrina11.ru/wp-content/uploads/2012/05/Gryizunyi03u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571612"/>
            <a:ext cx="3286148" cy="2804703"/>
          </a:xfrm>
          <a:prstGeom prst="rect">
            <a:avLst/>
          </a:prstGeom>
          <a:noFill/>
        </p:spPr>
      </p:pic>
      <p:pic>
        <p:nvPicPr>
          <p:cNvPr id="7" name="Picture 2" descr="http://mtdata.ru/u21/photoD88A/20405934152-0/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4214818"/>
            <a:ext cx="3571900" cy="2643182"/>
          </a:xfrm>
          <a:prstGeom prst="rect">
            <a:avLst/>
          </a:prstGeom>
          <a:noFill/>
        </p:spPr>
      </p:pic>
      <p:pic>
        <p:nvPicPr>
          <p:cNvPr id="8" name="Picture 2" descr="http://ekogradmoscow.ru/images/01_Olimpiada_v_Rio_2016/22519686_978689485606114_194208398987653908_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3071810"/>
            <a:ext cx="2928926" cy="1928826"/>
          </a:xfrm>
          <a:prstGeom prst="rect">
            <a:avLst/>
          </a:prstGeom>
          <a:noFill/>
        </p:spPr>
      </p:pic>
      <p:pic>
        <p:nvPicPr>
          <p:cNvPr id="35842" name="Picture 2" descr="http://ohota360.ru/wp-content/uploads/2016/11/kunitca_zimoy_kapkanom_mai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571612"/>
            <a:ext cx="2786050" cy="2000264"/>
          </a:xfrm>
          <a:prstGeom prst="rect">
            <a:avLst/>
          </a:prstGeom>
          <a:noFill/>
        </p:spPr>
      </p:pic>
      <p:pic>
        <p:nvPicPr>
          <p:cNvPr id="35844" name="Picture 4" descr="http://ohotn.ru/wp-content/uploads/2011/05/lisic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1736" y="3143248"/>
            <a:ext cx="2428892" cy="2143140"/>
          </a:xfrm>
          <a:prstGeom prst="rect">
            <a:avLst/>
          </a:prstGeom>
          <a:noFill/>
        </p:spPr>
      </p:pic>
      <p:pic>
        <p:nvPicPr>
          <p:cNvPr id="35848" name="Picture 8" descr="http://ekogradmoscow.ru/images/Olga_Coba/_Press-sluzhba_/_November_/PICT188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6512" y="1428736"/>
            <a:ext cx="2857488" cy="2000264"/>
          </a:xfrm>
          <a:prstGeom prst="rect">
            <a:avLst/>
          </a:prstGeom>
          <a:noFill/>
        </p:spPr>
      </p:pic>
      <p:pic>
        <p:nvPicPr>
          <p:cNvPr id="35850" name="Picture 10" descr="http://aura-dione.ru/gallery/images/1005729_applikaciya-ry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0694" y="2143116"/>
            <a:ext cx="1643073" cy="2571768"/>
          </a:xfrm>
          <a:prstGeom prst="rect">
            <a:avLst/>
          </a:prstGeom>
          <a:noFill/>
        </p:spPr>
      </p:pic>
      <p:pic>
        <p:nvPicPr>
          <p:cNvPr id="35852" name="Picture 12" descr="https://opennov.ru/files/news/b439377ee3e3221f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3357562"/>
            <a:ext cx="2571640" cy="1643074"/>
          </a:xfrm>
          <a:prstGeom prst="rect">
            <a:avLst/>
          </a:prstGeom>
          <a:noFill/>
        </p:spPr>
      </p:pic>
      <p:pic>
        <p:nvPicPr>
          <p:cNvPr id="35854" name="Picture 14" descr="http://www.dk.ru/system/images/news/000/775/200_x_large_origin_copyright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57950" y="4929174"/>
            <a:ext cx="2786050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mg.crazys.info/files/pics/2014.07/1405053050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8934"/>
            <a:ext cx="3705191" cy="37147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28572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Русская выхухоль – удивительный зверек, комфортно чувствующий себя на планете Земля уже более 30 миллионов лет.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86182" y="2333685"/>
            <a:ext cx="53578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Ценнейший мех русской выхухоли стал причиной браконьерства на это животное, что печальным образом сказалось на его количестве. В 1835 году на ярмарку в Нижнем Новгороде было вывезено 100 000 шкурок этого животного, в 1913 году – 60 000. Хищническое истребление речных зверьков имело место на протяжении многих веков, поэтому сегодня русская выхухоль встречается лишь в нескольких местах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Выхухоль - удивительное животно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14290"/>
            <a:ext cx="2857500" cy="1581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Земноводные заповедника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2"/>
            <a:ext cx="28479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214422"/>
            <a:ext cx="282892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214422"/>
            <a:ext cx="2695575" cy="2238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000504"/>
            <a:ext cx="27146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4000504"/>
            <a:ext cx="30099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4000504"/>
            <a:ext cx="25050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28596" y="3571876"/>
            <a:ext cx="269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Обыкновенный тритон 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643306" y="3571876"/>
            <a:ext cx="15393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Серая жаба 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714744" y="6286520"/>
            <a:ext cx="2000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Съедобная  жаба 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43702" y="3500438"/>
            <a:ext cx="1926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Прудовая  жаба  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28662" y="6286520"/>
            <a:ext cx="1880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Травяная жаба  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643702" y="6286520"/>
            <a:ext cx="2203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Остромордая жаба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27336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500174"/>
            <a:ext cx="25336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500174"/>
            <a:ext cx="2695575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143380"/>
            <a:ext cx="266700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4143381"/>
            <a:ext cx="280035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4143380"/>
            <a:ext cx="265747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Пресмыкающиеся заповедника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3571876"/>
            <a:ext cx="2141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Ящерица прыткая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357554" y="3571876"/>
            <a:ext cx="2670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Ящерица живородящая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715140" y="3571876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Веретеница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28728" y="6286520"/>
            <a:ext cx="50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Уж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072330" y="6286520"/>
            <a:ext cx="1119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Медянка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857620" y="6215082"/>
            <a:ext cx="96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Гадюка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498</Words>
  <Application>Microsoft Office PowerPoint</Application>
  <PresentationFormat>Экран (4:3)</PresentationFormat>
  <Paragraphs>48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100 лет заповедной системе России</vt:lpstr>
      <vt:lpstr>Слайд 2</vt:lpstr>
      <vt:lpstr>Заповедник "Керженский"</vt:lpstr>
      <vt:lpstr>   Территория охватывает тайгу и болотные угодья.            Среди деревьев преобладают хвойные породы. Однако есть участки, которые занимает смешанный лес – ель, сосна и крупнолистовые деревья.    Климат Керженского заповедника умеренно континентальный, среднегодовое количество осадков 500 мм.</vt:lpstr>
      <vt:lpstr> Флора и фауна </vt:lpstr>
      <vt:lpstr>Слайд 6</vt:lpstr>
      <vt:lpstr>Слайд 7</vt:lpstr>
      <vt:lpstr>Земноводные заповедника</vt:lpstr>
      <vt:lpstr>Пресмыкающиеся заповедника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Админ</cp:lastModifiedBy>
  <cp:revision>60</cp:revision>
  <dcterms:created xsi:type="dcterms:W3CDTF">2017-12-03T07:48:11Z</dcterms:created>
  <dcterms:modified xsi:type="dcterms:W3CDTF">2017-12-18T05:11:36Z</dcterms:modified>
</cp:coreProperties>
</file>