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6"/>
  </p:notesMasterIdLst>
  <p:sldIdLst>
    <p:sldId id="279" r:id="rId2"/>
    <p:sldId id="267" r:id="rId3"/>
    <p:sldId id="281" r:id="rId4"/>
    <p:sldId id="282" r:id="rId5"/>
    <p:sldId id="295" r:id="rId6"/>
    <p:sldId id="283" r:id="rId7"/>
    <p:sldId id="285" r:id="rId8"/>
    <p:sldId id="290" r:id="rId9"/>
    <p:sldId id="289" r:id="rId10"/>
    <p:sldId id="288" r:id="rId11"/>
    <p:sldId id="292" r:id="rId12"/>
    <p:sldId id="293" r:id="rId13"/>
    <p:sldId id="287" r:id="rId14"/>
    <p:sldId id="294" r:id="rId15"/>
    <p:sldId id="280" r:id="rId16"/>
    <p:sldId id="284" r:id="rId17"/>
    <p:sldId id="300" r:id="rId18"/>
    <p:sldId id="273" r:id="rId19"/>
    <p:sldId id="296" r:id="rId20"/>
    <p:sldId id="297" r:id="rId21"/>
    <p:sldId id="298" r:id="rId22"/>
    <p:sldId id="299" r:id="rId23"/>
    <p:sldId id="291" r:id="rId24"/>
    <p:sldId id="266" r:id="rId25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93854" autoAdjust="0"/>
  </p:normalViewPr>
  <p:slideViewPr>
    <p:cSldViewPr>
      <p:cViewPr>
        <p:scale>
          <a:sx n="77" d="100"/>
          <a:sy n="77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2168E-EF4F-4C43-8CC3-3C97B50CEEE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1363"/>
            <a:ext cx="4938713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694238"/>
            <a:ext cx="5408613" cy="4446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888"/>
            <a:ext cx="29305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386888"/>
            <a:ext cx="29305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18643-06B0-4BA0-ABE2-F7DE3919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49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836712"/>
            <a:ext cx="7175351" cy="2304256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</a:t>
            </a:r>
            <a:b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Родники Феодосии</a:t>
            </a:r>
            <a:endParaRPr lang="ru-RU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580112" y="3356992"/>
            <a:ext cx="3312368" cy="3024336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Прокопенко Николай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Феликсович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«А»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школа №3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Феодосия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65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124744"/>
            <a:ext cx="5112566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Армянский фонтан сооружен в 1586 году. Он находится у подножия горы Митридат возле Армянской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церкви. 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06.09.1979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Армянский фонтан был включен в число памятников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архитектуры.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Общественники нашли его после того как скосили камыш и убрали солидный слой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ила,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 также установили пластиковые трубы.</a:t>
            </a:r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нашего десятого по счету субботника на территории Старого города удалось расчистить источник, - рассказывает жительница Феодосии, общественница Виктория Иванова на своей странице в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Прозрачная, чистая, вкусная питьевая водичка журчит теперь из древнего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фонтана! Пока не известно из какого минерального источника поступает вода.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территорию у фонтана облагораживают.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Армянский фонтан, а так же родник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36953"/>
            <a:ext cx="3456383" cy="460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15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39513" y="764704"/>
            <a:ext cx="7992887" cy="48574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Кафа-2 находится в очень отдалённом месте и не каждый житель может добраться до данного источника . Он находится между гор на склоне и в дождливую погоду к нему вообще не подойти.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Не смотря на это,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пользовался большой популярностью из-за хорошего дебета и качества воды. Многие люди приходили сюда с канистрами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тачках.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24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Кафа-2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02" y="2996953"/>
            <a:ext cx="280831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33" y="2996952"/>
            <a:ext cx="2700300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66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1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расположен у дороги, между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Щебетовкой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Коктебелем.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Сары-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Чокрак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5"/>
            <a:ext cx="3096344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5"/>
            <a:ext cx="3297486" cy="412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80728"/>
            <a:ext cx="4248472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поездки к роднику «Сары-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Чокрак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я увидел как из земли бьёт небольшой фонтанчик, вполне возможно это родник. Я так же собрал воду в колбу для исследования. Если вода будет пригодна для употребления, этот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облагородить 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  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существовании.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Важная находка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52" y="1700808"/>
            <a:ext cx="3848606" cy="494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4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340769"/>
            <a:ext cx="8352927" cy="1152128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специально некоторое время оставался у каждого родника,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для себя статистику их использования. Родники продолжают пользоваться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спросом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жителей региона.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5272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исследования.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7" y="3039154"/>
            <a:ext cx="2452625" cy="327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39154"/>
            <a:ext cx="243027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2450808" cy="3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71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195" y="188640"/>
            <a:ext cx="8147248" cy="7200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Родники 2004 год -2019 год фото-сравнение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4229"/>
            <a:ext cx="3141732" cy="26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photos.wikimapia.org/p/00/06/74/38/2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52" y="1205783"/>
            <a:ext cx="1898828" cy="233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1" y="3553049"/>
            <a:ext cx="3117641" cy="233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s://1.bp.blogspot.com/_wlbOlU1oOWI/SL1ico8vv9I/AAAAAAAAAsQ/XcbHMBg8oI8/s400/feodosia_kolo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13" y="3537462"/>
            <a:ext cx="1893367" cy="23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5612" y="5949280"/>
            <a:ext cx="8622708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«Подгорный»              Колодец «Крымский     Родник « Придорожный-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Нарзан»                         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Вовик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64" y="883052"/>
            <a:ext cx="3600779" cy="263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96037" y="3779413"/>
            <a:ext cx="3489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 </a:t>
            </a:r>
            <a:r>
              <a:rPr lang="ru-RU" b="1" dirty="0" err="1"/>
              <a:t>Вовику</a:t>
            </a:r>
            <a:r>
              <a:rPr lang="ru-RU" b="1" dirty="0"/>
              <a:t> подходила часть </a:t>
            </a:r>
            <a:r>
              <a:rPr lang="ru-RU" b="1" dirty="0" err="1"/>
              <a:t>субашской</a:t>
            </a:r>
            <a:r>
              <a:rPr lang="ru-RU" b="1" dirty="0"/>
              <a:t> воды, исчез  после застройки многоэтажных домов на Симферопольском шоссе</a:t>
            </a:r>
          </a:p>
        </p:txBody>
      </p:sp>
    </p:spTree>
    <p:extLst>
      <p:ext uri="{BB962C8B-B14F-4D97-AF65-F5344CB8AC3E}">
        <p14:creationId xmlns:p14="http://schemas.microsoft.com/office/powerpoint/2010/main" val="205629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4797152"/>
            <a:ext cx="8424936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Родники-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Криско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Колодец «Крымский Нарзан», Городище, Подгорный-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ВЫСОХЛИ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одники- Свободы-1, Свободы-2, Виноградное-1, Виноградное-2, Чайка-1, Чайка-2-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ЗАСЫПАНЫ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строительстве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родники в 2018-2019г.</a:t>
            </a:r>
            <a:endParaRPr lang="ru-RU" sz="28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794065"/>
              </p:ext>
            </p:extLst>
          </p:nvPr>
        </p:nvGraphicFramePr>
        <p:xfrm>
          <a:off x="1331638" y="1268760"/>
          <a:ext cx="6984777" cy="324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952"/>
                <a:gridCol w="2122344"/>
                <a:gridCol w="4159481"/>
              </a:tblGrid>
              <a:tr h="2756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№№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*)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расположения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9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Армянский фонтан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Карантин, в 150 м к юго-западу от </a:t>
                      </a:r>
                      <a:r>
                        <a:rPr lang="ru-RU" sz="1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рыбколхоза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«Волна революции»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3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«Кафа-1»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«Крымский нарзан»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Карантин, район </a:t>
                      </a:r>
                      <a:r>
                        <a:rPr lang="ru-RU" sz="1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рыбколхоза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«Волна революции», Доковая башня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3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«Кафа-2»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Карантин, в конце ул. Стаханова, в верховье глубокой балки.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Массовое использование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6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«Сары-</a:t>
                      </a:r>
                      <a:r>
                        <a:rPr lang="ru-RU" sz="1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Чокрак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расположен у дороги, между </a:t>
                      </a:r>
                      <a:r>
                        <a:rPr lang="ru-RU" sz="1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Щебетовкой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Коктебелем. </a:t>
                      </a:r>
                      <a:endParaRPr lang="ru-RU" sz="1400" b="1" i="1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60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качества воды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выбрал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ТЕСТ-ПОЛОСКИ ЧИСТАЯ ВОДА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НА 5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ПАРАМЕТРОВ.  Производитель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Биосенсор.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теста Чистая вода можно диагностировать воду на возможное бактериальное загрязнение или загрязнение химическими удобрениями (нитраты и нитриты), на избыток хлора в результате обеззараживания хлорированием воды, а также проверить на жесткость и кислотность (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НИТРАТЫ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 азотной </a:t>
            </a:r>
            <a:r>
              <a:rPr lang="ru-RU" sz="1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 </a:t>
            </a:r>
            <a:r>
              <a:rPr lang="en-US" sz="1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NO3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губительно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воздействуют на нервную и сердечно-сосудистую систему, желудочно-кишечный тракт и другие внутренние органы. Особую опасность нитраты представляют для маленьких детей.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НИТРИТЫ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 азотной кислоты </a:t>
            </a:r>
            <a:r>
              <a:rPr lang="en-US" sz="1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-воздействуют на работу сердечно-сосудистую и выделительную системы, а так же губительны для кишечно-желудочного тракта и печени.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ЖЕСТКОСТЬ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-вода с высоким уровнем жесткости способствует образованию мочевых камней и увеличивает риск развития таких заболеваний как инфаркт и аритмия.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ХЛОР-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содержания хлора в воде провоцирует вирусные заболевания, пневмонию, гастриты и самое страшное это онкологические заболевания.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КИСЛОТНОСТЬ (РН)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-водородный показатель рН должен находиться в пределах от 6,5 до 8,5 единиц включительно- норма по Сан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(Санитарные правила 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нормы)</a:t>
            </a:r>
          </a:p>
          <a:p>
            <a:pPr marL="0" indent="0"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Лабораторное исследование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4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4048" y="1412776"/>
            <a:ext cx="3888432" cy="468051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лабораторного исследования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родниковой воды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 воду в колбы я подписал каждую и принес домой. 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качества и пригодности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каждую колбу я помещал  тест полоску на 2-3 секунды, после чего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доставал полоски и сравнивал окрас  каждого сенсорного элемента с соответствующим полем цветовой шкалы на упаковке. Получены следующие результаты: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392488" cy="59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525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154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лабораторного исследования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родниковой воды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Армянский фонтан                             Родник   Кафа-1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816424" cy="482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1764066"/>
            <a:ext cx="3624964" cy="483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5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96944" cy="165618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b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сохранение родников Феодосийского региона.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060848"/>
            <a:ext cx="8424936" cy="352839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1.Сбор имеющихся сведений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родникам Феодосийского региона.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Забор воды в родниках для бактериологических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исследований, проведение оценки качества воды по тестовым индикаторам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3.Распространение информации исследований среди местных жителей органов местной власти и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983690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лабораторного исследования          родниковой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 Кафа-2                             Родник Сары-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Чокрак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1"/>
            <a:ext cx="3816424" cy="5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1"/>
            <a:ext cx="3816424" cy="5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80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лабораторного исследования          родниковой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родник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62" y="1772816"/>
            <a:ext cx="6048672" cy="491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419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80264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лабораторного исследования          родниковой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359502"/>
              </p:ext>
            </p:extLst>
          </p:nvPr>
        </p:nvGraphicFramePr>
        <p:xfrm>
          <a:off x="899592" y="3645024"/>
          <a:ext cx="7596836" cy="2700612"/>
        </p:xfrm>
        <a:graphic>
          <a:graphicData uri="http://schemas.openxmlformats.org/drawingml/2006/table">
            <a:tbl>
              <a:tblPr firstRow="1" firstCol="1" bandRow="1"/>
              <a:tblGrid>
                <a:gridCol w="279565"/>
                <a:gridCol w="1486422"/>
                <a:gridCol w="465287"/>
                <a:gridCol w="465287"/>
                <a:gridCol w="465287"/>
                <a:gridCol w="464630"/>
                <a:gridCol w="465287"/>
                <a:gridCol w="465287"/>
                <a:gridCol w="465287"/>
                <a:gridCol w="464630"/>
                <a:gridCol w="465287"/>
                <a:gridCol w="465287"/>
                <a:gridCol w="1179293"/>
              </a:tblGrid>
              <a:tr h="1124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/>
                          <a:ea typeface="Andale Sans UI"/>
                        </a:rPr>
                        <a:t>№ п/п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Название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 источника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Нитраты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норма   рез-т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Нитриты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норма  рез-т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 Жесткость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норма  рез-т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    Хлор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норма  рез-т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Кислотность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Andale Sans UI"/>
                        </a:rPr>
                        <a:t>        PH</a:t>
                      </a:r>
                      <a:endParaRPr lang="ru-RU" sz="900" kern="100">
                        <a:effectLst/>
                        <a:latin typeface="Times New Roman"/>
                        <a:ea typeface="Andale Sans U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норма  рез-т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403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Пригодность в</a:t>
                      </a:r>
                    </a:p>
                    <a:p>
                      <a:pPr marR="403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/>
                          <a:ea typeface="Andale Sans UI"/>
                        </a:rPr>
                        <a:t>использовании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 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 Армянский фонтан 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0-25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Andale Sans UI"/>
                        </a:rPr>
                        <a:t>100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4-16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16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5-8,5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8,5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Andale Sans UI"/>
                        </a:rPr>
                        <a:t>- загрязнена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 2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 Кафа-1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0-25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Andale Sans UI"/>
                        </a:rPr>
                        <a:t>50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4-16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16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5-8,5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8,5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Andale Sans UI"/>
                        </a:rPr>
                        <a:t>- загрязнена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 3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 Кафа-2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0-25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0-1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4-16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5-8,5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8,5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+ пригодна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 4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 Сары-</a:t>
                      </a:r>
                      <a:r>
                        <a:rPr lang="ru-RU" sz="1200" kern="100" dirty="0" err="1">
                          <a:effectLst/>
                          <a:latin typeface="Times New Roman"/>
                          <a:ea typeface="Andale Sans UI"/>
                        </a:rPr>
                        <a:t>Чокрак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0-25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4-16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16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5-8,5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8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+ пригодна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 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/>
                          <a:ea typeface="Andale Sans UI"/>
                        </a:rPr>
                        <a:t> Новый источник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0-25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10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0-1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4-16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16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0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/>
                          <a:ea typeface="Andale Sans UI"/>
                        </a:rPr>
                        <a:t>5-8,5</a:t>
                      </a: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7,5</a:t>
                      </a:r>
                      <a:endParaRPr lang="ru-RU" sz="1200" kern="10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Andale Sans UI"/>
                        </a:rPr>
                        <a:t>+ пригодна</a:t>
                      </a:r>
                      <a:endParaRPr lang="ru-RU" sz="1200" kern="10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13388" marR="13388" marT="13388" marB="13388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5"/>
            <a:ext cx="7701816" cy="158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72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948405" cy="4824536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31B6FD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Родники Феодосии играли и играют большую роль в жизни людей: сначала как основные источники питьевой воды, а потом – как резервные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  <a:p>
            <a:pPr marL="0" lvl="0" indent="0">
              <a:buClr>
                <a:srgbClr val="31B6FD"/>
              </a:buClr>
              <a:buNone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сохранить те родники, вода которых годится как питьевая, облагородить их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</a:p>
          <a:p>
            <a:pPr marL="0" lvl="0" indent="0">
              <a:buClr>
                <a:srgbClr val="31B6FD"/>
              </a:buClr>
              <a:buNone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создать и распространить схему месторасположения этих родников, чтобы их водой пользовались туристы и жители Феодосийского района</a:t>
            </a:r>
          </a:p>
          <a:p>
            <a:pPr marL="0" lvl="0" indent="0">
              <a:buClr>
                <a:srgbClr val="31B6FD"/>
              </a:buClr>
              <a:buNone/>
            </a:pPr>
            <a:endParaRPr lang="ru-RU" sz="18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сохранении оставшихся родников очень велика, ведь они являются очень важным и  резервным запасом воды в регионе.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3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971600" y="332657"/>
            <a:ext cx="7175351" cy="1008111"/>
          </a:xfrm>
        </p:spPr>
        <p:txBody>
          <a:bodyPr/>
          <a:lstStyle/>
          <a:p>
            <a:pPr marL="182880" indent="0">
              <a:buNone/>
            </a:pPr>
            <a:r>
              <a:rPr lang="ru-RU" sz="4000" i="1" dirty="0" smtClean="0">
                <a:solidFill>
                  <a:schemeClr val="tx1"/>
                </a:solidFill>
              </a:rPr>
              <a:t>  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7560840" cy="39897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6" y="1324804"/>
            <a:ext cx="3981822" cy="2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08" y="1324803"/>
            <a:ext cx="4149841" cy="2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1" y="4063780"/>
            <a:ext cx="4304413" cy="267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79"/>
            <a:ext cx="380002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29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ero50x.myjino.ru/allpic/32/13008-img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95" y="3140968"/>
            <a:ext cx="44533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140968"/>
            <a:ext cx="3960440" cy="352839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Насыщенные водой глинистые слои задерживают вновь притекающую воду, которая скапливается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течет по их поверхности. Так рождаются артезианские воды, подземные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Подземная вода является наиболее экологически чистой питьевой водой с богатым набором необходимых организму микроэлементов.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3208" y="332656"/>
            <a:ext cx="8208912" cy="2994797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Феодосийского района расположена на юго-восточных отрогах Крымских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 укрепила  склоны гор  и облагородила  их лесами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сделав из них  помощников  в сборе и сохранении питьевой воды. Пористое строение крымских гор, подобно губке, собирает небесную влагу, складируя воду в подземных хранилищах. На суше образование глины происходит в результате выветривания различных горных пород. Глина очищает и фильтрует осадки от посторонних примесей. Проходя через глинистые горные фильтры - дожди, талая вода превращаются в экологически чистую питьевую воду. 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9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описания результатов исследований родников  в экспедициях  1999 года и 2004  года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2808312" cy="4968552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родников и колодцев Феодосии были проведены по результатам двух экспедиций: в 1999 году – Феодосийским горисполкомом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2004 году – общественной экологической организацией «Мама-86-Феодосия»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пробам 2004 года были проведены лабораторные исследования: в лабораториях Центра экологического здоровья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Мир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bospor.com.ru/photos/news/2009/1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3151581" cy="24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andia.ru/text/79/058/images/image026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12" y="2780928"/>
            <a:ext cx="3187080" cy="23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feomama.narod.ru/img/main/pic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57" y="4221088"/>
            <a:ext cx="3174208" cy="24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5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772400" cy="11521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8208912" cy="468052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такая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водоснабжения как родник или фонтан,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обеспечивала качественной питьевой водой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тысячный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Кафа,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ныне Феодосия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Систему поддерживали веками. Но с течением времени она разрушилась, и 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1820 году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70 фонтанов в городе осталось только три. В конце ХІХ века началась разработка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местных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водоснабжения.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Субшская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вода, которая пришла в Феодосию в 1888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году, была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подарена городу выдающимся его гражданином художником Айвазовским. Источник находится на северных склонах горы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Агармыш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городе Старый Крым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сегодня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не доходит до города: старые колонки разрушены, трубопровод выкопали и сдали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металлолом.</a:t>
            </a:r>
            <a:r>
              <a:rPr lang="ru-RU" dirty="0" smtClean="0">
                <a:solidFill>
                  <a:schemeClr val="tx1"/>
                </a:solidFill>
              </a:rPr>
              <a:t>          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Информационный источник: "Пособие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образовательной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по проблемам питьевой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воды, составленное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опыта кампании «Питьевая вода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Украине» ВЭОО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МАМА-86» 1998—2003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8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163153"/>
              </p:ext>
            </p:extLst>
          </p:nvPr>
        </p:nvGraphicFramePr>
        <p:xfrm>
          <a:off x="971600" y="836712"/>
          <a:ext cx="7488832" cy="5830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/>
                <a:gridCol w="1728192"/>
                <a:gridCol w="5472608"/>
              </a:tblGrid>
              <a:tr h="236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9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*)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расположения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385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</a:t>
                      </a: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Криско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Башня «Криско», район Карантина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Расположен в 60 метрах к югу от храма «Иверской иконы божьей матери»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186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«Кафа-1»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«Крымский нарзан»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Карантин, район рыбколхоза «Волна революции», Доковая башня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Колодец «Крымский нарзан» (один из трех), 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Карантин, в 150 м к юго-западу от рыбколхоза «Волна революции», у стелы Белиловскому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9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«Кафа-2»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Карантин, в конце ул. Стаханова, в верховье глубокой </a:t>
                      </a:r>
                      <a:r>
                        <a:rPr lang="ru-RU" sz="9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балки.</a:t>
                      </a:r>
                      <a:r>
                        <a:rPr lang="en-US" sz="9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Массовое 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</a:t>
                      </a:r>
                      <a:endParaRPr lang="ru-RU" sz="900" b="1" i="1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«Очаковский»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ул. Очаковской. В балке сев. Склона Тепе-Оба (обследование 1999 г.)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«Свободы-1»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Форштат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конце ул. Свободы. Оборудован колонкой. Массовое использование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385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«Свободы-2»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Форштат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Выше в 100 м от первого родника «Свобода-1», выход через трубу. На перекрестке пер. </a:t>
                      </a: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Оссовиахимовского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«Св. Анны»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Южный склон Тепе-Оба, в 300 м. Ниже конденсатора </a:t>
                      </a: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Зибольда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(обследование 1999 г.)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128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«Чайка-1»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Дачный массив «Чайка». Массовое использование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«Чайка-2»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 же в дачном массиве «Чайка» – вторая труба (боковая)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«Городище»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Челноковский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массив, в 300 м от античного </a:t>
                      </a: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горо-дища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Верхняя часть заводской балки, над карьером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«Виноградное-1»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Виноградное. Массовое использование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ул. Горной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«Виноградное-2»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Виноградное. Массовое использование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Горная, 38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385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«Арматлук»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 км от трассы Феодосия – Судак в </a:t>
                      </a: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Арматлукской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долине, в 50 м к северо-западу от грунтовой дороги (обследование 1999 г.)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385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«Ново-московский»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 Крымского массива. Пер. </a:t>
                      </a:r>
                      <a:r>
                        <a:rPr lang="ru-RU" sz="9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Новомосковский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/5-ый профсоюзный проезд.  Не каптированный, обочина дороги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«Подгорный»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 Подгорное. Массовое использование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(обследование 1999 г.) 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«Татарский»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выезде из города по Симферопольскому шоссе (обследование 1999 г.) 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«Придорожный – Вовик»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 Полевой, напротив Приборостроительного завода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  <a:tr h="259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 «Дурантов»</a:t>
                      </a:r>
                      <a:endParaRPr lang="ru-RU" sz="900" kern="10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 остановки Панова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41887" marR="41887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039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действующих в 2004 году  родников</a:t>
            </a:r>
          </a:p>
        </p:txBody>
      </p:sp>
    </p:spTree>
    <p:extLst>
      <p:ext uri="{BB962C8B-B14F-4D97-AF65-F5344CB8AC3E}">
        <p14:creationId xmlns:p14="http://schemas.microsoft.com/office/powerpoint/2010/main" val="299856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340768"/>
            <a:ext cx="3960440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Имея список родников, я провел личное исследование.  Проехал по местам нахождения родников , собрал в стерильные колбы воду для анализа на качество и возможности её в использовании человеком, как питьевую воду. К сожалению, большинство родников массового использования на сегодняшний день или высохли, или были засыпаны 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Пообщавшись с жителями на территории где раньше была возможность набирать воду  в роднике расположенном поблизости, я понял, что эти родники были полезны и постоянно использовались.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исследования.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744416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70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2952328"/>
          </a:xfrm>
        </p:spPr>
        <p:txBody>
          <a:bodyPr>
            <a:normAutofit/>
          </a:bodyPr>
          <a:lstStyle/>
          <a:p>
            <a:pPr marL="0" lvl="0" indent="0">
              <a:buClr>
                <a:srgbClr val="31B6FD"/>
              </a:buClr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родникам приезжали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те,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жил не близко, для того , что бы набрать вкусную и полезную воду.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Родники которые сохранились на сегодняшний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так же большую популярность как у местных жителей, так и у туристов.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я хочу рассказать о некоторых источниках подробнее.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365104"/>
            <a:ext cx="5832648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564904"/>
            <a:ext cx="29163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39" y="2924944"/>
            <a:ext cx="260128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46" y="2564904"/>
            <a:ext cx="3034754" cy="404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81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484784"/>
            <a:ext cx="8424936" cy="1002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Армянский                                  « Кафа-1»                             « Кафа-2»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фонтан                               «Крымский нарзан»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Поездки к родникам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0" y="2780928"/>
            <a:ext cx="24842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24842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4842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557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11175</TotalTime>
  <Words>1686</Words>
  <Application>Microsoft Office PowerPoint</Application>
  <PresentationFormat>Экран (4:3)</PresentationFormat>
  <Paragraphs>261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  Сохраним Родники Феодосии</vt:lpstr>
      <vt:lpstr>Цель проекта: Исследование и сохранение родников Феодосийского региона.</vt:lpstr>
      <vt:lpstr>Насыщенные водой глинистые слои задерживают вновь притекающую воду, которая скапливается  и течет по их поверхности. Так рождаются артезианские воды, подземные воды. Подземная вода является наиболее экологически чистой питьевой водой с богатым набором необходимых организму микроэлементов. </vt:lpstr>
      <vt:lpstr>Изучение описания результатов исследований родников  в экспедициях  1999 года и 2004  года</vt:lpstr>
      <vt:lpstr>Интересные факты</vt:lpstr>
      <vt:lpstr>Список действующих в 2004 году  родников</vt:lpstr>
      <vt:lpstr>Личные исследования.</vt:lpstr>
      <vt:lpstr>Презентация PowerPoint</vt:lpstr>
      <vt:lpstr>Поездки к родникам</vt:lpstr>
      <vt:lpstr>Армянский фонтан, а так же родник.</vt:lpstr>
      <vt:lpstr>Родник Кафа-2</vt:lpstr>
      <vt:lpstr>Родник Сары-Чокрак </vt:lpstr>
      <vt:lpstr>Важная находка</vt:lpstr>
      <vt:lpstr>Личные исследования.</vt:lpstr>
      <vt:lpstr>Родники 2004 год -2019 год фото-сравнение</vt:lpstr>
      <vt:lpstr>Действующие родники в 2018-2019г.</vt:lpstr>
      <vt:lpstr>Лабораторное исследование воды</vt:lpstr>
      <vt:lpstr> Результаты лабораторного исследования родниковой воды   Собрав  воду в колбы я подписал каждую и принес домой.  Для определения качества и пригодности употребления данной воды,  в каждую колбу я помещал  тест полоску на 2-3 секунды, после чего  я доставал полоски и сравнивал окрас  каждого сенсорного элемента с соответствующим полем цветовой шкалы на упаковке. Получены следующие результаты:            </vt:lpstr>
      <vt:lpstr>Результаты лабораторного исследования          родниковой воды  Родник Армянский фонтан                             Родник   Кафа-1  </vt:lpstr>
      <vt:lpstr>Результаты лабораторного исследования          родниковой воды Родник  Кафа-2                             Родник Сары-Чокрак </vt:lpstr>
      <vt:lpstr>Результаты лабораторного исследования          родниковой воды Новый родник  </vt:lpstr>
      <vt:lpstr>Результаты лабораторного исследования          родниковой воды   </vt:lpstr>
      <vt:lpstr>Выводы:</vt:lpstr>
      <vt:lpstr>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Энцелад</dc:title>
  <dc:creator>1</dc:creator>
  <cp:lastModifiedBy>Acer</cp:lastModifiedBy>
  <cp:revision>238</cp:revision>
  <cp:lastPrinted>2018-02-06T19:30:18Z</cp:lastPrinted>
  <dcterms:modified xsi:type="dcterms:W3CDTF">2019-02-20T11:03:48Z</dcterms:modified>
</cp:coreProperties>
</file>