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75EA-2DA6-43F8-8ECE-82E94646BE2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EF1B-874C-436C-8B1C-5BFA2415D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1%80%D0%B5%D0%BD%D1%8C_(%D0%B1%D0%BE%D1%82%D0%B0%D0%BD%D0%B8%D0%BA%D0%B0)" TargetMode="External"/><Relationship Id="rId3" Type="http://schemas.openxmlformats.org/officeDocument/2006/relationships/hyperlink" Target="https://ru.wikipedia.org/wiki/%D0%90%D0%B9%D1%8B%D1%8B" TargetMode="External"/><Relationship Id="rId7" Type="http://schemas.openxmlformats.org/officeDocument/2006/relationships/hyperlink" Target="https://ru.wikipedia.org/wiki/%D0%9C%D0%B8%D1%80%D0%BE%D0%B2%D0%BE%D0%B5_%D0%94%D1%80%D0%B5%D0%B2%D0%BE" TargetMode="External"/><Relationship Id="rId12" Type="http://schemas.openxmlformats.org/officeDocument/2006/relationships/hyperlink" Target="https://ru.wikipedia.org/wiki/%D0%91%D0%BE%D0%B6%D0%B5%D1%81%D1%82%D0%B2%D0%B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8%D1%80%D0%BE%D0%B7%D0%B4%D0%B0%D0%BD%D0%B8%D0%B5" TargetMode="External"/><Relationship Id="rId11" Type="http://schemas.openxmlformats.org/officeDocument/2006/relationships/hyperlink" Target="https://ru.wikipedia.org/wiki/%D0%9D%D0%B5%D0%B1%D0%BE" TargetMode="External"/><Relationship Id="rId5" Type="http://schemas.openxmlformats.org/officeDocument/2006/relationships/hyperlink" Target="https://ru.wikipedia.org/wiki/%D0%AF%D0%BA%D1%83%D1%82%D1%81%D0%BA%D0%B8%D0%B9_%D1%8F%D0%B7%D1%8B%D0%BA" TargetMode="External"/><Relationship Id="rId10" Type="http://schemas.openxmlformats.org/officeDocument/2006/relationships/hyperlink" Target="https://ru.wikipedia.org/wiki/%D0%92%D0%B5%D1%82%D0%B2%D1%8C" TargetMode="External"/><Relationship Id="rId4" Type="http://schemas.openxmlformats.org/officeDocument/2006/relationships/hyperlink" Target="https://ru.wikipedia.org/wiki/%D0%9C%D0%B8%D1%80" TargetMode="External"/><Relationship Id="rId9" Type="http://schemas.openxmlformats.org/officeDocument/2006/relationships/hyperlink" Target="https://ru.wikipedia.org/wiki/%D0%9A%D1%80%D0%BE%D0%BD%D0%B0_%D0%B4%D0%B5%D1%80%D0%B5%D0%B2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0%D0%B9%D1%8B%D1%8B_%D0%B0%D0%B9%D0%BC%D0%B0%D0%B3%D0%B0&amp;action=edit&amp;redlink=1" TargetMode="External"/><Relationship Id="rId2" Type="http://schemas.openxmlformats.org/officeDocument/2006/relationships/hyperlink" Target="https://ru.wikipedia.org/wiki/%D0%9F%D0%BB%D0%B5%D0%BC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5%D1%80%D0%BE%D0%B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0%B4%D0%BE%D0%BD%D0%B0%D1%87%D0%B0%D0%BB%D1%8C%D0%BD%D0%B8%D0%BA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ru.wikipedia.org/wiki/%D0%94%D1%83%D1%85_(%D0%BC%D0%B8%D1%84%D0%BE%D0%BB%D0%BE%D0%B3%D0%B8%D1%8F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6%D0%B5%D0%BD%D0%B0" TargetMode="External"/><Relationship Id="rId5" Type="http://schemas.openxmlformats.org/officeDocument/2006/relationships/hyperlink" Target="https://ru.wikipedia.org/wiki/%D0%AF%D0%BA%D1%83%D1%82%D1%81%D0%BA%D0%B8%D0%B9_%D1%8F%D0%B7%D1%8B%D0%BA" TargetMode="External"/><Relationship Id="rId4" Type="http://schemas.openxmlformats.org/officeDocument/2006/relationships/hyperlink" Target="https://ru.wikipedia.org/wiki/%D0%90%D0%B1%D0%B0%D1%81%D1%8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2%D0%B8%D0%B2" TargetMode="External"/><Relationship Id="rId2" Type="http://schemas.openxmlformats.org/officeDocument/2006/relationships/hyperlink" Target="https://ru.wikipedia.org/wiki/%D0%91%D0%BE%D0%B3%D0%B0%D1%82%D1%8B%D1%80%D1%8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ru.wikipedia.org/wiki/%D0%9F%D0%B5%D1%80%D1%81%D0%BE%D0%BD%D0%B0%D0%B6" TargetMode="External"/><Relationship Id="rId7" Type="http://schemas.openxmlformats.org/officeDocument/2006/relationships/hyperlink" Target="https://ru.wikipedia.org/wiki/%D0%94%D0%BE%D0%BC%D0%B0%D1%88%D0%BD%D0%B8%D0%B5_%D0%B6%D0%B8%D0%B2%D0%BE%D1%82%D0%BD%D1%8B%D0%B5" TargetMode="External"/><Relationship Id="rId2" Type="http://schemas.openxmlformats.org/officeDocument/2006/relationships/hyperlink" Target="https://ru.wikipedia.org/wiki/%D0%A1%D0%B5%D0%BC%D1%8C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E%D1%88%D0%B0%D0%B4%D1%8C" TargetMode="External"/><Relationship Id="rId5" Type="http://schemas.openxmlformats.org/officeDocument/2006/relationships/hyperlink" Target="https://ru.wikipedia.org/wiki/%D0%AF%D0%BA%D1%83%D1%82%D1%81%D0%BA%D0%B8%D0%B9_%D1%8F%D0%B7%D1%8B%D0%BA" TargetMode="External"/><Relationship Id="rId4" Type="http://schemas.openxmlformats.org/officeDocument/2006/relationships/hyperlink" Target="https://ru.wikipedia.org/wiki/%D0%91%D0%BE%D0%B6%D0%B5%D1%81%D1%82%D0%B2%D0%B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A%D0%B0%D0%B7%D0%B0%D0%BD%D0%B8%D0%B5" TargetMode="External"/><Relationship Id="rId3" Type="http://schemas.openxmlformats.org/officeDocument/2006/relationships/hyperlink" Target="https://ru.wikipedia.org/wiki/%D0%AF%D0%BA%D1%83%D1%82%D1%81%D0%BA%D0%B8%D0%B9_%D1%8F%D0%B7%D1%8B%D0%BA" TargetMode="External"/><Relationship Id="rId7" Type="http://schemas.openxmlformats.org/officeDocument/2006/relationships/hyperlink" Target="https://ru.wikipedia.org/wiki/%D0%A2%D1%80%D0%B0%D0%B4%D0%B8%D1%86%D0%B8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4%D0%BE%D0%BB%D1%8C%D0%BA%D0%BB%D0%BE%D1%80" TargetMode="External"/><Relationship Id="rId5" Type="http://schemas.openxmlformats.org/officeDocument/2006/relationships/hyperlink" Target="https://ru.wikipedia.org/wiki/%D0%AF%D0%BA%D1%83%D1%82%D1%8B" TargetMode="External"/><Relationship Id="rId10" Type="http://schemas.openxmlformats.org/officeDocument/2006/relationships/hyperlink" Target="https://ru.wikipedia.org/wiki/%D0%AE%D0%9D%D0%95%D0%A1%D0%9A%D0%9E" TargetMode="External"/><Relationship Id="rId4" Type="http://schemas.openxmlformats.org/officeDocument/2006/relationships/hyperlink" Target="https://ru.wikipedia.org/wiki/%D0%98%D1%81%D0%BA%D1%83%D1%81%D1%81%D1%82%D0%B2%D0%BE" TargetMode="External"/><Relationship Id="rId9" Type="http://schemas.openxmlformats.org/officeDocument/2006/relationships/hyperlink" Target="https://ru.wikipedia.org/wiki/2005_%D0%B3%D0%BE%D0%B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C%D0%B8%D1%80%D0%BE%D0%B2%D0%BE%D0%B5_%D0%94%D1%80%D0%B5%D0%B2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3429000"/>
            <a:ext cx="4143404" cy="1357313"/>
          </a:xfrm>
        </p:spPr>
        <p:txBody>
          <a:bodyPr>
            <a:noAutofit/>
          </a:bodyPr>
          <a:lstStyle/>
          <a:p>
            <a:r>
              <a:rPr lang="ru-RU" sz="6000">
                <a:solidFill>
                  <a:srgbClr val="FF0000"/>
                </a:solidFill>
              </a:rPr>
              <a:t>Якутский </a:t>
            </a:r>
            <a:r>
              <a:rPr lang="ru-RU" sz="6000" smtClean="0">
                <a:solidFill>
                  <a:srgbClr val="FF0000"/>
                </a:solidFill>
              </a:rPr>
              <a:t>фольклор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714875"/>
            <a:ext cx="6400800" cy="15716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ppt4web.ru/images/242/17102/310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857520" cy="20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циональный художественный музей РС(Я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4572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лерея компьютерной графики : Фотоарт и колла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0524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628" y="1071546"/>
            <a:ext cx="36433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Космогония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олонхо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выстроена в соответствии с религией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Айыы"/>
              </a:rPr>
              <a:t>Айыы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Действие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олонхо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происходит в трёх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Мир"/>
              </a:rPr>
              <a:t>мирах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Верхнем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Якутский язык"/>
              </a:rPr>
              <a:t>якут.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Үөhээ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Дойду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Среднем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Якутский язык"/>
              </a:rPr>
              <a:t>якут.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Орто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Дойду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Нижнем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Якутский язык"/>
              </a:rPr>
              <a:t>якут.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Аллараа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Дойду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В середине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Мироздание"/>
              </a:rPr>
              <a:t>мироздания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находи-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Аал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Луук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Мировое Древо"/>
              </a:rPr>
              <a:t>Мировое Древо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Корень (ботаника)"/>
              </a:rPr>
              <a:t>корни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которого уходят в Нижний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мир,приют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тёмных враждебных сил,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Крона дерева"/>
              </a:rPr>
              <a:t>крона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растет в Среднем мире, где живут люди, 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 tooltip="Ветвь"/>
              </a:rPr>
              <a:t>ветви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устремлены высоко в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 tooltip="Небо"/>
              </a:rPr>
              <a:t>небо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где обитают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 tooltip="Божество"/>
              </a:rPr>
              <a:t>божества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Верхнего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38576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Основная тема </a:t>
            </a:r>
            <a:r>
              <a:rPr lang="ru-RU" sz="2000" dirty="0" err="1"/>
              <a:t>олонхо</a:t>
            </a:r>
            <a:r>
              <a:rPr lang="ru-RU" sz="2000" dirty="0"/>
              <a:t> — это судьба эпического </a:t>
            </a:r>
            <a:r>
              <a:rPr lang="ru-RU" sz="2000" u="sng" dirty="0">
                <a:hlinkClick r:id="rId2" tooltip="Племя"/>
              </a:rPr>
              <a:t>племени</a:t>
            </a:r>
            <a:r>
              <a:rPr lang="ru-RU" sz="2000" dirty="0"/>
              <a:t> </a:t>
            </a:r>
            <a:r>
              <a:rPr lang="ru-RU" sz="2000" i="1" u="sng" dirty="0" err="1">
                <a:hlinkClick r:id="rId3" tooltip="Айыы аймага (страница отсутствует)"/>
              </a:rPr>
              <a:t>Айыы</a:t>
            </a:r>
            <a:r>
              <a:rPr lang="ru-RU" sz="2000" i="1" u="sng" dirty="0">
                <a:hlinkClick r:id="rId3" tooltip="Айыы аймага (страница отсутствует)"/>
              </a:rPr>
              <a:t> </a:t>
            </a:r>
            <a:r>
              <a:rPr lang="ru-RU" sz="2000" i="1" u="sng" dirty="0" err="1">
                <a:hlinkClick r:id="rId3" tooltip="Айыы аймага (страница отсутствует)"/>
              </a:rPr>
              <a:t>аймага</a:t>
            </a:r>
            <a:r>
              <a:rPr lang="ru-RU" sz="2000" dirty="0"/>
              <a:t>, прародителей людей, установление счастливой и богатой жизни в Среднем </a:t>
            </a:r>
            <a:r>
              <a:rPr lang="ru-RU" sz="2000" dirty="0" err="1"/>
              <a:t>мире.Здесь</a:t>
            </a:r>
            <a:r>
              <a:rPr lang="ru-RU" sz="2000" dirty="0"/>
              <a:t> необходимо отметить, что одной из главных черт </a:t>
            </a:r>
            <a:r>
              <a:rPr lang="ru-RU" sz="2000" dirty="0" err="1"/>
              <a:t>олонхо</a:t>
            </a:r>
            <a:r>
              <a:rPr lang="ru-RU" sz="2000" dirty="0"/>
              <a:t>, как жанра, является его своеобразный историзм, </a:t>
            </a:r>
            <a:r>
              <a:rPr lang="ru-RU" sz="2000" dirty="0" err="1"/>
              <a:t>Олонхо</a:t>
            </a:r>
            <a:r>
              <a:rPr lang="ru-RU" sz="2000" dirty="0"/>
              <a:t> задумано, создано и подаётся, как своеобразная история всего человеческого общества (как это часто бывает в эпических сказаниях). Но история эта не реальная, а мифологическая. Можно выделить три группы сюжетов, на которых основываются сказания. </a:t>
            </a:r>
          </a:p>
        </p:txBody>
      </p:sp>
      <p:pic>
        <p:nvPicPr>
          <p:cNvPr id="3" name="Рисунок 2" descr="Umira2 Dnevniki.Ykt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8847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Первая из них - </a:t>
            </a:r>
            <a:r>
              <a:rPr lang="ru-RU" sz="2400" dirty="0" err="1"/>
              <a:t>олонхо</a:t>
            </a:r>
            <a:r>
              <a:rPr lang="ru-RU" sz="2400" dirty="0"/>
              <a:t> о заселении Среднего мира людьми племени </a:t>
            </a:r>
            <a:r>
              <a:rPr lang="ru-RU" sz="2400" i="1" dirty="0" err="1"/>
              <a:t>Айыы</a:t>
            </a:r>
            <a:r>
              <a:rPr lang="ru-RU" sz="2400" i="1" dirty="0"/>
              <a:t> </a:t>
            </a:r>
            <a:r>
              <a:rPr lang="ru-RU" sz="2400" i="1" dirty="0" err="1"/>
              <a:t>аймага</a:t>
            </a:r>
            <a:r>
              <a:rPr lang="ru-RU" sz="2400" dirty="0"/>
              <a:t>. Потомки божеств </a:t>
            </a:r>
            <a:r>
              <a:rPr lang="ru-RU" sz="2400" i="1" dirty="0" err="1"/>
              <a:t>Айыы</a:t>
            </a:r>
            <a:r>
              <a:rPr lang="ru-RU" sz="2400" dirty="0"/>
              <a:t>, посланные (а не изгнанные, в отличие от некоторых других подобных эпических сказаний) из Верхнего мира, оказываются в Среднем мире, с предназначением заселить его, в тот момент, когда земля только появляется, и становятся ее первыми жителями, людьми из племени "</a:t>
            </a:r>
            <a:r>
              <a:rPr lang="ru-RU" sz="2400" dirty="0" err="1"/>
              <a:t>айыы</a:t>
            </a:r>
            <a:r>
              <a:rPr lang="ru-RU" sz="2400" dirty="0"/>
              <a:t> </a:t>
            </a:r>
            <a:r>
              <a:rPr lang="ru-RU" sz="2400" dirty="0" err="1"/>
              <a:t>аймага</a:t>
            </a:r>
            <a:r>
              <a:rPr lang="ru-RU" sz="2400" dirty="0"/>
              <a:t>" (букв. родичи </a:t>
            </a:r>
            <a:r>
              <a:rPr lang="ru-RU" sz="2400" dirty="0" err="1"/>
              <a:t>айыы</a:t>
            </a:r>
            <a:r>
              <a:rPr lang="ru-RU" sz="2400" dirty="0"/>
              <a:t>).В этих сюжетах описывается строение Вселенной, всех трёх её миров, их жители, предыстория появления первых людей в Среднем Мире, а также изначальная их жизнь с момента появления на земле, организация ими своего жизненного уклада, и преодоление препятствий на этом </a:t>
            </a:r>
            <a:r>
              <a:rPr lang="ru-RU" sz="2400" dirty="0" err="1"/>
              <a:t>пути.В</a:t>
            </a:r>
            <a:r>
              <a:rPr lang="ru-RU" sz="2400" dirty="0"/>
              <a:t> таких сюжетах подробно описывается установившийся миропорядок и мифологическая география. Ко второй группе сюжетов относятся сказания о деяниях </a:t>
            </a:r>
            <a:r>
              <a:rPr lang="ru-RU" sz="2400" u="sng" dirty="0" err="1">
                <a:hlinkClick r:id="rId2" tooltip="Герой"/>
              </a:rPr>
              <a:t>героев</a:t>
            </a:r>
            <a:r>
              <a:rPr lang="ru-RU" sz="2400" dirty="0" err="1"/>
              <a:t>-выдающихся</a:t>
            </a:r>
            <a:r>
              <a:rPr lang="ru-RU" sz="2400" dirty="0"/>
              <a:t> жителей Средней земли, основателей могучих племён или родов.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285728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Так, герой опубликованного О.Н. </a:t>
            </a:r>
            <a:r>
              <a:rPr lang="ru-RU" dirty="0" err="1"/>
              <a:t>Бётлингком</a:t>
            </a:r>
            <a:r>
              <a:rPr lang="ru-RU" dirty="0"/>
              <a:t> </a:t>
            </a:r>
            <a:r>
              <a:rPr lang="ru-RU" dirty="0" err="1"/>
              <a:t>олонхо</a:t>
            </a:r>
            <a:r>
              <a:rPr lang="ru-RU" dirty="0"/>
              <a:t> </a:t>
            </a:r>
            <a:r>
              <a:rPr lang="ru-RU" i="1" dirty="0"/>
              <a:t>Эр </a:t>
            </a:r>
            <a:r>
              <a:rPr lang="ru-RU" i="1" dirty="0" err="1"/>
              <a:t>Соготох</a:t>
            </a:r>
            <a:r>
              <a:rPr lang="ru-RU" dirty="0"/>
              <a:t> не знает своего происхождения. Он обращается к </a:t>
            </a:r>
            <a:r>
              <a:rPr lang="ru-RU" u="sng" dirty="0">
                <a:hlinkClick r:id="rId2" tooltip="Дух (мифология)"/>
              </a:rPr>
              <a:t>духу</a:t>
            </a:r>
            <a:r>
              <a:rPr lang="ru-RU" dirty="0"/>
              <a:t>-хозяйке Среднего мира, обитающей в священном дереве, и узнает о своем божественном происхождении и высоком предназначении стать </a:t>
            </a:r>
            <a:r>
              <a:rPr lang="ru-RU" u="sng" dirty="0">
                <a:hlinkClick r:id="rId3" tooltip="Родоначальник"/>
              </a:rPr>
              <a:t>родоначальником</a:t>
            </a:r>
            <a:r>
              <a:rPr lang="ru-RU" dirty="0"/>
              <a:t> племени </a:t>
            </a:r>
            <a:r>
              <a:rPr lang="ru-RU" dirty="0" err="1"/>
              <a:t>ураангхай</a:t>
            </a:r>
            <a:r>
              <a:rPr lang="ru-RU" dirty="0"/>
              <a:t> </a:t>
            </a:r>
            <a:r>
              <a:rPr lang="ru-RU" dirty="0" err="1"/>
              <a:t>саха</a:t>
            </a:r>
            <a:r>
              <a:rPr lang="ru-RU" dirty="0"/>
              <a:t>. Герой отправляется за суженой, проходит множество испытаний в упорной борьбе с </a:t>
            </a:r>
            <a:r>
              <a:rPr lang="ru-RU" i="1" u="sng" dirty="0" err="1">
                <a:hlinkClick r:id="rId4" tooltip="Абасы"/>
              </a:rPr>
              <a:t>Абасы</a:t>
            </a:r>
            <a:r>
              <a:rPr lang="ru-RU" dirty="0"/>
              <a:t> (</a:t>
            </a:r>
            <a:r>
              <a:rPr lang="ru-RU" u="sng" dirty="0">
                <a:hlinkClick r:id="rId5" tooltip="Якутский язык"/>
              </a:rPr>
              <a:t>якут.</a:t>
            </a:r>
            <a:r>
              <a:rPr lang="ru-RU" dirty="0"/>
              <a:t> </a:t>
            </a:r>
            <a:r>
              <a:rPr lang="ru-RU" i="1" dirty="0" err="1"/>
              <a:t>Абааhы</a:t>
            </a:r>
            <a:r>
              <a:rPr lang="ru-RU" dirty="0"/>
              <a:t>) — враждебными племенами, обитающими в Нижнем мире, и находит судьбою предназначенную </a:t>
            </a:r>
            <a:r>
              <a:rPr lang="ru-RU" u="sng" dirty="0">
                <a:hlinkClick r:id="rId6" tooltip="Жена"/>
              </a:rPr>
              <a:t>жену</a:t>
            </a:r>
            <a:r>
              <a:rPr lang="ru-RU" dirty="0"/>
              <a:t>. И становится родоначальником процветающего народа. Третью группу </a:t>
            </a:r>
            <a:r>
              <a:rPr lang="ru-RU" dirty="0" err="1"/>
              <a:t>олонхо</a:t>
            </a:r>
            <a:r>
              <a:rPr lang="ru-RU" dirty="0"/>
              <a:t> объединяет тема защиты племен "</a:t>
            </a:r>
            <a:r>
              <a:rPr lang="ru-RU" dirty="0" err="1"/>
              <a:t>айыы</a:t>
            </a:r>
            <a:r>
              <a:rPr lang="ru-RU" dirty="0"/>
              <a:t> </a:t>
            </a:r>
            <a:r>
              <a:rPr lang="ru-RU" dirty="0" err="1"/>
              <a:t>аймага</a:t>
            </a:r>
            <a:r>
              <a:rPr lang="ru-RU" dirty="0"/>
              <a:t>" от разрушительных действий враждебных тёмных сил </a:t>
            </a:r>
            <a:r>
              <a:rPr lang="ru-RU" i="1" dirty="0" err="1"/>
              <a:t>Абасы</a:t>
            </a:r>
            <a:r>
              <a:rPr lang="ru-RU" dirty="0"/>
              <a:t>. </a:t>
            </a:r>
          </a:p>
        </p:txBody>
      </p:sp>
      <p:pic>
        <p:nvPicPr>
          <p:cNvPr id="4" name="Рисунок 3" descr="Познакомьтесь с &quot;Многоликим миром олонхо&quot; в Якутске - Новости в Якутск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66"/>
            <a:ext cx="37862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й Букер 2010. Андрей Аствацатуров, Ариадна Борисова Marina Arsenov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285728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некоторых сказаниях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Богатырь"/>
              </a:rPr>
              <a:t>богатыря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призванного стать защитником, божества из Верхнего мира, специально отправляют в Средний мир, по просьбе его жителей. В других же сюжетах защитниками своего племени становятся рожденные при чудесных обстоятельствах дети самих жителей Среднего мира. В каждом конкретном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указанные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Мотив"/>
              </a:rPr>
              <a:t>мотивы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соединяются, образуя сложные сюжетные переплетения. При этом, целое сказание может описывать историю нескольких поколений героев одного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рода,или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состоящих с ними в родстве, вплетая её в контекст всеобщей истории племён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Устойчивость сюжетов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выработала систему персонажей. Главный герой — это богатырь или богатырка из племени божеств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Айыы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(или людей,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айыы-аймага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).Как правило, главный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герой,с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самого рождения наделён множеством необыкновенных качеств (силой, умом, красотой).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97346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Основная его цель — выполнение предназначенного судьбой: борьба за создание </a:t>
            </a:r>
            <a:r>
              <a:rPr lang="ru-RU" u="sng" dirty="0">
                <a:hlinkClick r:id="rId2" tooltip="Семья"/>
              </a:rPr>
              <a:t>семьи</a:t>
            </a:r>
            <a:r>
              <a:rPr lang="ru-RU" dirty="0"/>
              <a:t>, защита интересов рода, племени или всех людей. Противоборствующей силой в </a:t>
            </a:r>
            <a:r>
              <a:rPr lang="ru-RU" dirty="0" err="1"/>
              <a:t>олонхо</a:t>
            </a:r>
            <a:r>
              <a:rPr lang="ru-RU" dirty="0"/>
              <a:t> является богатырь из племени </a:t>
            </a:r>
            <a:r>
              <a:rPr lang="ru-RU" i="1" dirty="0" err="1"/>
              <a:t>Абасы</a:t>
            </a:r>
            <a:r>
              <a:rPr lang="ru-RU" dirty="0" err="1"/>
              <a:t>,тёмных</a:t>
            </a:r>
            <a:r>
              <a:rPr lang="ru-RU" dirty="0"/>
              <a:t> созданий, враждебных людям. Остальные </a:t>
            </a:r>
            <a:r>
              <a:rPr lang="ru-RU" u="sng" dirty="0">
                <a:hlinkClick r:id="rId3" tooltip="Персонаж"/>
              </a:rPr>
              <a:t>персонажи</a:t>
            </a:r>
            <a:r>
              <a:rPr lang="ru-RU" dirty="0"/>
              <a:t> группируются вокруг главного героя и его противника, представляя собой членов их семей и племен. Особое место среди действующих лиц </a:t>
            </a:r>
            <a:r>
              <a:rPr lang="ru-RU" dirty="0" err="1"/>
              <a:t>олонхо</a:t>
            </a:r>
            <a:r>
              <a:rPr lang="ru-RU" dirty="0"/>
              <a:t> занимают мифологические персонажи: верховное </a:t>
            </a:r>
            <a:r>
              <a:rPr lang="ru-RU" u="sng" dirty="0" err="1">
                <a:hlinkClick r:id="rId4" tooltip="Божество"/>
              </a:rPr>
              <a:t>божество</a:t>
            </a:r>
            <a:r>
              <a:rPr lang="ru-RU" i="1" dirty="0" err="1"/>
              <a:t>Юрюнг</a:t>
            </a:r>
            <a:r>
              <a:rPr lang="ru-RU" i="1" dirty="0"/>
              <a:t> </a:t>
            </a:r>
            <a:r>
              <a:rPr lang="ru-RU" i="1" dirty="0" err="1"/>
              <a:t>Айыы</a:t>
            </a:r>
            <a:r>
              <a:rPr lang="ru-RU" i="1" dirty="0"/>
              <a:t> Тойон</a:t>
            </a:r>
            <a:r>
              <a:rPr lang="ru-RU" dirty="0"/>
              <a:t> (</a:t>
            </a:r>
            <a:r>
              <a:rPr lang="ru-RU" u="sng" dirty="0">
                <a:hlinkClick r:id="rId5" tooltip="Якутский язык"/>
              </a:rPr>
              <a:t>якут.</a:t>
            </a:r>
            <a:r>
              <a:rPr lang="ru-RU" dirty="0"/>
              <a:t> </a:t>
            </a:r>
            <a:r>
              <a:rPr lang="ru-RU" i="1" dirty="0" err="1"/>
              <a:t>Үрүҥ Айыы</a:t>
            </a:r>
            <a:r>
              <a:rPr lang="ru-RU" i="1" dirty="0"/>
              <a:t> Тойон</a:t>
            </a:r>
            <a:r>
              <a:rPr lang="ru-RU" dirty="0"/>
              <a:t>), бог-покровитель </a:t>
            </a:r>
            <a:r>
              <a:rPr lang="ru-RU" u="sng" dirty="0">
                <a:hlinkClick r:id="rId6" tooltip="Лошадь"/>
              </a:rPr>
              <a:t>лошадей</a:t>
            </a:r>
            <a:r>
              <a:rPr lang="ru-RU" dirty="0"/>
              <a:t> </a:t>
            </a:r>
            <a:r>
              <a:rPr lang="ru-RU" i="1" dirty="0" err="1"/>
              <a:t>Кюн</a:t>
            </a:r>
            <a:r>
              <a:rPr lang="ru-RU" i="1" dirty="0"/>
              <a:t> </a:t>
            </a:r>
            <a:r>
              <a:rPr lang="ru-RU" i="1" dirty="0" err="1"/>
              <a:t>Джёсёгёй</a:t>
            </a:r>
            <a:r>
              <a:rPr lang="ru-RU" dirty="0"/>
              <a:t> (</a:t>
            </a:r>
            <a:r>
              <a:rPr lang="ru-RU" u="sng" dirty="0">
                <a:hlinkClick r:id="rId5" tooltip="Якутский язык"/>
              </a:rPr>
              <a:t>якут.</a:t>
            </a:r>
            <a:r>
              <a:rPr lang="ru-RU" dirty="0"/>
              <a:t> </a:t>
            </a:r>
            <a:r>
              <a:rPr lang="ru-RU" i="1" dirty="0" err="1"/>
              <a:t>Күн Дьөhөгөй</a:t>
            </a:r>
            <a:r>
              <a:rPr lang="ru-RU" dirty="0"/>
              <a:t>), богини, которые способствуют рождению людей и размножению </a:t>
            </a:r>
            <a:r>
              <a:rPr lang="ru-RU" u="sng" dirty="0">
                <a:hlinkClick r:id="rId7" tooltip="Домашние животные"/>
              </a:rPr>
              <a:t>домашних животных</a:t>
            </a:r>
            <a:r>
              <a:rPr lang="ru-RU" dirty="0"/>
              <a:t> — </a:t>
            </a:r>
            <a:r>
              <a:rPr lang="ru-RU" i="1" dirty="0" err="1"/>
              <a:t>Иэйиэхсит</a:t>
            </a:r>
            <a:r>
              <a:rPr lang="ru-RU" dirty="0"/>
              <a:t> и </a:t>
            </a:r>
            <a:r>
              <a:rPr lang="ru-RU" i="1" dirty="0" err="1"/>
              <a:t>Айыысыт</a:t>
            </a:r>
            <a:r>
              <a:rPr lang="ru-RU" dirty="0"/>
              <a:t> (</a:t>
            </a:r>
            <a:r>
              <a:rPr lang="ru-RU" u="sng" dirty="0">
                <a:hlinkClick r:id="rId5" tooltip="Якутский язык"/>
              </a:rPr>
              <a:t>якут.</a:t>
            </a:r>
            <a:r>
              <a:rPr lang="ru-RU" dirty="0"/>
              <a:t> </a:t>
            </a:r>
            <a:r>
              <a:rPr lang="ru-RU" i="1" dirty="0" err="1"/>
              <a:t>Айыыhыт</a:t>
            </a:r>
            <a:r>
              <a:rPr lang="ru-RU" dirty="0"/>
              <a:t>) и др. обозначающие предназначение главного героя или каким-то иным образом, ему помогающие (советом, даром, и т.д.). </a:t>
            </a:r>
          </a:p>
        </p:txBody>
      </p:sp>
      <p:pic>
        <p:nvPicPr>
          <p:cNvPr id="3" name="Рисунок 2" descr="Художник-Мультипликатор Цыренжапов: &quot;ОЛОНХО - ЭТО НАШЕ ВСЁ!&quot; &quot; ok.ya1.ru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1787" y="3786190"/>
            <a:ext cx="59404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285728"/>
            <a:ext cx="34290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среди них особое значение имеют второстепенные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духи - покровители, главного героя. Они активно вмешиваются в его судьбу, помогают ему выйти из безвыходных ситуаций или одолеть врага, превосходящего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силе.Помощь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главному герою могут оказывать также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иччи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духи предметов, и говорящие животные или старец-мудрец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Сэркээн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Сэсэн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Turan- Голос Тюркского Мира - Показать сообщение отдельно - 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42852"/>
            <a:ext cx="45720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ллионы на Олонхо: устный героический эпос будет оцифрован COPAH.inf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61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дожник-Мультипликатор Цыренжапов: &quot;ОЛОНХО - ЭТО НАШЕ ВСЁ!&quot; &quot; ok.ya1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0105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ЛОНХО Comics - ПЕРВЫЙ ЯКУТСКИЙ КОМИКС ВКонтак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500594" cy="618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лонх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57166"/>
            <a:ext cx="4572001" cy="59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дожник-Мультипликатор Цыренжапов: &quot;ОЛОНХО - ЭТО НАШЕ ВСЁ!&quot; &quot; ok.ya1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10" y="357166"/>
            <a:ext cx="36433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Основная идея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связано с мыслью о судьбе своего племени, с чаяниями о мирной и богатой, счастливой жизни в Среднем мире, в стране проживания племени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ураанхай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Главное содержание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олонхо-это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жизнь племени, взаимоотношения членов семьи, рода и племени, их борьба со злом. Сюжет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разворачивается в форме рассказа о героической биографии богатыря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айыы-аймаа-строителя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земной жизни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ураанхай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саха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Мультфильм-олонхо &quot; Town-Ya1.Ru - Только лучшее. Информационно-развлекательный портал Якутс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8604"/>
            <a:ext cx="4286280" cy="537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От Олонхо к новой реальности. Искусство Якутии&quot; в Галерее искусств - - Новости и афиша музеев России - - www.Museum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78674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кутский героический эпос 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719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узеи Якут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0"/>
            <a:ext cx="621510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сказаниях отразилась память о далеком прошлом — например, о южной степной прародине якутов, где они жили до переселения на берега Лены и Витима, в холодную тайгу: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Там высокое солнце горит светло,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Никогда не падает снег,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Никогда не бывает зимы.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Лето благодатное там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Вечное изливает тепло.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этом герои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не реальные исторические деятели, а древние боги и герои, наделенные волшебными способностями и даже видом не похожие на обычных людей.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52"/>
            <a:ext cx="2909915" cy="65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0"/>
            <a:ext cx="7929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2006 году якутский героический эпос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 включен в Репрезентативный список нематериального культурного наследия человечества. Несмотря на то, что в наши дни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олонхосутов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стало значительно меньше, чем прежде, жанр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продолжает жить и развиваться. Пение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олонхосутов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 когда-то выступали в небольшом «домашнем» кругу, превратилось теперь в искусство, обращённое уже к массовому слушателю.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заняло почётное место на национальных праздниках, песни исполняются по радио, тексты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 чаще публикуются в печати. Более того, в каждом районе есть свои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олонхосуты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многие из них пользуются большой популярностью в народе.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Якутии — Республике Саха — сказания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олонхосутов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даже входят в школьную программу. Наиболее талантливых детей обучают искусству импровизации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 2010 году при Северо-Восточном федеральном университете им. М.К.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Аммосова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 создан Научно-исследовательский институт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Олонхо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нститут Олонхо СВФУ проведет сравнительное исследование двух эпосов - якутского и кыргызского &quot;Манас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929198"/>
            <a:ext cx="4786346" cy="17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7153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42627"/>
            <a:ext cx="8429684" cy="59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442627"/>
            <a:ext cx="7929618" cy="59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42627"/>
            <a:ext cx="5940425" cy="59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ьургун Боотур - стремительный - Фото 3182/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47863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86446" y="928670"/>
            <a:ext cx="257176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Олонхо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Якутский язык"/>
              </a:rPr>
              <a:t>якут.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Олоҥхо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древнейшее эпическое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Искусство"/>
              </a:rPr>
              <a:t>искусство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Якуты"/>
              </a:rPr>
              <a:t>якутов (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Якуты"/>
              </a:rPr>
              <a:t>саха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Якуты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Занимает центральное место в системе якутского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Фольклор"/>
              </a:rPr>
              <a:t>фольклора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Термин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олонхо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обозначает как эпическую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Традиция"/>
              </a:rPr>
              <a:t>традицию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 целом, так и название отдельных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Сказание"/>
              </a:rPr>
              <a:t>сказаний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2005 год"/>
              </a:rPr>
              <a:t>2005 году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 tooltip="ЮНЕСКО"/>
              </a:rPr>
              <a:t>ЮНЕСКО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объявило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олонхо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одним из «шедевров устного и нематериального наследия человечества»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42627"/>
            <a:ext cx="5940425" cy="59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42627"/>
            <a:ext cx="5940425" cy="59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онх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42627"/>
            <a:ext cx="5940425" cy="59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курс творческих работ среди учащихся и студентов Республики Саха (Якутия) провел Научно-исследовательский институт Олонхо Се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kha Bozkurt ВКонтак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путаты Ил Тумэна приняли участие в Ысыахе Олонхо Государственное Собрание (Ил Тумэн) Республики Саха (Якутия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лонхо включили в список 100 российских книг для внеклассного чтения SakhaLif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6357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Старинный эпос </a:t>
            </a:r>
            <a:r>
              <a:rPr lang="ru-RU" dirty="0" err="1"/>
              <a:t>Олонхо</a:t>
            </a:r>
            <a:r>
              <a:rPr lang="ru-RU" dirty="0"/>
              <a:t> (ударение на последнем слоге) ученые называют «северной Илиадой» или «якутской Одиссеей». Такое сравнение вполне резонно: хотя сказания </a:t>
            </a:r>
            <a:r>
              <a:rPr lang="ru-RU" dirty="0" err="1"/>
              <a:t>олонхо</a:t>
            </a:r>
            <a:r>
              <a:rPr lang="ru-RU" dirty="0"/>
              <a:t> были записаны сравнительно недавно, они во многом напоминают мифы эллинов и других древних народов. Словом «</a:t>
            </a:r>
            <a:r>
              <a:rPr lang="ru-RU" dirty="0" err="1"/>
              <a:t>олонхо</a:t>
            </a:r>
            <a:r>
              <a:rPr lang="ru-RU" dirty="0"/>
              <a:t>», означающим «то, что было» (как и русское «былина»), называется как весь эпос, так и его отдельные части-песни длиной от 10 до 40 тысяч строк. Самые длинные песни </a:t>
            </a:r>
            <a:r>
              <a:rPr lang="ru-RU" dirty="0" err="1"/>
              <a:t>олонхо</a:t>
            </a:r>
            <a:r>
              <a:rPr lang="ru-RU" dirty="0"/>
              <a:t>, по преданию, </a:t>
            </a:r>
            <a:r>
              <a:rPr lang="ru-RU" dirty="0" err="1"/>
              <a:t>сказители-олонхосуты</a:t>
            </a:r>
            <a:r>
              <a:rPr lang="ru-RU" dirty="0"/>
              <a:t> исполняли без перерыва семь дней и семь ночей! Для якутов </a:t>
            </a:r>
            <a:r>
              <a:rPr lang="ru-RU" dirty="0" err="1"/>
              <a:t>олонхо</a:t>
            </a:r>
            <a:r>
              <a:rPr lang="ru-RU" dirty="0"/>
              <a:t> всегда было не только развлечением, но и способом познания мира.</a:t>
            </a:r>
          </a:p>
        </p:txBody>
      </p:sp>
      <p:pic>
        <p:nvPicPr>
          <p:cNvPr id="3" name="Рисунок 2" descr="Никита Бакланов ВКонтак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00438"/>
            <a:ext cx="72977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Аал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Луук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Мировое Древо"/>
              </a:rPr>
              <a:t>Мировое Древо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endParaRPr lang="ru-RU" dirty="0"/>
          </a:p>
        </p:txBody>
      </p:sp>
      <p:pic>
        <p:nvPicPr>
          <p:cNvPr id="4" name="Содержимое 3" descr="Состоится Республиканская научная конференция по перспектива…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9290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гласно якутской мифологии вселенная делится на три мира: верхний - Фото 3182/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1148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трана в олонхо Земля олонх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0"/>
            <a:ext cx="42148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        2005 год стал для якутского народа знаменательным. Героический эпос </a:t>
            </a:r>
            <a:r>
              <a:rPr lang="ru-RU" dirty="0" err="1"/>
              <a:t>олонхо</a:t>
            </a:r>
            <a:r>
              <a:rPr lang="ru-RU" dirty="0"/>
              <a:t> признан ЮНЕСКО шедевром устного нематериального наследия всего человечества. Международное признание этого уникального творения народа Саха свидетельствует о том, что </a:t>
            </a:r>
            <a:r>
              <a:rPr lang="ru-RU" dirty="0" err="1"/>
              <a:t>олонхо</a:t>
            </a:r>
            <a:r>
              <a:rPr lang="ru-RU" dirty="0"/>
              <a:t> действительно является достоянием мировой культуры и по праву занимает достойное место среди лучших образцов эпических произведений. Перед нами стоит задача изучения, сохранения и распространения </a:t>
            </a:r>
            <a:r>
              <a:rPr lang="ru-RU" dirty="0" err="1"/>
              <a:t>олонхо</a:t>
            </a:r>
            <a:r>
              <a:rPr lang="ru-RU" dirty="0"/>
              <a:t> перед мировым сообществом.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        </a:t>
            </a:r>
            <a:r>
              <a:rPr lang="ru-RU" dirty="0" err="1"/>
              <a:t>Якуты-смуглые</a:t>
            </a:r>
            <a:r>
              <a:rPr lang="ru-RU" dirty="0"/>
              <a:t> и смелые дети великой Лены-красавицы Севера, снежных вершин </a:t>
            </a:r>
            <a:r>
              <a:rPr lang="ru-RU" dirty="0" err="1"/>
              <a:t>Верхоянских</a:t>
            </a:r>
            <a:r>
              <a:rPr lang="ru-RU" dirty="0"/>
              <a:t> хребтов, славящихся на весь мир своими морозами, жители необъятной тайги и бескрайней </a:t>
            </a:r>
            <a:r>
              <a:rPr lang="ru-RU" dirty="0" err="1"/>
              <a:t>тундры-поэтический</a:t>
            </a:r>
            <a:r>
              <a:rPr lang="ru-RU" dirty="0"/>
              <a:t> народ, накопивший многовековую мудрость. Как и другой народ, он вложил в свое устное творчество все лучшие чаяния и мечты, особенно полнокровно отразившиеся в </a:t>
            </a:r>
            <a:r>
              <a:rPr lang="ru-RU" dirty="0" err="1"/>
              <a:t>эпосе-олонхо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        </a:t>
            </a:r>
            <a:r>
              <a:rPr lang="ru-RU" dirty="0" err="1"/>
              <a:t>Олонхо</a:t>
            </a:r>
            <a:r>
              <a:rPr lang="ru-RU" dirty="0"/>
              <a:t> - это ведущий жанр якутского фольклора. Сказания </a:t>
            </a:r>
            <a:r>
              <a:rPr lang="ru-RU" dirty="0" err="1"/>
              <a:t>олонхо</a:t>
            </a:r>
            <a:r>
              <a:rPr lang="ru-RU" dirty="0"/>
              <a:t> называются по имени главного героя.("</a:t>
            </a:r>
            <a:r>
              <a:rPr lang="ru-RU" dirty="0" err="1"/>
              <a:t>Ньургун</a:t>
            </a:r>
            <a:r>
              <a:rPr lang="ru-RU" dirty="0"/>
              <a:t> </a:t>
            </a:r>
            <a:r>
              <a:rPr lang="ru-RU" dirty="0" err="1"/>
              <a:t>Боотур</a:t>
            </a:r>
            <a:r>
              <a:rPr lang="ru-RU" dirty="0"/>
              <a:t>", "Эр Со5отох", "</a:t>
            </a:r>
            <a:r>
              <a:rPr lang="ru-RU" dirty="0" err="1"/>
              <a:t>Кыыс</a:t>
            </a:r>
            <a:r>
              <a:rPr lang="ru-RU" dirty="0"/>
              <a:t> </a:t>
            </a:r>
            <a:r>
              <a:rPr lang="ru-RU" dirty="0" err="1"/>
              <a:t>Ньургустай</a:t>
            </a:r>
            <a:r>
              <a:rPr lang="ru-RU" dirty="0"/>
              <a:t>"...). Это объемные произведения, насчитывающие 6-10, а в отдельных случаях 30-40 тысяч стихотворных строк.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5"/>
            <a:ext cx="32861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олонхо</a:t>
            </a:r>
            <a:r>
              <a:rPr lang="ru-RU" dirty="0"/>
              <a:t> воспеваются подвиги богатырей, родоначальников и защитников племени </a:t>
            </a:r>
            <a:r>
              <a:rPr lang="ru-RU" dirty="0" err="1"/>
              <a:t>Айыы</a:t>
            </a:r>
            <a:r>
              <a:rPr lang="ru-RU" dirty="0"/>
              <a:t> айма5а и </a:t>
            </a:r>
            <a:r>
              <a:rPr lang="ru-RU" dirty="0" err="1"/>
              <a:t>ураанхай</a:t>
            </a:r>
            <a:r>
              <a:rPr lang="ru-RU" dirty="0"/>
              <a:t> </a:t>
            </a:r>
            <a:r>
              <a:rPr lang="ru-RU" dirty="0" err="1"/>
              <a:t>саха</a:t>
            </a:r>
            <a:r>
              <a:rPr lang="ru-RU" dirty="0"/>
              <a:t>. </a:t>
            </a:r>
            <a:r>
              <a:rPr lang="ru-RU" dirty="0" err="1"/>
              <a:t>Айыы</a:t>
            </a:r>
            <a:r>
              <a:rPr lang="ru-RU" dirty="0"/>
              <a:t> айма5а-это племя, родственное добрым божествам </a:t>
            </a:r>
            <a:r>
              <a:rPr lang="ru-RU" dirty="0" err="1"/>
              <a:t>айыы</a:t>
            </a:r>
            <a:r>
              <a:rPr lang="ru-RU" dirty="0"/>
              <a:t>, но это люди, живущие в Среднем мире. ( т.е. на Земле). А </a:t>
            </a:r>
            <a:r>
              <a:rPr lang="ru-RU" dirty="0" err="1"/>
              <a:t>ураанхай</a:t>
            </a:r>
            <a:r>
              <a:rPr lang="ru-RU" dirty="0"/>
              <a:t> </a:t>
            </a:r>
            <a:r>
              <a:rPr lang="ru-RU" dirty="0" err="1"/>
              <a:t>саха-это</a:t>
            </a:r>
            <a:r>
              <a:rPr lang="ru-RU" dirty="0"/>
              <a:t> древнее эпическое самоназвание якутов. </a:t>
            </a:r>
            <a:r>
              <a:rPr lang="ru-RU" dirty="0" err="1"/>
              <a:t>Олонхо</a:t>
            </a:r>
            <a:r>
              <a:rPr lang="ru-RU" dirty="0"/>
              <a:t> возникло в глубокой древности. Народ в нем вложил свои вековые идеи и мечты о лучшей справедливой жизни. Исполняет </a:t>
            </a:r>
            <a:r>
              <a:rPr lang="ru-RU" dirty="0" err="1"/>
              <a:t>олонхо</a:t>
            </a:r>
            <a:r>
              <a:rPr lang="ru-RU" dirty="0"/>
              <a:t> </a:t>
            </a:r>
            <a:r>
              <a:rPr lang="ru-RU" dirty="0" err="1"/>
              <a:t>сказитель-олонхосут</a:t>
            </a:r>
            <a:r>
              <a:rPr lang="ru-RU" dirty="0"/>
              <a:t>. Они пользовались большим успехом, уважением у народа за свой талант. </a:t>
            </a:r>
          </a:p>
        </p:txBody>
      </p:sp>
      <p:pic>
        <p:nvPicPr>
          <p:cNvPr id="3" name="Рисунок 2" descr="Изображения с книги &quot;Олонхо&quot;!!! &quot; ok.ya1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4005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252</Words>
  <Application>Microsoft Office PowerPoint</Application>
  <PresentationFormat>Экран (4:3)</PresentationFormat>
  <Paragraphs>27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Tahoma</vt:lpstr>
      <vt:lpstr>Times New Roman</vt:lpstr>
      <vt:lpstr>Тема Office</vt:lpstr>
      <vt:lpstr>Якутский фольклор </vt:lpstr>
      <vt:lpstr>Презентация PowerPoint</vt:lpstr>
      <vt:lpstr>Презентация PowerPoint</vt:lpstr>
      <vt:lpstr>Презентация PowerPoint</vt:lpstr>
      <vt:lpstr>Презентация PowerPoint</vt:lpstr>
      <vt:lpstr>Аал Луук Мас — Мировое Древо,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Якутский эпос - олонхо</dc:title>
  <dc:creator>bibl4</dc:creator>
  <cp:lastModifiedBy>Пользователь Windows</cp:lastModifiedBy>
  <cp:revision>17</cp:revision>
  <dcterms:created xsi:type="dcterms:W3CDTF">2014-12-16T04:06:25Z</dcterms:created>
  <dcterms:modified xsi:type="dcterms:W3CDTF">2019-02-12T14:40:30Z</dcterms:modified>
</cp:coreProperties>
</file>