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6" r:id="rId3"/>
    <p:sldId id="258" r:id="rId4"/>
    <p:sldId id="263" r:id="rId5"/>
    <p:sldId id="261" r:id="rId6"/>
    <p:sldId id="271" r:id="rId7"/>
    <p:sldId id="260" r:id="rId8"/>
    <p:sldId id="257" r:id="rId9"/>
    <p:sldId id="268" r:id="rId10"/>
    <p:sldId id="266" r:id="rId11"/>
    <p:sldId id="267" r:id="rId12"/>
    <p:sldId id="274" r:id="rId13"/>
    <p:sldId id="275" r:id="rId14"/>
    <p:sldId id="262" r:id="rId15"/>
    <p:sldId id="272" r:id="rId16"/>
    <p:sldId id="27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1637" autoAdjust="0"/>
  </p:normalViewPr>
  <p:slideViewPr>
    <p:cSldViewPr>
      <p:cViewPr>
        <p:scale>
          <a:sx n="70" d="100"/>
          <a:sy n="70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9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192E5-41DA-4409-AE13-D8A88644B59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2A9BF-F644-4E1A-8460-BA18A313B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2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№</a:t>
            </a:r>
            <a:r>
              <a:rPr lang="ru-RU" baseline="0" dirty="0" smtClean="0"/>
              <a:t> 1</a:t>
            </a:r>
            <a:r>
              <a:rPr lang="ru-RU" dirty="0" smtClean="0"/>
              <a:t>– Пояснительная записка.</a:t>
            </a:r>
          </a:p>
          <a:p>
            <a:r>
              <a:rPr lang="ru-RU" dirty="0" smtClean="0"/>
              <a:t>Слайд № 2– Титульный слайд.</a:t>
            </a:r>
          </a:p>
          <a:p>
            <a:r>
              <a:rPr lang="ru-RU" dirty="0" smtClean="0"/>
              <a:t>Слайд № 3– Солнышко приветствует детей. Настрой детей на активную работу.</a:t>
            </a:r>
          </a:p>
          <a:p>
            <a:r>
              <a:rPr lang="ru-RU" dirty="0" smtClean="0"/>
              <a:t>Слайд № 4– Упражнение на внимание.</a:t>
            </a:r>
          </a:p>
          <a:p>
            <a:r>
              <a:rPr lang="ru-RU" dirty="0" smtClean="0"/>
              <a:t>Слайд № 5-  Тема и задачи урока.</a:t>
            </a:r>
          </a:p>
          <a:p>
            <a:r>
              <a:rPr lang="ru-RU" baseline="0" dirty="0" smtClean="0"/>
              <a:t>Слайд № 6– Пальчиковая гимнастика.</a:t>
            </a:r>
          </a:p>
          <a:p>
            <a:r>
              <a:rPr lang="ru-RU" baseline="0" dirty="0" smtClean="0"/>
              <a:t>Слайд № 7– Чистописание буквы Ь (мягкий знак)</a:t>
            </a:r>
          </a:p>
          <a:p>
            <a:r>
              <a:rPr lang="ru-RU" baseline="0" dirty="0" smtClean="0"/>
              <a:t>Слайд № 8-  Про букву Ь (мягкий знак) </a:t>
            </a:r>
          </a:p>
          <a:p>
            <a:r>
              <a:rPr lang="ru-RU" baseline="0" dirty="0" smtClean="0"/>
              <a:t>Слайд № 9 – Дифференциация слов, названия предметов на картине.</a:t>
            </a:r>
          </a:p>
          <a:p>
            <a:r>
              <a:rPr lang="ru-RU" baseline="0" dirty="0" smtClean="0"/>
              <a:t>Слайд № 10 – Сравнение количества букв в словах: шест и шесть. </a:t>
            </a:r>
          </a:p>
          <a:p>
            <a:r>
              <a:rPr lang="ru-RU" baseline="0" dirty="0" smtClean="0"/>
              <a:t>Слайд № 11 – Речевая зарядка.</a:t>
            </a:r>
          </a:p>
          <a:p>
            <a:r>
              <a:rPr lang="ru-RU" baseline="0" dirty="0" smtClean="0"/>
              <a:t>Слайд № 12 – Работа с учебником.</a:t>
            </a:r>
          </a:p>
          <a:p>
            <a:r>
              <a:rPr lang="ru-RU" baseline="0" dirty="0" smtClean="0"/>
              <a:t>Слайд № 13 – Работа со словами на доске и в тетрадях. Самостоятельная работа.</a:t>
            </a:r>
          </a:p>
          <a:p>
            <a:r>
              <a:rPr lang="ru-RU" baseline="0" dirty="0" smtClean="0"/>
              <a:t>Слайд № 14 – Работа с предложениями. (</a:t>
            </a:r>
            <a:r>
              <a:rPr lang="ru-RU" i="1" baseline="0" dirty="0" smtClean="0"/>
              <a:t>Устно)</a:t>
            </a:r>
          </a:p>
          <a:p>
            <a:r>
              <a:rPr lang="ru-RU" i="0" baseline="0" dirty="0" smtClean="0"/>
              <a:t>Слайд № 15– Проверка задания. На слайде заложены анимации для поочередной проверки предложений.</a:t>
            </a:r>
          </a:p>
          <a:p>
            <a:r>
              <a:rPr lang="ru-RU" baseline="0" dirty="0" smtClean="0"/>
              <a:t>Слайд № 16 – Итог урока. Оценка за работу. Домашнее задание.</a:t>
            </a:r>
          </a:p>
          <a:p>
            <a:r>
              <a:rPr lang="ru-RU" baseline="0" dirty="0" smtClean="0"/>
              <a:t>Слайд № 17 – Похвала за хорошую работу. На слайде заложены </a:t>
            </a:r>
            <a:r>
              <a:rPr lang="ru-RU" baseline="0" dirty="0" err="1" smtClean="0"/>
              <a:t>анимациы</a:t>
            </a:r>
            <a:r>
              <a:rPr lang="ru-RU" baseline="0" dirty="0" smtClean="0"/>
              <a:t> для поощрение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771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Сравните слова, сколько букв в слове “шест”? А в слове “шесть”?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Почему в слове “шест” меньше букв?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Прочитайте хором слово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как произносится звук [т]?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Прочитайте хором слово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как произносится звук [т']?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Какая буква в слове показывает, что согласный [т']  нужно произносить мягко?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Вывод: в слове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 [т] звучит твердо, а в слове шесть – звук [т'] звучит мягко.  Мягкий знак  показывает, что находящийся перед ним согласный произносится мягко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8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Речевая зарядка.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Посмотрите, какие хорошие котята. Вы любите  кошек, собачек и других животных?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Они братья наши меньшие. Их нельзя обижать, а нужно заботиться о них. Посчитайте, сколько котят?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Прочитайте предложение. Сколько слов в предложении?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 каких словах есть на конце мягкий знак?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 нужно произносить согласный звук [т'] перед мягким знаком?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Вместе хором правильно, чётко проговариваем  предложение.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1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учебником.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 – Посмотрите на картинки, назовите каждый предмет и чётко повторите последний звук в слове.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(с. 84)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 произносится конечный согласный в каждом слове?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Лось, сирень, кровать, дверь, руль.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Упражнение 1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Списывание слов в тетради и подчёркивание мягкий согласный вместе с мягким знаком (ь) двумя чертами.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буква помогает на письме мягким согласным в конце слова? 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(Проверка выполненной работы)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в) - Читаем правило в учебнике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(с.84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Зарядка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(Дети выполняют </a:t>
            </a:r>
            <a:r>
              <a:rPr lang="ru-RU" sz="1200" b="0" i="1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упражнения проговаривая.)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устали сидеть!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зарядку встанем дружно.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Потянемся влево и вправо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Раз, два, три четыре.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Наклоны  влево и вправо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Пять, шесть, семь, восемь.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вперёд все ровно,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Девять, десять.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и сделали зарядку.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3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со словами.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1)Прочитайте слова на доске.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Мел, ель, хор, мель, угол, ел, хорь, уголь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Разделите слова на две группы и запишите в тетради парами по образцу:  мел              мель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(Ученики на доске по очереди делит слова на группы)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Самостоятельная работа  по карточке  для 1-2 группы учащихся: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Зимой … короткий, а … длинная.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со словами.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1)Прочитайте слова на доске.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Мел, ел,  ель, хор, мель, угол, ел, хорь, уголь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Разделите слова на две группы и запишите в тетради парами по образцу:  мел              мель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предложениями.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(Устно)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Дополни неполные предложения словами. А слова выбрать из предложенных вариантов.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Подумайте, какую букву нужно вставить вместо точек.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Прочитайте неполные предложения: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,  среда, вечер)     … – время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(Месяц, неделя, день)  … – время суток.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Апрел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,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декабр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,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июн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...)  … – месяц зимы.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78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Прочитайте дополненное предложение.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Хором проговариваем предложения.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67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Домашнее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задание.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1-2 группа: упражнение 4 на с. 85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группа: упражнение 3 на с. 85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67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Хорошо работали. Солнышко “улыбается”. Радуется за вас. Хвалит вас всех,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хорошую работу.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 хорошим настроением, закончим урок.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Спасибо за работу, ребята.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2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Организационная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часть.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Стихотворение.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Давайте, поздороваемся с новым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днём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Здравствуй, солнце золотое!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Здравствуй, небо голубое!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Здравствуй, вольный ветерок!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Здравствуй, маленький дубок!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живём в одном краю –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 я вас приветствую!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Нас приветствует солнышко и дарит нам свои лучики добра.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Давайте и мы улыбнёмся, подарим друг другу прекрасное настроение. И дружно начнём наш урок.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7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2.Тема и задачи урока. 1)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Упражнение на внимание.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Ребята, посмотрите, сколько и какие буквы видите.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внизу отражение этих букв. Внимательно посмотрите и скажите, совпадает ли отражение каждой букве?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0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Мягкий знак – хитрый знак,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Не назвать его никак.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Он не произносится,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Но в слово часто просится.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Сегодня мы будем изучать мягкий знак (ь) на конце слова.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предстоит выполнить задания, чтобы  научиться правильно и аккуратно писать новые слова с мягким знаком.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4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Пальчиковая гимнастика.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Прежде чем начать работать в тетради, выполним гимнастику для пальцев.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Пальчики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Будем пальчики считать.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Раз, два, три, четыре, пять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(Поочередно пригибать пальцы)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Раз, два, три, четыре, пять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Поочередно пригибать пальцы)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такие нужные, 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(Широко расставить в стороны сразу двух рук)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Крепкие и дружные.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(Сжимать и разжимать сразу двух рук)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Пять и ещё пять,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(Широко расставить пальцы правой, затем левой руки)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ровно десять.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(Сжимать и разжимать пальцы обеих рук)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3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Актуализация опорных знаний.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Чистописание.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Открываем рабочие тетради. Вспомним правила.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Запишите число и название дня недели.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Угадайте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 какой букве говорится так: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 Мягкий голос,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Мягкий шаг,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Это буква … (ь)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- Сегодня мы повторим правильное написание буквы мягкий знак (ь).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- Посмотрите, как правильно писать.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Пишу на рабочей строке маленькую наклонную палочку с закруглением вправо,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середине строки довожу до овала.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Напишите мягкий знак пальчиком в воздухе, затем на парте.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Теперь правильно, аккуратно пропишем мягкий знак на строчке.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Обведите в кружок самую удачную и красивую букву, написанную вами.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8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Работа по теме урока.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Дифференциация слов, названия предметов на картинах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Посмотрите картинки и прочитайте слова.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Что обозначает слово “шест”?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Шест – это длинная палка.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Что обозначает слово “шесть”?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Шесть – это цифра и число.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6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Ребята, скажите, что вы знаете о мягком знаке?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Мягкий знак звука не обозначает, а  указывает на мягкость предшествующего согласного звука.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2A9BF-F644-4E1A-8460-BA18A313BA8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8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3">
                    <a:lumMod val="7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3">
                    <a:lumMod val="75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3">
                  <a:lumMod val="75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8F5FF"/>
              </a:clrFrom>
              <a:clrTo>
                <a:srgbClr val="F8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07" y="2636912"/>
            <a:ext cx="404812" cy="16192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8F5FF"/>
              </a:clrFrom>
              <a:clrTo>
                <a:srgbClr val="F8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07" y="4797152"/>
            <a:ext cx="404812" cy="16192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r.photos3.fotosearch.com/bthumb/CSP/CSP990/k10238373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clrChange>
              <a:clrFrom>
                <a:srgbClr val="F8F5FF"/>
              </a:clrFrom>
              <a:clrTo>
                <a:srgbClr val="F8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107" y="476672"/>
            <a:ext cx="404812" cy="16192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aphnet.ru/images/1860621_zagnutaya-stranica.jpg"/>
          <p:cNvPicPr>
            <a:picLocks noChangeAspect="1" noChangeArrowheads="1"/>
          </p:cNvPicPr>
          <p:nvPr userDrawn="1"/>
        </p:nvPicPr>
        <p:blipFill rotWithShape="1"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954" y="5155407"/>
            <a:ext cx="143610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Пояснительная записка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8136904" cy="61926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Презентация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составлена к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уроку Русский язык во 2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классе по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теме: Мягкий знак на конце слова.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Конспект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и презентация  урока для детей с ограниченными возможностями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здоровья (с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интеллектуальными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нарушениями)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Учебник Русский язык. 2 класс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Якубовская Э.В., Павлова Н.В., М. Просвещение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2014.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	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Разработка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предполагает изучение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новой темы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с учащимися всего класса.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Презентация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включает 12 слайдов. Смена слайдов по  щелчку мыши.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i="1" dirty="0">
                <a:cs typeface="Times New Roman" panose="02020603050405020304" pitchFamily="18" charset="0"/>
              </a:rPr>
              <a:t>(Слайды расписаны  на поле для заметок.)</a:t>
            </a:r>
            <a:r>
              <a:rPr lang="ru-RU" sz="2800" i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12768" cy="439248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4800" b="1" dirty="0" smtClean="0">
                <a:solidFill>
                  <a:srgbClr val="C00000"/>
                </a:solidFill>
              </a:rPr>
              <a:t>              </a:t>
            </a:r>
            <a:r>
              <a:rPr lang="ru-RU" sz="5400" b="1" dirty="0" smtClean="0">
                <a:solidFill>
                  <a:srgbClr val="C00000"/>
                </a:solidFill>
              </a:rPr>
              <a:t>Сравни</a:t>
            </a:r>
            <a:r>
              <a:rPr lang="ru-RU" sz="5400" dirty="0" smtClean="0">
                <a:solidFill>
                  <a:srgbClr val="C00000"/>
                </a:solidFill>
              </a:rPr>
              <a:t>: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8000" b="1" dirty="0" smtClean="0">
                <a:solidFill>
                  <a:srgbClr val="0070C0"/>
                </a:solidFill>
              </a:rPr>
              <a:t>Шест   – 4 </a:t>
            </a:r>
            <a:r>
              <a:rPr lang="ru-RU" sz="5400" b="1" dirty="0" smtClean="0">
                <a:solidFill>
                  <a:srgbClr val="0070C0"/>
                </a:solidFill>
              </a:rPr>
              <a:t>буквы</a:t>
            </a:r>
            <a:r>
              <a:rPr lang="ru-RU" sz="7200" b="1" dirty="0" smtClean="0">
                <a:solidFill>
                  <a:srgbClr val="0070C0"/>
                </a:solidFill>
              </a:rPr>
              <a:t/>
            </a:r>
            <a:br>
              <a:rPr lang="ru-RU" sz="7200" b="1" dirty="0" smtClean="0">
                <a:solidFill>
                  <a:srgbClr val="0070C0"/>
                </a:solidFill>
              </a:rPr>
            </a:br>
            <a:r>
              <a:rPr lang="ru-RU" sz="8000" b="1" dirty="0" smtClean="0">
                <a:solidFill>
                  <a:srgbClr val="0070C0"/>
                </a:solidFill>
              </a:rPr>
              <a:t>Шес</a:t>
            </a:r>
            <a:r>
              <a:rPr lang="ru-RU" sz="8000" b="1" u="sng" dirty="0" smtClean="0">
                <a:solidFill>
                  <a:srgbClr val="0070C0"/>
                </a:solidFill>
              </a:rPr>
              <a:t>ть</a:t>
            </a:r>
            <a:r>
              <a:rPr lang="ru-RU" sz="8000" b="1" dirty="0" smtClean="0">
                <a:solidFill>
                  <a:srgbClr val="0070C0"/>
                </a:solidFill>
              </a:rPr>
              <a:t> – 5 </a:t>
            </a:r>
            <a:r>
              <a:rPr lang="ru-RU" sz="5400" b="1" dirty="0" smtClean="0">
                <a:solidFill>
                  <a:srgbClr val="0070C0"/>
                </a:solidFill>
              </a:rPr>
              <a:t>букв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122413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  Шесть котят есть хотят</a:t>
            </a:r>
            <a:r>
              <a:rPr lang="ru-RU" sz="3200" b="1" dirty="0" smtClean="0">
                <a:solidFill>
                  <a:srgbClr val="C00000"/>
                </a:solidFill>
              </a:rPr>
              <a:t>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4384" b="15945"/>
          <a:stretch/>
        </p:blipFill>
        <p:spPr>
          <a:xfrm>
            <a:off x="755576" y="1772816"/>
            <a:ext cx="8136904" cy="4752528"/>
          </a:xfrm>
        </p:spPr>
      </p:pic>
    </p:spTree>
    <p:extLst>
      <p:ext uri="{BB962C8B-B14F-4D97-AF65-F5344CB8AC3E}">
        <p14:creationId xmlns:p14="http://schemas.microsoft.com/office/powerpoint/2010/main" val="28983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Работа с учебником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344816" cy="478539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</a:t>
            </a:r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b="1" dirty="0" smtClean="0">
                <a:solidFill>
                  <a:srgbClr val="002060"/>
                </a:solidFill>
              </a:rPr>
              <a:t>Упражнение 1 на с. 84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</a:t>
            </a:r>
            <a:r>
              <a:rPr lang="ru-RU" dirty="0" smtClean="0">
                <a:solidFill>
                  <a:srgbClr val="002060"/>
                </a:solidFill>
              </a:rPr>
              <a:t>2) </a:t>
            </a:r>
            <a:r>
              <a:rPr lang="ru-RU" b="1" dirty="0" smtClean="0">
                <a:solidFill>
                  <a:srgbClr val="002060"/>
                </a:solidFill>
              </a:rPr>
              <a:t>Читаем правила на с. 84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oza\Documents\Якубовская и Павл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00" y="2060848"/>
            <a:ext cx="2352675" cy="3048000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r="1617" b="3881"/>
          <a:stretch/>
        </p:blipFill>
        <p:spPr>
          <a:xfrm>
            <a:off x="0" y="0"/>
            <a:ext cx="964805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484784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мел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1484783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ель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1463073"/>
            <a:ext cx="7920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хор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46363" y="3278835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мель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16016" y="1474491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уголь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12160" y="1474491"/>
            <a:ext cx="720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ел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76256" y="1452517"/>
            <a:ext cx="9361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хорь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28384" y="1474491"/>
            <a:ext cx="11156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угол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87624" y="3278835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мел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63888" y="1484783"/>
            <a:ext cx="10081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3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Дополни предложения</a:t>
            </a:r>
            <a:r>
              <a:rPr lang="ru-RU" sz="5400" dirty="0" smtClean="0">
                <a:solidFill>
                  <a:srgbClr val="C00000"/>
                </a:solidFill>
              </a:rPr>
              <a:t>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571184" cy="4929411"/>
          </a:xfrm>
        </p:spPr>
        <p:txBody>
          <a:bodyPr/>
          <a:lstStyle/>
          <a:p>
            <a:pPr marL="0" indent="0">
              <a:buNone/>
            </a:pPr>
            <a:r>
              <a:rPr lang="ru-RU" sz="4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…   – </a:t>
            </a:r>
            <a:r>
              <a:rPr lang="ru-RU" sz="4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года.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</a:rPr>
              <a:t>Осен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… ,  среда, вечер) </a:t>
            </a:r>
            <a:endParaRPr lang="ru-RU" sz="4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…  – </a:t>
            </a:r>
            <a:r>
              <a:rPr lang="ru-RU" sz="4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суток.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есяц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неделя, день) </a:t>
            </a:r>
          </a:p>
          <a:p>
            <a:pPr marL="0" indent="0">
              <a:buNone/>
            </a:pPr>
            <a:r>
              <a:rPr lang="ru-RU" sz="4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…  – </a:t>
            </a:r>
            <a:r>
              <a:rPr lang="ru-RU" sz="4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месяц зимы.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</a:rPr>
              <a:t>Апрел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… , 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</a:rPr>
              <a:t>декабр</a:t>
            </a:r>
            <a:r>
              <a:rPr lang="ru-RU" sz="4800" dirty="0">
                <a:solidFill>
                  <a:schemeClr val="accent5">
                    <a:lumMod val="75000"/>
                  </a:schemeClr>
                </a:solidFill>
              </a:rPr>
              <a:t>… ,  </a:t>
            </a:r>
            <a:r>
              <a:rPr lang="ru-RU" sz="4800" dirty="0" err="1">
                <a:solidFill>
                  <a:schemeClr val="accent5">
                    <a:lumMod val="75000"/>
                  </a:schemeClr>
                </a:solidFill>
              </a:rPr>
              <a:t>июн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...)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Предложения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4294967295"/>
          </p:nvPr>
        </p:nvSpPr>
        <p:spPr>
          <a:xfrm>
            <a:off x="1187624" y="1340768"/>
            <a:ext cx="7776864" cy="439248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5800" b="1" dirty="0" smtClean="0">
                <a:solidFill>
                  <a:srgbClr val="0070C0"/>
                </a:solidFill>
              </a:rPr>
              <a:t>Осен</a:t>
            </a:r>
            <a:r>
              <a:rPr lang="ru-RU" sz="5800" b="1" u="sng" dirty="0" smtClean="0">
                <a:solidFill>
                  <a:srgbClr val="0070C0"/>
                </a:solidFill>
              </a:rPr>
              <a:t>ь</a:t>
            </a:r>
            <a:r>
              <a:rPr lang="ru-RU" sz="5800" b="1" dirty="0" smtClean="0">
                <a:solidFill>
                  <a:srgbClr val="0070C0"/>
                </a:solidFill>
              </a:rPr>
              <a:t> – время года.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800" b="1" dirty="0" smtClean="0">
                <a:solidFill>
                  <a:srgbClr val="0070C0"/>
                </a:solidFill>
              </a:rPr>
              <a:t>Ден</a:t>
            </a:r>
            <a:r>
              <a:rPr lang="ru-RU" sz="5800" b="1" u="sng" dirty="0" smtClean="0">
                <a:solidFill>
                  <a:srgbClr val="0070C0"/>
                </a:solidFill>
              </a:rPr>
              <a:t>ь</a:t>
            </a:r>
            <a:r>
              <a:rPr lang="ru-RU" sz="5800" b="1" dirty="0" smtClean="0">
                <a:solidFill>
                  <a:srgbClr val="0070C0"/>
                </a:solidFill>
              </a:rPr>
              <a:t> – время суток.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5800" b="1" dirty="0" smtClean="0">
                <a:solidFill>
                  <a:srgbClr val="0070C0"/>
                </a:solidFill>
              </a:rPr>
              <a:t>Декабр</a:t>
            </a:r>
            <a:r>
              <a:rPr lang="ru-RU" sz="5800" b="1" u="sng" dirty="0" smtClean="0">
                <a:solidFill>
                  <a:srgbClr val="0070C0"/>
                </a:solidFill>
              </a:rPr>
              <a:t>ь</a:t>
            </a:r>
            <a:r>
              <a:rPr lang="ru-RU" sz="5800" b="1" dirty="0" smtClean="0">
                <a:solidFill>
                  <a:srgbClr val="0070C0"/>
                </a:solidFill>
              </a:rPr>
              <a:t> - месяц зимы.</a:t>
            </a:r>
          </a:p>
          <a:p>
            <a:pPr>
              <a:lnSpc>
                <a:spcPct val="150000"/>
              </a:lnSpc>
            </a:pPr>
            <a:endParaRPr lang="ru-RU" sz="5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5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5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5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5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5800" dirty="0"/>
          </a:p>
        </p:txBody>
      </p:sp>
    </p:spTree>
    <p:extLst>
      <p:ext uri="{BB962C8B-B14F-4D97-AF65-F5344CB8AC3E}">
        <p14:creationId xmlns:p14="http://schemas.microsoft.com/office/powerpoint/2010/main" val="36034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36904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Домашнее задание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4294967295"/>
          </p:nvPr>
        </p:nvSpPr>
        <p:spPr>
          <a:xfrm>
            <a:off x="971600" y="1340768"/>
            <a:ext cx="7848872" cy="439248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1-2 </a:t>
            </a:r>
            <a:r>
              <a:rPr lang="ru-RU" sz="4000" b="1" dirty="0">
                <a:solidFill>
                  <a:srgbClr val="002060"/>
                </a:solidFill>
              </a:rPr>
              <a:t>группа: упражнение 4 на </a:t>
            </a:r>
            <a:r>
              <a:rPr lang="ru-RU" sz="4000" b="1" dirty="0" smtClean="0">
                <a:solidFill>
                  <a:srgbClr val="002060"/>
                </a:solidFill>
              </a:rPr>
              <a:t>с. 85</a:t>
            </a:r>
          </a:p>
          <a:p>
            <a:pPr marL="0" indent="0">
              <a:buNone/>
            </a:pP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</a:rPr>
              <a:t>3-4 группа: упражнение 3 на с</a:t>
            </a:r>
            <a:r>
              <a:rPr lang="ru-RU" sz="4000" b="1" dirty="0" smtClean="0">
                <a:solidFill>
                  <a:srgbClr val="002060"/>
                </a:solidFill>
              </a:rPr>
              <a:t>. 85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5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5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5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5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5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5800" dirty="0"/>
          </a:p>
        </p:txBody>
      </p:sp>
    </p:spTree>
    <p:extLst>
      <p:ext uri="{BB962C8B-B14F-4D97-AF65-F5344CB8AC3E}">
        <p14:creationId xmlns:p14="http://schemas.microsoft.com/office/powerpoint/2010/main" val="7749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za\Pictures\Солнц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16386" b="11651"/>
          <a:stretch/>
        </p:blipFill>
        <p:spPr bwMode="auto">
          <a:xfrm flipH="1">
            <a:off x="724628" y="260648"/>
            <a:ext cx="8208902" cy="6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4464496" cy="3672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5656" y="404664"/>
            <a:ext cx="6840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Молодцы</a:t>
            </a:r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, ребята!</a:t>
            </a:r>
            <a:endParaRPr lang="ru-RU" sz="6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12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325045" y="5343599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 smtClean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413" y="260648"/>
            <a:ext cx="7772400" cy="1080120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Государственное бюджетное образовательное учреждение Республики Тыва  </a:t>
            </a:r>
            <a:r>
              <a:rPr lang="ru-RU" sz="2000" dirty="0">
                <a:solidFill>
                  <a:srgbClr val="0070C0"/>
                </a:solidFill>
              </a:rPr>
              <a:t>«Специальная общеобразовательная 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школа №10 для детей с ОВЗ»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5" y="1988840"/>
            <a:ext cx="7338220" cy="446449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Урок письма и развитие речи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во 2 классе на тему:</a:t>
            </a: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Мягкий знак на конце слова</a:t>
            </a:r>
          </a:p>
          <a:p>
            <a:r>
              <a:rPr lang="ru-RU" sz="4300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  <a:p>
            <a:pPr algn="r"/>
            <a:r>
              <a:rPr lang="ru-RU" sz="2400" dirty="0">
                <a:solidFill>
                  <a:srgbClr val="0070C0"/>
                </a:solidFill>
              </a:rPr>
              <a:t>Учитель начальных классов:</a:t>
            </a:r>
          </a:p>
          <a:p>
            <a:pPr algn="r"/>
            <a:r>
              <a:rPr lang="ru-RU" sz="2400" b="1" dirty="0" err="1">
                <a:solidFill>
                  <a:srgbClr val="0070C0"/>
                </a:solidFill>
              </a:rPr>
              <a:t>Кунгаа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Роза </a:t>
            </a:r>
            <a:r>
              <a:rPr lang="ru-RU" sz="2400" b="1" dirty="0" err="1" smtClean="0">
                <a:solidFill>
                  <a:srgbClr val="0070C0"/>
                </a:solidFill>
              </a:rPr>
              <a:t>А</a:t>
            </a:r>
            <a:r>
              <a:rPr lang="ru-RU" sz="2400" b="1" dirty="0" err="1" smtClean="0">
                <a:solidFill>
                  <a:srgbClr val="0070C0"/>
                </a:solidFill>
              </a:rPr>
              <a:t>дар-ооловна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endParaRPr lang="ru-RU" sz="2400" b="1" dirty="0">
              <a:solidFill>
                <a:srgbClr val="0070C0"/>
              </a:solidFill>
            </a:endParaRPr>
          </a:p>
          <a:p>
            <a:pPr algn="r"/>
            <a:endParaRPr lang="ru-RU" sz="2400" dirty="0">
              <a:solidFill>
                <a:srgbClr val="0070C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г. Кызыл</a:t>
            </a: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oza\Pictures\Солнц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8102" b="11651"/>
          <a:stretch/>
        </p:blipFill>
        <p:spPr bwMode="auto">
          <a:xfrm flipH="1">
            <a:off x="683568" y="260648"/>
            <a:ext cx="820890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696744" cy="1944216"/>
          </a:xfrm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r>
              <a:rPr lang="ru-RU" sz="15700" b="1" dirty="0" smtClean="0"/>
              <a:t>НХРС</a:t>
            </a:r>
            <a:endParaRPr lang="ru-RU" sz="15700" b="1" dirty="0"/>
          </a:p>
        </p:txBody>
      </p:sp>
    </p:spTree>
    <p:extLst>
      <p:ext uri="{BB962C8B-B14F-4D97-AF65-F5344CB8AC3E}">
        <p14:creationId xmlns:p14="http://schemas.microsoft.com/office/powerpoint/2010/main" val="30345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0" b="1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6000" b="1" dirty="0">
                <a:solidFill>
                  <a:srgbClr val="0070C0"/>
                </a:solidFill>
              </a:rPr>
              <a:t>мягкий знак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04448" cy="1296144"/>
          </a:xfrm>
        </p:spPr>
        <p:txBody>
          <a:bodyPr/>
          <a:lstStyle/>
          <a:p>
            <a:r>
              <a:rPr lang="ru-RU" sz="58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Roza\Pictures\Пальчик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0" b="26288"/>
          <a:stretch/>
        </p:blipFill>
        <p:spPr bwMode="auto">
          <a:xfrm>
            <a:off x="755576" y="1916832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oza\Pictures\Печатное и пропись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2" t="6153" r="9843" b="26384"/>
          <a:stretch/>
        </p:blipFill>
        <p:spPr bwMode="auto">
          <a:xfrm>
            <a:off x="755576" y="260648"/>
            <a:ext cx="8195433" cy="62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5" y="188640"/>
            <a:ext cx="108012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700" b="1" dirty="0" smtClean="0"/>
              <a:t>Ь</a:t>
            </a:r>
            <a:endParaRPr lang="ru-RU" sz="15700" b="1" dirty="0"/>
          </a:p>
        </p:txBody>
      </p:sp>
    </p:spTree>
    <p:extLst>
      <p:ext uri="{BB962C8B-B14F-4D97-AF65-F5344CB8AC3E}">
        <p14:creationId xmlns:p14="http://schemas.microsoft.com/office/powerpoint/2010/main" val="22156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691680" y="2636912"/>
            <a:ext cx="6480720" cy="3327594"/>
            <a:chOff x="607288" y="-815361"/>
            <a:chExt cx="7925152" cy="52612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340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59130" y="3813294"/>
              <a:ext cx="6491880" cy="63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48870" cy="10081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1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Шест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</a:t>
            </a:r>
            <a:r>
              <a:rPr lang="ru-RU" sz="6000" b="1" dirty="0" smtClean="0">
                <a:solidFill>
                  <a:srgbClr val="C00000"/>
                </a:solidFill>
              </a:rPr>
              <a:t>Шест</a:t>
            </a:r>
            <a:r>
              <a:rPr lang="ru-RU" sz="6000" b="1" u="sng" dirty="0" smtClean="0">
                <a:solidFill>
                  <a:srgbClr val="C00000"/>
                </a:solidFill>
              </a:rPr>
              <a:t>ь</a:t>
            </a:r>
            <a:endParaRPr lang="ru-RU" sz="6000" b="1" u="sng" dirty="0">
              <a:solidFill>
                <a:srgbClr val="C00000"/>
              </a:solidFill>
            </a:endParaRPr>
          </a:p>
        </p:txBody>
      </p:sp>
      <p:pic>
        <p:nvPicPr>
          <p:cNvPr id="9" name="Picture 3" descr="C:\Users\Roza\Pictures\Шест спортсмен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r="17703" b="13876"/>
          <a:stretch/>
        </p:blipFill>
        <p:spPr bwMode="auto">
          <a:xfrm>
            <a:off x="1043608" y="1396037"/>
            <a:ext cx="3869408" cy="511256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53725" y="1417259"/>
            <a:ext cx="3672407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0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30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65204" y="260648"/>
            <a:ext cx="47812" cy="624795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848872" cy="583264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Буква</a:t>
            </a:r>
            <a:r>
              <a:rPr lang="ru-RU" sz="5400" b="1" dirty="0" smtClean="0"/>
              <a:t> </a:t>
            </a:r>
            <a:r>
              <a:rPr lang="ru-RU" sz="8000" b="1" dirty="0" smtClean="0">
                <a:solidFill>
                  <a:srgbClr val="C00000"/>
                </a:solidFill>
              </a:rPr>
              <a:t>ь </a:t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звука </a:t>
            </a:r>
            <a:r>
              <a:rPr lang="ru-RU" sz="5400" b="1" dirty="0">
                <a:solidFill>
                  <a:srgbClr val="0070C0"/>
                </a:solidFill>
              </a:rPr>
              <a:t>не </a:t>
            </a:r>
            <a:r>
              <a:rPr lang="ru-RU" sz="5400" b="1" dirty="0" smtClean="0">
                <a:solidFill>
                  <a:srgbClr val="0070C0"/>
                </a:solidFill>
              </a:rPr>
              <a:t>обозначает, 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а показывает </a:t>
            </a:r>
            <a:r>
              <a:rPr lang="ru-RU" sz="5400" b="1" dirty="0">
                <a:solidFill>
                  <a:srgbClr val="0070C0"/>
                </a:solidFill>
              </a:rPr>
              <a:t>мягкость 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>
                <a:solidFill>
                  <a:srgbClr val="0070C0"/>
                </a:solidFill>
              </a:rPr>
              <a:t>согласного </a:t>
            </a:r>
            <a:r>
              <a:rPr lang="ru-RU" sz="5400" b="1" dirty="0" smtClean="0">
                <a:solidFill>
                  <a:srgbClr val="0070C0"/>
                </a:solidFill>
              </a:rPr>
              <a:t>стоящего перед ним.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792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1284</Words>
  <Application>Microsoft Office PowerPoint</Application>
  <PresentationFormat>Экран (4:3)</PresentationFormat>
  <Paragraphs>219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Пояснительная записка</vt:lpstr>
      <vt:lpstr>Государственное бюджетное образовательное учреждение Республики Тыва  «Специальная общеобразовательная  школа №10 для детей с ОВЗ»</vt:lpstr>
      <vt:lpstr>Презентация PowerPoint</vt:lpstr>
      <vt:lpstr>НХРС</vt:lpstr>
      <vt:lpstr>Ь  мягкий знак</vt:lpstr>
      <vt:lpstr> Пальчиковая гимнастика</vt:lpstr>
      <vt:lpstr>Презентация PowerPoint</vt:lpstr>
      <vt:lpstr>      Шест                  Шесть</vt:lpstr>
      <vt:lpstr>Буква ь  звука не обозначает,   а показывает мягкость  согласного стоящего перед ним.   </vt:lpstr>
      <vt:lpstr>              Сравни: Шест   – 4 буквы Шесть – 5 букв</vt:lpstr>
      <vt:lpstr>   Шесть котят есть хотят.</vt:lpstr>
      <vt:lpstr>Работа с учебником</vt:lpstr>
      <vt:lpstr>Презентация PowerPoint</vt:lpstr>
      <vt:lpstr>Дополни предложения.</vt:lpstr>
      <vt:lpstr>Предложения 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Roza</cp:lastModifiedBy>
  <cp:revision>56</cp:revision>
  <dcterms:created xsi:type="dcterms:W3CDTF">2017-02-23T13:11:39Z</dcterms:created>
  <dcterms:modified xsi:type="dcterms:W3CDTF">2019-02-10T05:34:30Z</dcterms:modified>
</cp:coreProperties>
</file>