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5" r:id="rId2"/>
    <p:sldId id="266" r:id="rId3"/>
    <p:sldId id="267" r:id="rId4"/>
    <p:sldId id="268" r:id="rId5"/>
    <p:sldId id="269" r:id="rId6"/>
    <p:sldId id="274" r:id="rId7"/>
    <p:sldId id="270" r:id="rId8"/>
    <p:sldId id="272" r:id="rId9"/>
    <p:sldId id="273" r:id="rId10"/>
    <p:sldId id="277" r:id="rId11"/>
    <p:sldId id="278" r:id="rId12"/>
    <p:sldId id="279" r:id="rId13"/>
    <p:sldId id="280" r:id="rId14"/>
    <p:sldId id="281" r:id="rId15"/>
    <p:sldId id="283" r:id="rId16"/>
    <p:sldId id="285" r:id="rId17"/>
    <p:sldId id="284" r:id="rId18"/>
    <p:sldId id="289" r:id="rId19"/>
    <p:sldId id="290" r:id="rId20"/>
    <p:sldId id="261" r:id="rId21"/>
    <p:sldId id="260" r:id="rId22"/>
    <p:sldId id="265" r:id="rId23"/>
    <p:sldId id="263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2;&#1088;&#1084;&#1080;&#1103;\Krasnaya_armiya_vseh_silnej_-_._(iPlayer.f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2;&#1088;&#1084;&#1080;&#1103;\Tri_tankista_-_Tri_veselyh_druga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2;&#1088;&#1084;&#1080;&#1103;\&#1042;&#1086;&#1077;&#1085;&#1085;&#1099;&#1077;%20&#1087;&#1077;&#1089;&#1085;&#1080;_-_&#1050;&#1072;&#1090;&#1102;&#1096;&#1072;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0%B5%D0%B4%D0%B8%D0%BD%D0%B5%D0%BD%D0%B8%D0%B5_(%D0%B2%D0%BE%D0%B5%D0%BD%D0%BD%D0%BE%D0%B5_%D0%B4%D0%B5%D0%BB%D0%BE)" TargetMode="External"/><Relationship Id="rId3" Type="http://schemas.openxmlformats.org/officeDocument/2006/relationships/hyperlink" Target="https://ru.wikipedia.org/wiki/%D0%91%D0%B8%D1%82%D0%B2%D0%B0_%D0%B7%D0%B0_%D0%9B%D0%B5%D0%BD%D0%B8%D0%BD%D0%B3%D1%80%D0%B0%D0%B4" TargetMode="External"/><Relationship Id="rId7" Type="http://schemas.openxmlformats.org/officeDocument/2006/relationships/hyperlink" Target="https://ru.wikipedia.org/wiki/%D0%92%D1%8B%D0%B1%D0%BE%D1%80%D0%B3%D1%81%D0%BA%D0%B0%D1%8F_%D0%BD%D0%B0%D1%81%D1%82%D1%83%D0%BF%D0%B0%D1%82%D0%B5%D0%BB%D1%8C%D0%BD%D0%B0%D1%8F_%D0%BE%D0%BF%D0%B5%D1%80%D0%B0%D1%86%D0%B8%D1%8F" TargetMode="External"/><Relationship Id="rId2" Type="http://schemas.openxmlformats.org/officeDocument/2006/relationships/hyperlink" Target="https://ru.wikipedia.org/wiki/%D0%9E%D0%BF%D0%B5%D1%80%D0%B0%D1%86%D0%B8%D1%8F_%C2%AB%D0%90%D0%B9%D1%81%D1%88%D1%82%D0%BE%D1%81%D1%81%C2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F%D0%B5%D1%80%D0%B0%D1%86%D0%B8%D1%8F_%C2%AB%D0%98%D1%81%D0%BA%D1%80%D0%B0%C2%BB" TargetMode="External"/><Relationship Id="rId5" Type="http://schemas.openxmlformats.org/officeDocument/2006/relationships/hyperlink" Target="https://ru.wikipedia.org/wiki/%D0%9B%D0%B5%D0%BD%D0%B8%D0%BD%D0%B3%D1%80%D0%B0%D0%B4%D1%81%D0%BA%D0%B8%D0%B9_%D1%84%D1%80%D0%BE%D0%BD%D1%82" TargetMode="External"/><Relationship Id="rId10" Type="http://schemas.openxmlformats.org/officeDocument/2006/relationships/hyperlink" Target="https://ru.wikipedia.org/wiki/%D0%9F%D0%BE%D0%BB%D0%BA" TargetMode="External"/><Relationship Id="rId4" Type="http://schemas.openxmlformats.org/officeDocument/2006/relationships/hyperlink" Target="https://ru.wikipedia.org/wiki/%D0%92%D0%BE%D0%B9%D1%81%D0%BA%D0%B0" TargetMode="External"/><Relationship Id="rId9" Type="http://schemas.openxmlformats.org/officeDocument/2006/relationships/hyperlink" Target="https://ru.wikipedia.org/wiki/%D0%92%D0%BE%D0%B8%D0%BD%D1%81%D0%BA%D0%B0%D1%8F_%D1%87%D0%B0%D1%81%D1%82%D1%8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2;&#1088;&#1084;&#1080;&#1103;\&#1042;&#1086;&#1077;&#1085;&#1085;&#1099;&#1077;%20&#1087;&#1077;&#1089;&#1085;&#1080;_-_&#1042;%20&#1079;&#1077;&#1084;&#1083;&#1103;&#1085;&#1082;&#1077;.mp3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kka.ru/docs/real/pu39/2.htm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2;&#1088;&#1084;&#1080;&#1103;\my_pol_Evropy_po_plastunskij_propahali..._-_Bez_nazvaniya_(iPlayer.fm)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2;&#1088;&#1084;&#1080;&#1103;\n.-ustin-pesnja-o-marshale-zhukove-(mp3-you.net).mp3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2;&#1088;&#1084;&#1080;&#1103;\&#1044;&#1077;&#1085;&#1100;%20&#1055;&#1086;&#1073;&#1077;&#1076;&#1099;_-_&#1044;&#1077;&#1085;&#1100;%20&#1087;&#1086;&#1073;&#1077;&#1076;&#1099;.mp3" TargetMode="External"/><Relationship Id="rId1" Type="http://schemas.openxmlformats.org/officeDocument/2006/relationships/audio" Target="file:///C:\Users\user\Desktop\&#1072;&#1088;&#1084;&#1080;&#1103;\Metronom_-_(iPlayer.fm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2;&#1088;&#1084;&#1080;&#1103;\&#1069;&#1076;&#1091;&#1072;&#1088;&#1076;%20&#1061;&#1080;&#1083;&#1100;_-_&#1055;&#1077;&#1089;&#1085;&#1103;%20&#1072;&#1074;&#1080;&#1072;&#1090;&#1086;&#1088;&#1086;&#1074;%20(&#1087;&#1086;&#1088;&#1072;%20&#1074;%20&#1087;&#1091;&#1090;&#1100;-&#1076;&#1086;&#1088;&#1086;&#1075;&#1091;)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Советская армия в годы Великой Отечественной войны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le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8143932" cy="2847975"/>
          </a:xfrm>
          <a:prstGeom prst="rect">
            <a:avLst/>
          </a:prstGeom>
          <a:noFill/>
        </p:spPr>
      </p:pic>
      <p:pic>
        <p:nvPicPr>
          <p:cNvPr id="5" name="Krasnaya_armiya_vseh_silnej_-_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0076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Танковые войска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95438"/>
            <a:ext cx="8358246" cy="50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ri_tankista_-_Tri_veselyh_dru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войны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Численность-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бронеединиц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составила 25932 тыс. из них танки новой модели 1861 ед. Остальные танки устаревшие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 концу войны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Численность-  выпущенных танков за период войны составила 102 тыс. ед. Новых Т-34, КВ- которые превосходили немецкие модели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6501"/>
            <a:ext cx="4320480" cy="57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6168"/>
            <a:ext cx="44260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на Курской дуге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июля – 13 августа 1943 года)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040271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 - самое крупное танковое сражение в истории(сражение около д.Прохоровка); в нём участвовали около двух миллионов человек, шесть тысяч танков, четыре тысячи самолётов.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на Курской дуге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ознаменовала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коренного перелома в ходе Великой Отечественной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707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6165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0" y="404664"/>
            <a:ext cx="368578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88640"/>
            <a:ext cx="47525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Фёдорович Лавриненко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октября 1914 — 18 декабря 1941)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советский офицер, танковый ас, участник Великой Отечественной войны. Герой Советского Союза (1990)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 половиной месяца боёв принял участие в 28 схватках и уничтожил 52 танка противника, став самым результативным танкистом в Красной Армии за всю Великую Отечественную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войну.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декабря на подступах к Волоколамску после боя Д.Ф. Лавриненко был убит осколком мины.</a:t>
            </a:r>
          </a:p>
        </p:txBody>
      </p:sp>
    </p:spTree>
    <p:extLst>
      <p:ext uri="{BB962C8B-B14F-4D97-AF65-F5344CB8AC3E}">
        <p14:creationId xmlns="" xmlns:p14="http://schemas.microsoft.com/office/powerpoint/2010/main" val="36528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Артиллерия –бог современной войны (Сталин И.В.)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585_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358246" cy="5000660"/>
          </a:xfrm>
          <a:prstGeom prst="rect">
            <a:avLst/>
          </a:prstGeom>
          <a:noFill/>
        </p:spPr>
      </p:pic>
      <p:pic>
        <p:nvPicPr>
          <p:cNvPr id="5" name="Военные песни_-_Катю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5292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00240"/>
            <a:ext cx="4497388" cy="412592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-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75 832 ед. артиллерийских , зенитных орудий и минометы.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Уступали соединениям вермахта в количестве противотанковых средств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498975" cy="4857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Численность -</a:t>
            </a:r>
            <a:r>
              <a:rPr lang="ru-RU" sz="4000" dirty="0" smtClean="0">
                <a:solidFill>
                  <a:schemeClr val="bg1"/>
                </a:solidFill>
              </a:rPr>
              <a:t>115108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единиц техники .Появляются новые зенитные установки, миномётные установки БМ -13 «Катюша» 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Сравнительная характеристика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498975" cy="465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конце</a:t>
            </a:r>
            <a:r>
              <a:rPr lang="ru-RU" b="1" dirty="0" smtClean="0">
                <a:solidFill>
                  <a:schemeClr val="bg1"/>
                </a:solidFill>
              </a:rPr>
              <a:t> войны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Сразу после своего создания в апреле 1942 года армия сыграла большую роль в успешном срыве немецкой воздушной </a:t>
            </a:r>
            <a:r>
              <a:rPr lang="ru-RU" dirty="0" smtClean="0">
                <a:solidFill>
                  <a:schemeClr val="bg1"/>
                </a:solidFill>
                <a:hlinkClick r:id="rId2" tooltip="Операция «Айсштосс»"/>
              </a:rPr>
              <a:t>операции «</a:t>
            </a:r>
            <a:r>
              <a:rPr lang="ru-RU" dirty="0" err="1" smtClean="0">
                <a:solidFill>
                  <a:schemeClr val="bg1"/>
                </a:solidFill>
                <a:hlinkClick r:id="rId2" tooltip="Операция «Айсштосс»"/>
              </a:rPr>
              <a:t>Айсштосс</a:t>
            </a:r>
            <a:r>
              <a:rPr lang="ru-RU" dirty="0" smtClean="0">
                <a:solidFill>
                  <a:schemeClr val="bg1"/>
                </a:solidFill>
                <a:hlinkClick r:id="rId2" tooltip="Операция «Айсштосс»"/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 по уничтожению кораблей Балтийского флота на замёрзшей Неве. В дальнейшем армия принимала активное участие в </a:t>
            </a:r>
            <a:r>
              <a:rPr lang="ru-RU" dirty="0" smtClean="0">
                <a:solidFill>
                  <a:schemeClr val="bg1"/>
                </a:solidFill>
                <a:hlinkClick r:id="rId3" tooltip="Битва за Ленинград"/>
              </a:rPr>
              <a:t>битве за Ленинград</a:t>
            </a:r>
            <a:r>
              <a:rPr lang="ru-RU" dirty="0" smtClean="0">
                <a:solidFill>
                  <a:schemeClr val="bg1"/>
                </a:solidFill>
              </a:rPr>
              <a:t>, прикрывала </a:t>
            </a:r>
            <a:r>
              <a:rPr lang="ru-RU" dirty="0" smtClean="0">
                <a:solidFill>
                  <a:schemeClr val="bg1"/>
                </a:solidFill>
                <a:hlinkClick r:id="rId4" tooltip="Войска"/>
              </a:rPr>
              <a:t>войска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  <a:hlinkClick r:id="rId5" tooltip="Ленинградский фронт"/>
              </a:rPr>
              <a:t>Ленинградского фронта</a:t>
            </a:r>
            <a:r>
              <a:rPr lang="ru-RU" dirty="0" smtClean="0">
                <a:solidFill>
                  <a:schemeClr val="bg1"/>
                </a:solidFill>
              </a:rPr>
              <a:t> при проведении операции по </a:t>
            </a:r>
            <a:r>
              <a:rPr lang="ru-RU" dirty="0" smtClean="0">
                <a:solidFill>
                  <a:schemeClr val="bg1"/>
                </a:solidFill>
                <a:hlinkClick r:id="rId6" tooltip="Операция «Искра»"/>
              </a:rPr>
              <a:t>прорыву блокады Ленинграда</a:t>
            </a:r>
            <a:r>
              <a:rPr lang="ru-RU" dirty="0" smtClean="0">
                <a:solidFill>
                  <a:schemeClr val="bg1"/>
                </a:solidFill>
              </a:rPr>
              <a:t> и в </a:t>
            </a:r>
            <a:r>
              <a:rPr lang="ru-RU" dirty="0" smtClean="0">
                <a:solidFill>
                  <a:schemeClr val="bg1"/>
                </a:solidFill>
                <a:hlinkClick r:id="rId7" tooltip="Выборгская наступательная операция"/>
              </a:rPr>
              <a:t>Выборгской операции 1944 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годы войны </a:t>
            </a:r>
            <a:r>
              <a:rPr lang="ru-RU" dirty="0" smtClean="0">
                <a:solidFill>
                  <a:schemeClr val="bg1"/>
                </a:solidFill>
                <a:hlinkClick r:id="rId8" tooltip="Соединение (военное дело)"/>
              </a:rPr>
              <a:t>соединения</a:t>
            </a:r>
            <a:r>
              <a:rPr lang="ru-RU" dirty="0" smtClean="0">
                <a:solidFill>
                  <a:schemeClr val="bg1"/>
                </a:solidFill>
              </a:rPr>
              <a:t> и </a:t>
            </a:r>
            <a:r>
              <a:rPr lang="ru-RU" dirty="0" smtClean="0">
                <a:solidFill>
                  <a:schemeClr val="bg1"/>
                </a:solidFill>
                <a:hlinkClick r:id="rId9" tooltip="Воинская часть"/>
              </a:rPr>
              <a:t>части</a:t>
            </a:r>
            <a:r>
              <a:rPr lang="ru-RU" dirty="0" smtClean="0">
                <a:solidFill>
                  <a:schemeClr val="bg1"/>
                </a:solidFill>
              </a:rPr>
              <a:t> армии уничтожили: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1 561 вражеский самолёт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свыше трёх </a:t>
            </a:r>
            <a:r>
              <a:rPr lang="ru-RU" dirty="0" smtClean="0">
                <a:solidFill>
                  <a:schemeClr val="bg1"/>
                </a:solidFill>
                <a:hlinkClick r:id="rId10" tooltip="Полк"/>
              </a:rPr>
              <a:t>полков</a:t>
            </a:r>
            <a:r>
              <a:rPr lang="ru-RU" dirty="0" smtClean="0">
                <a:solidFill>
                  <a:schemeClr val="bg1"/>
                </a:solidFill>
              </a:rPr>
              <a:t> пехоты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около 100 танков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подавили свыше 260 артиллерийских и миномётных батарей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14290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Ленинградская армия ПВО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Подвиг солдата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Рогачев Александр Васильевич командир батареи: в боях с 22 декабря 1941 по 27 февраля 1942 уничтожил 2 танка, подбил 1 самоходное орудие, два станковых пулемета и один ручной пулемет. Попав в окружение, уничтожил 35 автоматчиков. Тяжело ранен 27 февраля 1942 в боях за город Старая Русса.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Ефрейтор </a:t>
            </a:r>
            <a:r>
              <a:rPr lang="ru-RU" dirty="0" err="1" smtClean="0">
                <a:solidFill>
                  <a:schemeClr val="bg1"/>
                </a:solidFill>
              </a:rPr>
              <a:t>Трач</a:t>
            </a:r>
            <a:r>
              <a:rPr lang="ru-RU" dirty="0" smtClean="0">
                <a:solidFill>
                  <a:schemeClr val="bg1"/>
                </a:solidFill>
              </a:rPr>
              <a:t> Дмитрий Петрович (наводчик ) в бою 22 апреля 1945 огнем орудия сжег 2 тяжелых танка типа "Пантера" и уничтожил 70 солдат и офицеров. Погиб 01 мая 1945.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2800" dirty="0" smtClean="0"/>
          </a:p>
          <a:p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1941- первый партизанский отряд  из 186 человек</a:t>
            </a:r>
          </a:p>
          <a:p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1945 - 6 200 партизанских отрядов в составе более 1 миллиона  человек.</a:t>
            </a:r>
          </a:p>
          <a:p>
            <a:endParaRPr lang="ru-RU" sz="3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Партизанское движение в Великой Отечественной войне развивалось на оккупированной германскими войсками территории СССР.</a:t>
            </a:r>
          </a:p>
          <a:p>
            <a:pPr algn="just"/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Стратегическое руководство осуществляла Ставка Верховного   Главнокомандования через Центральный штаб партизанского движения (в 1942-1944г начальник штаба П.К. Пономаренко). Центральному штабу были подчинены в оперативном отношении республиканские и областные штабы партизанского движения, которые возглавляли секретари или члены ЦК компартий республик, крайкомов и обкомов летом 1942 лишь около 30% партизанских отрядов, состоявших на учёте штабов. В ноябре 1943 почти 94% отрядов поддерживали радиосвязь с органами руководства партизанского движения, в том числе около 1\2 имели свои радиостанции.</a:t>
            </a:r>
          </a:p>
          <a:p>
            <a:pPr algn="just"/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крупные операции проведенные в ходе партизанского движения: Рельсовая война , Операция «Концерт» , Белорусская военная операция 1944 г.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Партизанское движение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1941-1945г.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357166"/>
            <a:ext cx="2619372" cy="1725803"/>
          </a:xfrm>
          <a:prstGeom prst="rect">
            <a:avLst/>
          </a:prstGeom>
        </p:spPr>
      </p:pic>
      <p:pic>
        <p:nvPicPr>
          <p:cNvPr id="7" name="Военные песни_-_В земля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5" r="3875"/>
          <a:stretch>
            <a:fillRect/>
          </a:stretch>
        </p:blipFill>
        <p:spPr>
          <a:xfrm>
            <a:off x="5500694" y="457488"/>
            <a:ext cx="3313106" cy="59719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733" y="214290"/>
            <a:ext cx="5334000" cy="664371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Сумское партизанское соединение. Генерал-майор С.А. Ковпак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Руководитель движения Ковпак, советский государственный и общественный деятель, один из организаторов партизанского движения, дважды Герой Советского Союза , генерал-майор.  В начале июля 1941 года в Путивле началось формирование партизанских отрядов и подпольных групп. К концу 1941 года в отряде насчитывалось всего 73 человека, а к середине 1942 – уже больше тысячи. К Ковпаку приходили мелкие и крупные партизанские отряды из других мест. Постепенно родилось соединение народных мстителей Сумской области. </a:t>
            </a:r>
          </a:p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1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071810"/>
            <a:ext cx="8305800" cy="264320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Пехота является главным родом войск. Своим решительным продвижением в наступлении и упорным сопротивлением в обороне пехота в тесном взаимодействии с артиллерией, и авиацией решает исход боя. </a:t>
            </a:r>
            <a:r>
              <a:rPr lang="ru-RU" b="1" dirty="0" smtClean="0">
                <a:solidFill>
                  <a:schemeClr val="bg1"/>
                </a:solidFill>
              </a:rPr>
              <a:t>Пехота выносит на себе основную тяжесть боя. 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— </a:t>
            </a:r>
            <a:r>
              <a:rPr lang="ru-RU" b="1" u="sng" dirty="0" smtClean="0">
                <a:solidFill>
                  <a:schemeClr val="bg1"/>
                </a:solidFill>
                <a:hlinkClick r:id="rId3"/>
              </a:rPr>
              <a:t>Полевой устав РККА, 1939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9236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Пехота – царица полей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my_pol_Evropy_po_plastunskij_propahali...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857884" y="24288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Командный состав в период Великой Отечественной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войны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4" name="n.-ustin-pesnja-o-marshale-zhukove-(mp3-you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00694" y="1928802"/>
            <a:ext cx="304800" cy="304800"/>
          </a:xfrm>
          <a:prstGeom prst="rect">
            <a:avLst/>
          </a:prstGeom>
        </p:spPr>
      </p:pic>
      <p:pic>
        <p:nvPicPr>
          <p:cNvPr id="7170" name="Picture 2" descr="C:\Users\user\Desktop\4396_m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28868"/>
            <a:ext cx="757242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5292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00240"/>
            <a:ext cx="4497388" cy="41259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sz="2200" dirty="0" smtClean="0">
                <a:solidFill>
                  <a:schemeClr val="bg1"/>
                </a:solidFill>
              </a:rPr>
              <a:t>До Великой Отечественной войны восемь военачальников получили высшее звание Маршала Советского Союза, трое из которых были репрессированы – Блюхер В.К., Тухачевский М.Н. и Егоров А.И. Оставшиеся в живых постепенно перешли на второстепенные должности. В период репрессий погибло </a:t>
            </a:r>
            <a:r>
              <a:rPr lang="ru-RU" sz="2200" b="1" dirty="0" smtClean="0">
                <a:solidFill>
                  <a:schemeClr val="bg1"/>
                </a:solidFill>
              </a:rPr>
              <a:t>738 военоначальников</a:t>
            </a:r>
            <a:r>
              <a:rPr lang="ru-RU" sz="2200" dirty="0" smtClean="0">
                <a:solidFill>
                  <a:schemeClr val="bg1"/>
                </a:solidFill>
              </a:rPr>
              <a:t> звания не ниже генеральского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498975" cy="48577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на первостепенное место война выдвинула новых полководцев, восемь, из которых получили звание Маршала Советского Союза в ходе войны, не считая Сталина и Берию.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Потери ВОВ 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>16 человек военного генералитета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Сравнительная характеристика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498975" cy="465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 время войны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283106" cy="3000372"/>
          </a:xfrm>
        </p:spPr>
        <p:txBody>
          <a:bodyPr>
            <a:normAutofit/>
          </a:bodyPr>
          <a:lstStyle/>
          <a:p>
            <a:pPr algn="just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советских генералов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Великой Отечественной войны покончили жизнь самоубийством. Генерал-майор авиации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Копец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И.И., Герой Советского Союза, воевавший в Испании, лётчик-истребитель, командующий Военно-воздушными силами Западного Особого военного Округа, застрелился 23 июня 1941 г. Огромные потери ВВС СССР в первые часы войны только на аэродромах, при бомбардировке, не оставили генералу другого выхода.</a:t>
            </a:r>
          </a:p>
        </p:txBody>
      </p:sp>
      <p:pic>
        <p:nvPicPr>
          <p:cNvPr id="1026" name="Picture 2" descr="C:\Users\user\Desktop\____1_~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3143272" cy="3500462"/>
          </a:xfrm>
          <a:prstGeom prst="rect">
            <a:avLst/>
          </a:prstGeom>
          <a:noFill/>
        </p:spPr>
      </p:pic>
      <p:pic>
        <p:nvPicPr>
          <p:cNvPr id="1027" name="Picture 3" descr="C:\Users\user\Desktop\2_1_~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588572" y="3429000"/>
            <a:ext cx="2983956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572000" y="214290"/>
            <a:ext cx="4429156" cy="3500462"/>
          </a:xfrm>
        </p:spPr>
        <p:txBody>
          <a:bodyPr>
            <a:noAutofit/>
          </a:bodyPr>
          <a:lstStyle/>
          <a:p>
            <a:pPr algn="just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Погибли в бою 162 генерала Красной Армии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апреле 1942 г. под Вязьму лично за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генералом Ефремовым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попавшим с частями в окружение, Сталин послал самолёт, сесть в который генерал отказался: "Я с солдатами сюда пришёл, с солдатами и уйду". Во время прорыва генерал Ефремов был тяжело ранен (получил три ранения), потерял способность двигаться и, не желая попасть в плен, застрелился. Тело Ефремова первыми нашли немцы, испытывая глубокое уважение к мужественному генералу, они похоронили его с воинскими почестями.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78595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МАРШАЛ ЖУКОВ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Г.К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1941-1942 гг.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Ленинградская и Московская битвы. 1941–1942 гг. –Сталинградская и Курская битвы. 1942 -1943 г. – Белорусская операция.  Висло -Одерская и Берлинская операции. 1944–1945 гг. первый получил звание маршала,был заместителем главнокомандующего армии, принимал парад Победы</a:t>
            </a:r>
          </a:p>
        </p:txBody>
      </p:sp>
      <p:pic>
        <p:nvPicPr>
          <p:cNvPr id="9" name="Содержимое 8" descr="Маршалы Советского Союза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000100" y="3071810"/>
            <a:ext cx="2938272" cy="339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Маршалы Советского Союза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429256" y="3071810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Маршалы парада Победы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645025" y="1142984"/>
            <a:ext cx="4041775" cy="178595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МАРШАЛ РОКОСОВСКИЙ К.К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–Смоленское сражение(1941),Московская битва (1941-1942),Сталинградская битва(1942-1943),Курская битва(1943),Освобождение Белоруссии (1944),Освобождение Польши (1945),Берлинская операция(1945) Получил  также звание маршала Польши. Командовал парадом Победы в 1945г. </a:t>
            </a:r>
          </a:p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Безвозвратные военные потери Красной армии в Великой Отечественной войне составили 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11.6 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миллионов человек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0_19344f_9f00159e_ori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8358246" cy="4786346"/>
          </a:xfrm>
          <a:prstGeom prst="rect">
            <a:avLst/>
          </a:prstGeom>
          <a:noFill/>
        </p:spPr>
      </p:pic>
      <p:pic>
        <p:nvPicPr>
          <p:cNvPr id="10" name="Metronom_-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428604"/>
            <a:ext cx="304800" cy="304800"/>
          </a:xfrm>
          <a:prstGeom prst="rect">
            <a:avLst/>
          </a:prstGeom>
        </p:spPr>
      </p:pic>
      <p:pic>
        <p:nvPicPr>
          <p:cNvPr id="11" name="День Победы_-_День побед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0003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3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Сравнительная характеристика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 войны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2,9 млн. человек, 32,9 тыс. орудий и минометов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Основное оружие – винтовка </a:t>
            </a:r>
            <a:r>
              <a:rPr lang="ru-RU" b="1" dirty="0" err="1" smtClean="0">
                <a:solidFill>
                  <a:schemeClr val="bg1"/>
                </a:solidFill>
              </a:rPr>
              <a:t>Мосина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Пулемёт Максим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511971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концу войны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пиковая численность армии СССР была достигнута на начало 1945 года - 11,36 из них 80% это пехота             миллионов бойцов.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концу войны система вооружения пехоты включала в различных сочетаниях: пистолеты и револьверы, магазинные и самозарядные винтовки и карабины, пистолеты-пулеметы, автоматы, снайперские винтовки, ручные, единые, станковые и крупнокалиберные пулеметы, ручные и винтовочные гранаты различного назначения, РПГ.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войны закрепил место основного оружия пехоты за автоматическим оружием со сменным магазином и переменным режимом огня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4040188" cy="2286016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том, как сражалась русская пехота, есть много свидетельств. К примеру, многим известен подвиг 28 героев-панфиловцев или защитников Брестской крепости, Сталинграда и Севастополя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01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Подвиги пехотинцев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714356"/>
            <a:ext cx="4040188" cy="2643206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Советские солдаты сражались храбро и были способны на самопожертвование. Подвиг рядового Александра Матросова, который своим телом закрыл амбразуру немецкого дота, стал хрестоматийным, став устойчивым выражением в русском языке. Всего в годы Великой Отечественной войны подобный подвиг совершило более 400 человек.</a:t>
            </a:r>
          </a:p>
          <a:p>
            <a:endParaRPr lang="ru-RU" dirty="0"/>
          </a:p>
        </p:txBody>
      </p:sp>
      <p:pic>
        <p:nvPicPr>
          <p:cNvPr id="2050" name="Picture 2" descr="C:\Users\user\Desktop\1469182241_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05880"/>
            <a:ext cx="4038600" cy="3623516"/>
          </a:xfrm>
          <a:prstGeom prst="rect">
            <a:avLst/>
          </a:prstGeom>
          <a:noFill/>
        </p:spPr>
      </p:pic>
      <p:pic>
        <p:nvPicPr>
          <p:cNvPr id="2051" name="Picture 3" descr="C:\Users\user\Desktop\e9f7d378ad3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9788" y="2928934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i="1" dirty="0" smtClean="0">
                <a:solidFill>
                  <a:schemeClr val="bg1"/>
                </a:solidFill>
              </a:rPr>
              <a:t>Они идут молча, быстрым шагом. Подходят ближе, и мы тоже вливаемся в этот людской поток. Трудно определить, сколько нас в это толпе, может быть 500, может 1000 или еще больше. Ясно, что люди будут идти напролом, как уже случалось в нашей фронтовой практике, но в более простых случаях окружения. С пути разъяренной толпы отступали даже танки. Немецкие танкисты знали, что обязательно в толпе найдется боец с противотанковой гранатой или бутылкой с зажигательной смесью. Толпа уничтожала на своем пути немецких пулеметчиков и автоматчиков, неся при этом сильные потери. Немецкие солдаты знали об этом и обоснованно боялись пробивающихся из окружения войск, как боялись они морозов, ночных боев и густых лесных массивов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Лев </a:t>
            </a:r>
            <a:r>
              <a:rPr lang="ru-RU" sz="2400" dirty="0" err="1" smtClean="0">
                <a:solidFill>
                  <a:schemeClr val="bg1"/>
                </a:solidFill>
              </a:rPr>
              <a:t>Майданик</a:t>
            </a:r>
            <a:r>
              <a:rPr lang="ru-RU" sz="2400" dirty="0" smtClean="0">
                <a:solidFill>
                  <a:schemeClr val="bg1"/>
                </a:solidFill>
              </a:rPr>
              <a:t>, который был участником боев в окружении в районе Харькова в 1942 году, вспоминает: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Авиация</a:t>
            </a:r>
            <a:endParaRPr lang="ru-RU" sz="6600" dirty="0"/>
          </a:p>
        </p:txBody>
      </p:sp>
      <p:pic>
        <p:nvPicPr>
          <p:cNvPr id="3074" name="Picture 2" descr="C:\Users\user\Desktop\ullstein_high_001956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24000"/>
            <a:ext cx="8429684" cy="4976834"/>
          </a:xfrm>
          <a:prstGeom prst="rect">
            <a:avLst/>
          </a:prstGeom>
          <a:noFill/>
        </p:spPr>
      </p:pic>
      <p:pic>
        <p:nvPicPr>
          <p:cNvPr id="5" name="Эдуард Хиль_-_Песня авиаторов (пора в путь-дорогу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15140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 войны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около 20 тыс. Самолетов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Бомбардировщики и истребители- Поликарпова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 концу войны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47.3 тыс. самолётов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Из них: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Штурмовики –Ильюшина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Истребители – </a:t>
            </a:r>
            <a:r>
              <a:rPr lang="ru-RU" dirty="0" err="1" smtClean="0">
                <a:solidFill>
                  <a:schemeClr val="bg1"/>
                </a:solidFill>
              </a:rPr>
              <a:t>Яковлева,Лавочкина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Бомбардировщики – </a:t>
            </a:r>
            <a:r>
              <a:rPr lang="ru-RU" dirty="0" err="1" smtClean="0">
                <a:solidFill>
                  <a:schemeClr val="bg1"/>
                </a:solidFill>
              </a:rPr>
              <a:t>Петлякова</a:t>
            </a:r>
            <a:r>
              <a:rPr lang="ru-RU" dirty="0" smtClean="0">
                <a:solidFill>
                  <a:schemeClr val="bg1"/>
                </a:solidFill>
              </a:rPr>
              <a:t>, Ильюшина, Туполева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Герои    войны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конце июля капитан </a:t>
            </a:r>
            <a:r>
              <a:rPr lang="ru-RU" b="1" dirty="0" smtClean="0">
                <a:solidFill>
                  <a:schemeClr val="bg1"/>
                </a:solidFill>
              </a:rPr>
              <a:t>Гастелло Н.Ф. </a:t>
            </a:r>
            <a:r>
              <a:rPr lang="ru-RU" dirty="0" smtClean="0">
                <a:solidFill>
                  <a:schemeClr val="bg1"/>
                </a:solidFill>
              </a:rPr>
              <a:t>– командир эскадрильи 207-го авиационного полка 42-й бомбардировочной </a:t>
            </a:r>
            <a:r>
              <a:rPr lang="ru-RU" dirty="0" err="1" smtClean="0">
                <a:solidFill>
                  <a:schemeClr val="bg1"/>
                </a:solidFill>
              </a:rPr>
              <a:t>авиацион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ной дивизии, во главе своего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экипажа (штурман лейтенант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Бурденюк</a:t>
            </a:r>
            <a:r>
              <a:rPr lang="ru-RU" dirty="0" smtClean="0">
                <a:solidFill>
                  <a:schemeClr val="bg1"/>
                </a:solidFill>
              </a:rPr>
              <a:t> и стрелок лейтенант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Калинин) – направил свой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подбитый, объятый пламенем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самолёт на скопление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немецких войск. </a:t>
            </a:r>
          </a:p>
          <a:p>
            <a:endParaRPr lang="ru-RU" dirty="0"/>
          </a:p>
        </p:txBody>
      </p:sp>
      <p:pic>
        <p:nvPicPr>
          <p:cNvPr id="7" name="Рисунок 6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61971"/>
            <a:ext cx="3138661" cy="468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Авиация защищает небо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Авианалёт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Берлин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 1941году самолет лейтенанта Дашковского не дотянул до своего аэродрома самую малость. Он упал 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Кагула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лес и загорелся. Экипаж погиб.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Курская битва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немецкие бомбардировщики группами по 20–30 самолетов под прикрытием истребителей пытались разбомбить переправы и задержать продвижение наших войск.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Авиабои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 время Курской битвы отличались невероятным накалом и героизмом советских летчиков.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небе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-легендарный бой 29 апреля 1943 года. Восьмерка ведомых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Покрышкиным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аэрокобр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рассеяла и повернула назад три эшелона Ю-87 (81 самолет). </a:t>
            </a:r>
          </a:p>
          <a:p>
            <a:pPr>
              <a:buNone/>
            </a:pPr>
            <a:endParaRPr lang="ru-RU" sz="2400" dirty="0" smtClean="0"/>
          </a:p>
          <a:p>
            <a:endParaRPr lang="ru-RU" sz="20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622</TotalTime>
  <Words>1365</Words>
  <Application>Microsoft Office PowerPoint</Application>
  <PresentationFormat>Экран (4:3)</PresentationFormat>
  <Paragraphs>103</Paragraphs>
  <Slides>24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Советская армия в годы Великой Отечественной войны</vt:lpstr>
      <vt:lpstr>Пехота – царица полей</vt:lpstr>
      <vt:lpstr>Сравнительная характеристика</vt:lpstr>
      <vt:lpstr>Подвиги пехотинцев</vt:lpstr>
      <vt:lpstr>Лев Майданик, который был участником боев в окружении в районе Харькова в 1942 году, вспоминает: </vt:lpstr>
      <vt:lpstr>Авиация</vt:lpstr>
      <vt:lpstr>Сравнительная характеристика</vt:lpstr>
      <vt:lpstr>Герои    войны</vt:lpstr>
      <vt:lpstr>Слайд 9</vt:lpstr>
      <vt:lpstr>Танковые войска</vt:lpstr>
      <vt:lpstr>Сравнительная характеристика</vt:lpstr>
      <vt:lpstr>Слайд 12</vt:lpstr>
      <vt:lpstr>Слайд 13</vt:lpstr>
      <vt:lpstr>Артиллерия –бог современной войны (Сталин И.В.)</vt:lpstr>
      <vt:lpstr>Сравнительная характеристика</vt:lpstr>
      <vt:lpstr>Слайд 16</vt:lpstr>
      <vt:lpstr>Подвиг солдата</vt:lpstr>
      <vt:lpstr>Партизанское движение            1941-1945г.</vt:lpstr>
      <vt:lpstr>Слайд 19</vt:lpstr>
      <vt:lpstr>Командный состав в период Великой Отечественной войны.  </vt:lpstr>
      <vt:lpstr>Сравнительная характеристика</vt:lpstr>
      <vt:lpstr>Слайд 22</vt:lpstr>
      <vt:lpstr>Маршалы парада Победы</vt:lpstr>
      <vt:lpstr>Безвозвратные военные потери Красной армии в Великой Отечественной войне составили 11.6 миллионов человек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роль</dc:title>
  <dc:creator>Оксана</dc:creator>
  <cp:lastModifiedBy>user</cp:lastModifiedBy>
  <cp:revision>65</cp:revision>
  <dcterms:created xsi:type="dcterms:W3CDTF">2017-02-13T09:05:56Z</dcterms:created>
  <dcterms:modified xsi:type="dcterms:W3CDTF">2017-02-22T13:15:52Z</dcterms:modified>
</cp:coreProperties>
</file>