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77" r:id="rId4"/>
    <p:sldId id="264" r:id="rId5"/>
    <p:sldId id="257" r:id="rId6"/>
    <p:sldId id="268" r:id="rId7"/>
    <p:sldId id="258" r:id="rId8"/>
    <p:sldId id="262" r:id="rId9"/>
    <p:sldId id="273" r:id="rId10"/>
    <p:sldId id="269" r:id="rId11"/>
    <p:sldId id="260" r:id="rId12"/>
    <p:sldId id="274" r:id="rId13"/>
    <p:sldId id="270" r:id="rId14"/>
    <p:sldId id="278" r:id="rId15"/>
    <p:sldId id="279" r:id="rId16"/>
    <p:sldId id="271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22282E-6648-4D62-B535-923542D8A5F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C7360E-D36A-4BC7-9317-501D995FB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2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89F0B-A9FC-4DA4-9C94-9C0F85B7016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564C-81E0-499B-ACC4-E2EF3DD42CC8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1EC-2A83-41FC-A80E-C3C88CE37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7046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BE49-F3F5-4D91-BD74-26996391C92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6296-7A5F-44DC-AD0C-281ED04D7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7009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5C6B-A5B2-4C16-B14A-9108967F14D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C12F-039E-4FEF-9C3D-281F82C1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8042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FB68-E36D-4E7D-B29C-ED0DD4B34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3436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62B3-4F2E-4B87-B72D-E60406B1D92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30A8-C6C9-44B3-869C-E146537BE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38719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D189-C48F-4B63-B7AC-4C7D97F8AE8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5DE8-DA5D-4D01-81F9-6CE95CE1F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59086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1301-7E1F-4411-840C-62E8A0EF170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B907-705E-46AC-9DDE-FE4764570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4578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F12A-13A8-48DD-9556-4F545CC1A31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9F2B-30FE-4BB4-A6FE-96D7331E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32065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F762-19EA-4D9F-BDDB-7F27B9B7523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155F-C0A8-49EE-AF2C-87E726C5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4157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6C2F-5E7A-4B54-8B25-47016150A041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7FDD-F59A-40E0-87A8-0EEE3946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9798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6E35-9A68-4FE5-BD58-D975DF3BA03E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0AE0-1DE5-4703-92AD-570339044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0930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BD25-7CF5-42D2-82E4-E9F17905B54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9FBF-6940-46C3-BBAC-0C4599610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8043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10F466-86EB-4993-B60A-80A5808DDA8B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7570A-E339-4203-BB44-C44FDC48C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King_Joh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>
            <a:fillRect/>
          </a:stretch>
        </p:blipFill>
        <p:spPr bwMode="auto">
          <a:xfrm>
            <a:off x="25400" y="-103188"/>
            <a:ext cx="9144000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27088" y="22050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FF0000"/>
                </a:solidFill>
                <a:latin typeface="Arial Black" pitchFamily="34" charset="0"/>
              </a:rPr>
              <a:t>Англия в </a:t>
            </a:r>
            <a:r>
              <a:rPr lang="en-US" altLang="ru-RU" sz="4800" smtClean="0">
                <a:solidFill>
                  <a:srgbClr val="FF0000"/>
                </a:solidFill>
                <a:latin typeface="Arial Black" pitchFamily="34" charset="0"/>
              </a:rPr>
              <a:t>IX-XIV</a:t>
            </a:r>
            <a:r>
              <a:rPr lang="ru-RU" altLang="ru-RU" sz="4800" smtClean="0">
                <a:solidFill>
                  <a:srgbClr val="FF0000"/>
                </a:solidFill>
                <a:latin typeface="Arial Black" pitchFamily="34" charset="0"/>
              </a:rPr>
              <a:t> веках</a:t>
            </a:r>
            <a:r>
              <a:rPr lang="en-US" altLang="ru-RU" sz="4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altLang="ru-RU" sz="480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altLang="ru-RU" sz="4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5661025"/>
            <a:ext cx="6994525" cy="1196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Кудашева Римма Александровна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МОБУ «СОШ №202»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765175"/>
            <a:ext cx="4000500" cy="259238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933825"/>
            <a:ext cx="201612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2916238" cy="386080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Пятно 1 5"/>
          <p:cNvSpPr/>
          <p:nvPr/>
        </p:nvSpPr>
        <p:spPr>
          <a:xfrm>
            <a:off x="107950" y="0"/>
            <a:ext cx="2951163" cy="1174750"/>
          </a:xfrm>
          <a:prstGeom prst="irregularSeal1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1215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113" y="85725"/>
            <a:ext cx="5394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Восстание против короля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25675" y="1052513"/>
            <a:ext cx="360363" cy="5048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50825" y="1700213"/>
            <a:ext cx="4752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</a:rPr>
              <a:t>15 июня 1215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Король подписал закон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356992"/>
            <a:ext cx="487710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«Великая хартия вольностей»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003800" y="3716338"/>
            <a:ext cx="3924300" cy="292576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Предоставление некоторых привилегий рыцарству, свободным крестьянам и городам, ограничение прав короля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 rot="2572737">
            <a:off x="3387725" y="2911475"/>
            <a:ext cx="936625" cy="271463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908050"/>
            <a:ext cx="2562225" cy="3333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Black" pitchFamily="34" charset="0"/>
              </a:rPr>
              <a:t>1216 – 1272 гг. правление Генриха </a:t>
            </a:r>
            <a:r>
              <a:rPr lang="en-US" sz="2800" b="1" dirty="0">
                <a:latin typeface="Arial Black" pitchFamily="34" charset="0"/>
              </a:rPr>
              <a:t>III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338" y="1196975"/>
            <a:ext cx="61198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 1258 г. начал войну против Италии.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Для нужд войны потребовал от баронов отдавать в казну 1/3 доходов.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787900" y="2852738"/>
            <a:ext cx="360363" cy="2159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941" y="2992110"/>
            <a:ext cx="583245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Гражданская война 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1263-1267 гг.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4945" t="13041" r="14064" b="19760"/>
          <a:stretch>
            <a:fillRect/>
          </a:stretch>
        </p:blipFill>
        <p:spPr bwMode="auto">
          <a:xfrm>
            <a:off x="4967288" y="3948113"/>
            <a:ext cx="4105275" cy="2879725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4/42/A_Chronicle_of_England_-_Page_251_-_Death_of_de_Montfort.jpg/970px-A_Chronicle_of_England_-_Page_251_-_Death_of_de_Montf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46363"/>
            <a:ext cx="4859337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s://i.pinimg.com/originals/b8/53/e5/b853e5ca92f1c9ebf3b11b14f9623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776288"/>
            <a:ext cx="2857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44463" y="84138"/>
            <a:ext cx="7235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Симон де Морфон – граф, одержавший победу над королем Генрихом </a:t>
            </a:r>
            <a:r>
              <a:rPr lang="en-US" altLang="ru-RU" sz="2800" b="1">
                <a:latin typeface="Arial" charset="0"/>
              </a:rPr>
              <a:t>III</a:t>
            </a:r>
            <a:endParaRPr lang="ru-RU" altLang="ru-RU" sz="2800" b="1">
              <a:latin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71775" y="1038225"/>
            <a:ext cx="4318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7025" y="1624013"/>
            <a:ext cx="57816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300" dirty="0">
                <a:solidFill>
                  <a:srgbClr val="C00000"/>
                </a:solidFill>
                <a:latin typeface="Arial Black" panose="020B0A04020102020204" pitchFamily="34" charset="0"/>
              </a:rPr>
              <a:t>Созывает парламент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20357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но 1 2"/>
          <p:cNvSpPr/>
          <p:nvPr/>
        </p:nvSpPr>
        <p:spPr>
          <a:xfrm rot="20835473">
            <a:off x="103188" y="61913"/>
            <a:ext cx="2781300" cy="124936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1265 г.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917825" y="-98425"/>
            <a:ext cx="6192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сословно-представительный орган власти-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4450" y="270907"/>
            <a:ext cx="30444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парламент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1628775"/>
            <a:ext cx="4895850" cy="504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Верхняя палата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4300" y="2133600"/>
            <a:ext cx="4895850" cy="14398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/>
              <a:t>Палата лордов </a:t>
            </a:r>
            <a:r>
              <a:rPr lang="ru-RU" sz="3200" b="1" dirty="0"/>
              <a:t>-  избирались епископы, аббаты, знатные феодалы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4300" y="4005263"/>
            <a:ext cx="4895850" cy="503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Нижняя палата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4509119"/>
            <a:ext cx="4896222" cy="2021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/>
              <a:t>Палата общин</a:t>
            </a:r>
            <a:r>
              <a:rPr lang="ru-RU" sz="3200" b="1" dirty="0"/>
              <a:t> – избирались рыцари, представители от каждого крупного города</a:t>
            </a: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6300788" y="3573463"/>
            <a:ext cx="287337" cy="43180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00788" y="981075"/>
            <a:ext cx="287337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clipart-library.com/img/1400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8051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516688" y="1223963"/>
            <a:ext cx="722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165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740650" y="1146175"/>
            <a:ext cx="722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166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288" y="2376488"/>
            <a:ext cx="5997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Как английский парламент влиял на дела в государстве?</a:t>
            </a:r>
          </a:p>
        </p:txBody>
      </p:sp>
      <p:pic>
        <p:nvPicPr>
          <p:cNvPr id="16390" name="Picture 2" descr="Картинки по запросу знак вопроса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8938"/>
            <a:ext cx="14620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487" y="388690"/>
            <a:ext cx="45239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Задание на урок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278063"/>
            <a:ext cx="84978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Что англичане считают началом своих свобод?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2" name="Picture 2" descr="Картинки по запросу знак вопроса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8938"/>
            <a:ext cx="14620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0" y="188913"/>
          <a:ext cx="1857375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lip" r:id="rId3" imgW="1857375" imgH="3995738" progId="MS_ClipArt_Gallery.2">
                  <p:embed/>
                </p:oleObj>
              </mc:Choice>
              <mc:Fallback>
                <p:oleObj name="Clip" r:id="rId3" imgW="1857375" imgH="3995738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857375" cy="399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74195" y="332656"/>
            <a:ext cx="38908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latin typeface="Arial Black" panose="020B0A04020102020204" pitchFamily="34" charset="0"/>
              </a:rPr>
              <a:t>Проверь себя: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2888" y="1439863"/>
            <a:ext cx="7056437" cy="1584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Почему перепись населения назвали книгой «страшного </a:t>
            </a:r>
            <a:r>
              <a:rPr lang="ru-RU" sz="3200" b="1" dirty="0"/>
              <a:t>суда»?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4150" y="1433513"/>
            <a:ext cx="7056438" cy="1584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Что такое парламент?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9225" y="1433513"/>
            <a:ext cx="7056438" cy="1584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Когда был создан Английский парламент?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9388" y="1125538"/>
            <a:ext cx="7056437" cy="1584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Назовите первого короля Англии?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1125538"/>
            <a:ext cx="7056437" cy="1584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При каком короле Англия потеряла свои владения во Франции?</a:t>
            </a:r>
            <a:endParaRPr lang="ru-RU" sz="3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>
            <a:off x="3743325" y="4946650"/>
            <a:ext cx="4768850" cy="950913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242888" y="3970338"/>
            <a:ext cx="4773612" cy="987425"/>
          </a:xfrm>
          <a:prstGeom prst="bentConnector3">
            <a:avLst>
              <a:gd name="adj1" fmla="val 579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134100" y="5326063"/>
            <a:ext cx="3009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Ничего не понял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42888" y="2849563"/>
            <a:ext cx="3621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Все понял, могу объяснить другим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348038" y="4373563"/>
            <a:ext cx="238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Тему понял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8900" y="476250"/>
            <a:ext cx="4670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успеха</a:t>
            </a:r>
          </a:p>
        </p:txBody>
      </p:sp>
      <p:pic>
        <p:nvPicPr>
          <p:cNvPr id="15368" name="Picture 8" descr="http://www.gilmerfreepress.net/images/upload1/Thinking0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2227"/>
            <a:ext cx="1420688" cy="1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mydog.su/sites/default/files/pictures/picture-43629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053"/>
            <a:ext cx="2583959" cy="25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3.bp.blogspot.com/-LjspAtUjTNg/U-o9ND7vyQI/AAAAAAACX1Q/uxc2dZrSGwg/s1600/HOMBRES%2B(803)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68" y="2420888"/>
            <a:ext cx="1951112" cy="19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9513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задание: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41338" y="2060575"/>
            <a:ext cx="80629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§ прочитать 19, выучить записи в тетради, устно ответить на вопросы 1-5  на стр.166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План урока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b="1" smtClean="0"/>
              <a:t>Нормандское завоевание.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b="1" smtClean="0"/>
              <a:t>Борьба с крупными феодалами.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b="1" smtClean="0"/>
              <a:t>Великая хартия вольностей.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b="1" smtClean="0"/>
              <a:t>Английский парламент.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altLang="ru-RU" b="1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altLang="ru-RU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487" y="388690"/>
            <a:ext cx="45239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Задание на урок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278063"/>
            <a:ext cx="84978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Что англичане считают началом своих свобод?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4" name="Picture 2" descr="Картинки по запросу знак вопроса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8938"/>
            <a:ext cx="14620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50825" y="155575"/>
            <a:ext cx="8713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 Black" pitchFamily="34" charset="0"/>
              </a:rPr>
              <a:t>1066 г. - </a:t>
            </a:r>
            <a:r>
              <a:rPr lang="ru-RU" altLang="ru-RU" sz="2400"/>
              <a:t> </a:t>
            </a:r>
            <a:r>
              <a:rPr lang="ru-RU" altLang="ru-RU" sz="2800" b="1"/>
              <a:t>на Британские острова вторглись войска герцога Нормандии Вильгельма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31775" y="1150938"/>
            <a:ext cx="82819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В сражении под Ганстингсом нормандцы одержали победу над английским королем Гарольдом</a:t>
            </a:r>
          </a:p>
        </p:txBody>
      </p:sp>
      <p:pic>
        <p:nvPicPr>
          <p:cNvPr id="6148" name="Picture 2" descr="http://www.cultus.hk/his5532_07/hastings/P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4425" r="5534" b="6203"/>
          <a:stretch>
            <a:fillRect/>
          </a:stretch>
        </p:blipFill>
        <p:spPr bwMode="auto">
          <a:xfrm>
            <a:off x="504825" y="2276475"/>
            <a:ext cx="8205788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226853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0" y="0"/>
            <a:ext cx="8748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 Black" pitchFamily="34" charset="0"/>
              </a:rPr>
              <a:t>Вильгельм объявлен королем Англии по прозвищу «Завоеватель»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38" y="371633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/>
              <a:t>       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/>
              <a:t>  Насильственно принуждал завоеванных англосаксов признать его королем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800" b="1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/>
              <a:t>  Все англосаксонские феодалы дали клятву верности Вильгельму    </a:t>
            </a:r>
          </a:p>
        </p:txBody>
      </p:sp>
      <p:pic>
        <p:nvPicPr>
          <p:cNvPr id="7173" name="Picture 4" descr="http://clipart-library.com/img/1400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839913"/>
            <a:ext cx="23971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2538" y="831850"/>
            <a:ext cx="6353175" cy="10080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Вильгельм для укрепления королевской  власти? 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7018338" y="2112963"/>
            <a:ext cx="723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159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8024813" y="215741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05063" y="3240088"/>
            <a:ext cx="6589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Отнял часть земель англосаксонских                               феодалов  и раздал своим рыцарям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2933700" y="188913"/>
            <a:ext cx="977900" cy="4841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/>
          <a:stretch>
            <a:fillRect/>
          </a:stretch>
        </p:blipFill>
        <p:spPr bwMode="auto">
          <a:xfrm>
            <a:off x="2843213" y="1268413"/>
            <a:ext cx="252095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2"/>
          <a:stretch>
            <a:fillRect/>
          </a:stretch>
        </p:blipFill>
        <p:spPr bwMode="auto">
          <a:xfrm>
            <a:off x="0" y="0"/>
            <a:ext cx="28432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25900"/>
            <a:ext cx="3995737" cy="28321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2 4"/>
          <p:cNvSpPr/>
          <p:nvPr/>
        </p:nvSpPr>
        <p:spPr>
          <a:xfrm>
            <a:off x="323850" y="0"/>
            <a:ext cx="3311525" cy="985838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1086 г.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084638" y="0"/>
            <a:ext cx="47164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Вильгельм провел перепись земель, населения и имущества</a:t>
            </a: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966075" y="668338"/>
            <a:ext cx="431800" cy="1008062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6825" y="1627188"/>
            <a:ext cx="4175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Многие ранее свободные крестьяне стали крепостные – прикрепленные к земле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941888"/>
            <a:ext cx="4695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Поземельная перепись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 народе была прозвана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Black" pitchFamily="34" charset="0"/>
              </a:rPr>
              <a:t>«Книгой страшного суда»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79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1154-1189 гг. – правление Генриха </a:t>
            </a:r>
            <a:r>
              <a:rPr lang="en-US" sz="2800" dirty="0">
                <a:latin typeface="Arial Black" pitchFamily="34" charset="0"/>
              </a:rPr>
              <a:t>II</a:t>
            </a:r>
            <a:r>
              <a:rPr lang="ru-RU" sz="2800" dirty="0">
                <a:latin typeface="Arial Black" pitchFamily="34" charset="0"/>
              </a:rPr>
              <a:t> Плантагенета  (Анжуйского)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10"/>
            <a:ext cx="3203575" cy="3600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003550" y="2559050"/>
            <a:ext cx="5705475" cy="2951163"/>
          </a:xfrm>
          <a:prstGeom prst="horizontalScroll">
            <a:avLst/>
          </a:prstGeom>
          <a:solidFill>
            <a:srgbClr val="6633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Какие реформы провел Генрих </a:t>
            </a:r>
            <a:r>
              <a:rPr lang="en-US" sz="3200" b="1" dirty="0"/>
              <a:t>II</a:t>
            </a:r>
            <a:r>
              <a:rPr lang="ru-RU" sz="3200" b="1" dirty="0"/>
              <a:t> для укрепления королевской власти?</a:t>
            </a:r>
          </a:p>
        </p:txBody>
      </p:sp>
      <p:pic>
        <p:nvPicPr>
          <p:cNvPr id="9221" name="Picture 4" descr="http://clipart-library.com/img/1400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868863"/>
            <a:ext cx="28051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4572000" y="527685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160</a:t>
            </a: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694363" y="5154613"/>
            <a:ext cx="785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161</a:t>
            </a:r>
          </a:p>
        </p:txBody>
      </p: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3032125" y="1763713"/>
            <a:ext cx="6111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C00000"/>
                </a:solidFill>
              </a:rPr>
              <a:t>Реформа - преобразование, изменение чего либо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/>
          <p:cNvGrpSpPr>
            <a:grpSpLocks/>
          </p:cNvGrpSpPr>
          <p:nvPr/>
        </p:nvGrpSpPr>
        <p:grpSpPr bwMode="auto">
          <a:xfrm>
            <a:off x="0" y="549275"/>
            <a:ext cx="3581400" cy="6003925"/>
            <a:chOff x="144" y="768"/>
            <a:chExt cx="2112" cy="3408"/>
          </a:xfrm>
        </p:grpSpPr>
        <p:graphicFrame>
          <p:nvGraphicFramePr>
            <p:cNvPr id="10253" name="Object 5"/>
            <p:cNvGraphicFramePr>
              <a:graphicFrameLocks noChangeAspect="1"/>
            </p:cNvGraphicFramePr>
            <p:nvPr/>
          </p:nvGraphicFramePr>
          <p:xfrm>
            <a:off x="144" y="768"/>
            <a:ext cx="2112" cy="3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Clip" r:id="rId3" imgW="3192463" imgH="3749675" progId="">
                    <p:embed/>
                  </p:oleObj>
                </mc:Choice>
                <mc:Fallback>
                  <p:oleObj name="Clip" r:id="rId3" imgW="3192463" imgH="3749675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768"/>
                          <a:ext cx="2112" cy="3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32" y="1152"/>
              <a:ext cx="1248" cy="57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CC99FF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Arial Black"/>
                </a:rPr>
                <a:t>Реформы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CC99FF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Arial Black"/>
                </a:rPr>
                <a:t>Генриха </a:t>
              </a:r>
              <a:r>
                <a:rPr lang="en-US" sz="3600" b="1" kern="10">
                  <a:ln w="9525">
                    <a:solidFill>
                      <a:srgbClr val="CC99FF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Arial Black"/>
                </a:rPr>
                <a:t>II</a:t>
              </a:r>
              <a:endParaRPr lang="ru-RU" sz="3600" b="1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 Black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35002" y="2492896"/>
            <a:ext cx="2518831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ВОЕННАЯ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СУДЕБНАЯ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ПОДЧИНЕНИЕ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ЦЕРКВИ</a:t>
            </a: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3785661" y="2643882"/>
            <a:ext cx="5256584" cy="1361182"/>
          </a:xfrm>
          <a:prstGeom prst="wedgeRectCallout">
            <a:avLst>
              <a:gd name="adj1" fmla="val -72439"/>
              <a:gd name="adj2" fmla="val 1898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Вместо «божьего суда» феодалов введен королевский суд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785661" y="188640"/>
            <a:ext cx="5256584" cy="2133236"/>
          </a:xfrm>
          <a:prstGeom prst="wedgeRectCallout">
            <a:avLst>
              <a:gd name="adj1" fmla="val -76619"/>
              <a:gd name="adj2" fmla="val 759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При нежелании феодалов проходить военную службу они должны выплатить «щитовые деньги» - военный взнос</a:t>
            </a: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4067944" y="4365104"/>
            <a:ext cx="4752528" cy="1080120"/>
          </a:xfrm>
          <a:prstGeom prst="wedgeRectCallout">
            <a:avLst>
              <a:gd name="adj1" fmla="val -73153"/>
              <a:gd name="adj2" fmla="val -488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Устранение главного епископа Англии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517775" y="1498600"/>
            <a:ext cx="415925" cy="94138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339975" y="1414463"/>
            <a:ext cx="746125" cy="2601912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795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1199-1216 гг. – правление Иоанна Безземельного</a:t>
            </a:r>
          </a:p>
        </p:txBody>
      </p:sp>
      <p:pic>
        <p:nvPicPr>
          <p:cNvPr id="10244" name="Picture 2" descr="Иоанн (Джон) Безземельный">
            <a:hlinkClick r:id="rId3" tooltip="Иоанн (Джон) Безземельный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6" y="907396"/>
            <a:ext cx="2555776" cy="2973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3035300" y="2605088"/>
            <a:ext cx="5857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C00000"/>
                </a:solidFill>
                <a:latin typeface="Constantia" pitchFamily="18" charset="0"/>
              </a:rPr>
              <a:t>Англия потеряла почти все владения во Франции;</a:t>
            </a: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2876550" y="1876425"/>
            <a:ext cx="6175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Неудачная война с Филиппом 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II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Прямоугольник 7"/>
          <p:cNvSpPr>
            <a:spLocks noChangeArrowheads="1"/>
          </p:cNvSpPr>
          <p:nvPr/>
        </p:nvSpPr>
        <p:spPr bwMode="auto">
          <a:xfrm>
            <a:off x="3086100" y="3559175"/>
            <a:ext cx="59594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своей политикой восстановил против себя все население страны (духовенство, рыцари, горожане выступили вместе с баронами ).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076825" y="2439988"/>
            <a:ext cx="719138" cy="2762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454</Words>
  <Application>Microsoft Office PowerPoint</Application>
  <PresentationFormat>Экран (4:3)</PresentationFormat>
  <Paragraphs>83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Arial Black</vt:lpstr>
      <vt:lpstr>Times New Roman</vt:lpstr>
      <vt:lpstr>Wingdings</vt:lpstr>
      <vt:lpstr>Constantia</vt:lpstr>
      <vt:lpstr>Тема Office</vt:lpstr>
      <vt:lpstr>Clip</vt:lpstr>
      <vt:lpstr>Microsoft Clip Gallery</vt:lpstr>
      <vt:lpstr>Англия в IX-XIV веках 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User</cp:lastModifiedBy>
  <cp:revision>78</cp:revision>
  <dcterms:created xsi:type="dcterms:W3CDTF">2011-10-27T12:35:23Z</dcterms:created>
  <dcterms:modified xsi:type="dcterms:W3CDTF">2019-02-05T14:26:38Z</dcterms:modified>
</cp:coreProperties>
</file>