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notesMasterIdLst>
    <p:notesMasterId r:id="rId14"/>
  </p:notesMasterIdLst>
  <p:sldIdLst>
    <p:sldId id="256" r:id="rId2"/>
    <p:sldId id="257" r:id="rId3"/>
    <p:sldId id="258" r:id="rId4"/>
    <p:sldId id="261" r:id="rId5"/>
    <p:sldId id="259" r:id="rId6"/>
    <p:sldId id="263" r:id="rId7"/>
    <p:sldId id="260" r:id="rId8"/>
    <p:sldId id="265" r:id="rId9"/>
    <p:sldId id="266" r:id="rId10"/>
    <p:sldId id="262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0" autoAdjust="0"/>
    <p:restoredTop sz="94679" autoAdjust="0"/>
  </p:normalViewPr>
  <p:slideViewPr>
    <p:cSldViewPr>
      <p:cViewPr varScale="1">
        <p:scale>
          <a:sx n="41" d="100"/>
          <a:sy n="41" d="100"/>
        </p:scale>
        <p:origin x="-1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1FD3B0E-6430-41F1-ADF1-2764E0677206}" type="datetimeFigureOut">
              <a:rPr lang="ru-RU"/>
              <a:pPr>
                <a:defRPr/>
              </a:pPr>
              <a:t>17.01.2019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5A99AC-AFB4-4BA5-831E-ED3D396622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2E9917-8D12-4C5D-9D39-D384999FB4B5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23629A-791E-4072-86D4-022616E534FD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7CF28FE-AE54-4812-90F2-E4A4761E7053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55F0AD-5896-480B-B77C-7949B39A3F0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280A09-3462-4046-8857-45166D49DB4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B1605-81D5-4A54-BE8D-75E2AD6DA1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7A7DA1-DBEE-434E-A6BD-A08328FF44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B9A62-D6A6-4D4A-9951-0016DCD979F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0CD610-96B5-4D45-B304-C0707B5B473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25CEC3-656B-423E-AE8E-80DE8C8FD45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73EA68-834B-4ADC-A239-FF5D2641F8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722DB-09C2-4B70-AB3E-0D38882A534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D34AE5-BBBE-4A8F-B6BC-321D48E59A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8F3E09-E64D-42C0-BD0E-2BC23CF7599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1679AE8-7FFE-4FF8-A338-31A53C18FB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ransition spd="slow">
    <p:diamond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357298"/>
            <a:ext cx="9144000" cy="435771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>
            <a:prstTxWarp prst="textWave2">
              <a:avLst/>
            </a:prstTxWarp>
          </a:bodyPr>
          <a:lstStyle/>
          <a:p>
            <a:pPr algn="ctr">
              <a:defRPr/>
            </a:pPr>
            <a:r>
              <a:rPr lang="ru-RU" dirty="0"/>
              <a:t> </a:t>
            </a:r>
            <a:r>
              <a:rPr lang="ru-RU" sz="7200" b="1" dirty="0" smtClean="0">
                <a:ln w="1905"/>
                <a:solidFill>
                  <a:schemeClr val="bg1">
                    <a:lumMod val="90000"/>
                    <a:lumOff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Следствие ведут </a:t>
            </a:r>
          </a:p>
          <a:p>
            <a:pPr algn="ctr">
              <a:defRPr/>
            </a:pPr>
            <a:r>
              <a:rPr lang="ru-RU" sz="7200" b="1" dirty="0" smtClean="0">
                <a:ln w="1905"/>
                <a:solidFill>
                  <a:schemeClr val="bg1">
                    <a:lumMod val="90000"/>
                    <a:lumOff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знатоки</a:t>
            </a:r>
            <a:endParaRPr lang="ru-RU" sz="7200" b="1" dirty="0">
              <a:ln w="1905"/>
              <a:solidFill>
                <a:schemeClr val="bg1">
                  <a:lumMod val="90000"/>
                  <a:lumOff val="1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27984" y="764704"/>
            <a:ext cx="3888432" cy="5040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/>
              <a:t>Игра по русскому языку 6 класс</a:t>
            </a:r>
            <a:endParaRPr lang="ru-RU" dirty="0"/>
          </a:p>
        </p:txBody>
      </p:sp>
      <p:pic>
        <p:nvPicPr>
          <p:cNvPr id="5129" name="Picture 54" descr="C:\Documents and Settings\Надя\Рабочий стол\рисунки-анимашки по теме школа\Рисунок1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500688"/>
            <a:ext cx="3929063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142875"/>
            <a:ext cx="8472487" cy="1643063"/>
          </a:xfrm>
        </p:spPr>
        <p:txBody>
          <a:bodyPr/>
          <a:lstStyle/>
          <a:p>
            <a:pPr eaLnBrk="1" hangingPunct="1"/>
            <a:r>
              <a:rPr lang="ru-RU" sz="4000" b="1" smtClean="0"/>
              <a:t> </a:t>
            </a:r>
            <a:r>
              <a:rPr lang="ru-RU" sz="4000" b="1" smtClean="0">
                <a:solidFill>
                  <a:srgbClr val="002060"/>
                </a:solidFill>
              </a:rPr>
              <a:t>Образовать существительные общего рода от слов: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68313" y="2420938"/>
            <a:ext cx="4319587" cy="4248150"/>
          </a:xfrm>
        </p:spPr>
        <p:txBody>
          <a:bodyPr/>
          <a:lstStyle/>
          <a:p>
            <a:pPr eaLnBrk="1" hangingPunct="1"/>
            <a:r>
              <a:rPr lang="ru-RU" sz="3200" b="1" smtClean="0"/>
              <a:t> выскочить</a:t>
            </a:r>
          </a:p>
          <a:p>
            <a:pPr eaLnBrk="1" hangingPunct="1"/>
            <a:r>
              <a:rPr lang="ru-RU" sz="3200" b="1" smtClean="0"/>
              <a:t> задираться</a:t>
            </a:r>
          </a:p>
          <a:p>
            <a:pPr eaLnBrk="1" hangingPunct="1"/>
            <a:r>
              <a:rPr lang="ru-RU" sz="3200" b="1" smtClean="0"/>
              <a:t> ломаться</a:t>
            </a:r>
          </a:p>
          <a:p>
            <a:pPr eaLnBrk="1" hangingPunct="1"/>
            <a:r>
              <a:rPr lang="ru-RU" sz="3200" b="1" smtClean="0"/>
              <a:t> не посидеть</a:t>
            </a:r>
          </a:p>
          <a:p>
            <a:pPr eaLnBrk="1" hangingPunct="1"/>
            <a:r>
              <a:rPr lang="ru-RU" sz="3200" b="1" smtClean="0"/>
              <a:t>размазать</a:t>
            </a:r>
          </a:p>
          <a:p>
            <a:pPr eaLnBrk="1" hangingPunct="1"/>
            <a:r>
              <a:rPr lang="ru-RU" sz="3200" b="1" smtClean="0"/>
              <a:t>трудиться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43438" y="2420938"/>
            <a:ext cx="3960812" cy="3705225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chemeClr val="accent2"/>
                </a:solidFill>
              </a:rPr>
              <a:t> выскочка</a:t>
            </a:r>
          </a:p>
          <a:p>
            <a:pPr eaLnBrk="1" hangingPunct="1"/>
            <a:r>
              <a:rPr lang="ru-RU" sz="3200" b="1" smtClean="0">
                <a:solidFill>
                  <a:schemeClr val="accent2"/>
                </a:solidFill>
              </a:rPr>
              <a:t> задира</a:t>
            </a:r>
          </a:p>
          <a:p>
            <a:pPr eaLnBrk="1" hangingPunct="1"/>
            <a:r>
              <a:rPr lang="ru-RU" sz="3200" b="1" smtClean="0">
                <a:solidFill>
                  <a:schemeClr val="accent2"/>
                </a:solidFill>
              </a:rPr>
              <a:t> ломака</a:t>
            </a:r>
          </a:p>
          <a:p>
            <a:pPr eaLnBrk="1" hangingPunct="1"/>
            <a:r>
              <a:rPr lang="ru-RU" sz="3200" b="1" smtClean="0">
                <a:solidFill>
                  <a:schemeClr val="accent2"/>
                </a:solidFill>
              </a:rPr>
              <a:t> непоседа</a:t>
            </a:r>
          </a:p>
          <a:p>
            <a:pPr eaLnBrk="1" hangingPunct="1"/>
            <a:r>
              <a:rPr lang="ru-RU" sz="3200" b="1" smtClean="0">
                <a:solidFill>
                  <a:schemeClr val="accent2"/>
                </a:solidFill>
              </a:rPr>
              <a:t>размазня</a:t>
            </a:r>
          </a:p>
          <a:p>
            <a:pPr eaLnBrk="1" hangingPunct="1"/>
            <a:r>
              <a:rPr lang="ru-RU" sz="3200" b="1" smtClean="0">
                <a:solidFill>
                  <a:schemeClr val="accent2"/>
                </a:solidFill>
              </a:rPr>
              <a:t>трудяга</a:t>
            </a:r>
          </a:p>
        </p:txBody>
      </p:sp>
      <p:pic>
        <p:nvPicPr>
          <p:cNvPr id="15365" name="Picture 54" descr="C:\Documents and Settings\Надя\Рабочий стол\рисунки-анимашки по теме школа\Рисунок11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500688"/>
            <a:ext cx="3500438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54" descr="C:\Documents and Settings\Надя\Рабочий стол\рисунки-анимашки по теме школа\Рисунок1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25" y="5929313"/>
            <a:ext cx="1857375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2000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642938"/>
            <a:ext cx="8401050" cy="5681662"/>
          </a:xfrm>
        </p:spPr>
        <p:txBody>
          <a:bodyPr/>
          <a:lstStyle/>
          <a:p>
            <a:pPr eaLnBrk="1" hangingPunct="1"/>
            <a:r>
              <a:rPr lang="ru-RU" smtClean="0"/>
              <a:t>  </a:t>
            </a:r>
            <a:r>
              <a:rPr lang="ru-RU" sz="3600" b="1" smtClean="0"/>
              <a:t> Почему частица </a:t>
            </a:r>
            <a:r>
              <a:rPr lang="ru-RU" sz="3600" b="1" smtClean="0">
                <a:solidFill>
                  <a:srgbClr val="C00000"/>
                </a:solidFill>
              </a:rPr>
              <a:t>НЕ</a:t>
            </a:r>
            <a:r>
              <a:rPr lang="ru-RU" sz="3600" b="1" smtClean="0"/>
              <a:t> с прилагательным </a:t>
            </a:r>
            <a:r>
              <a:rPr lang="ru-RU" sz="3600" b="1" i="1" smtClean="0">
                <a:solidFill>
                  <a:srgbClr val="C00000"/>
                </a:solidFill>
              </a:rPr>
              <a:t>ПРОСТЫЕ</a:t>
            </a:r>
            <a:r>
              <a:rPr lang="ru-RU" sz="3600" b="1" smtClean="0">
                <a:solidFill>
                  <a:srgbClr val="C00000"/>
                </a:solidFill>
              </a:rPr>
              <a:t> </a:t>
            </a:r>
            <a:r>
              <a:rPr lang="ru-RU" sz="3600" b="1" smtClean="0"/>
              <a:t>написана отдельно?</a:t>
            </a:r>
          </a:p>
          <a:p>
            <a:pPr eaLnBrk="1" hangingPunct="1"/>
            <a:r>
              <a:rPr lang="ru-RU" sz="3200" b="1" i="1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Белка песенки поёт</a:t>
            </a:r>
          </a:p>
          <a:p>
            <a:pPr eaLnBrk="1" hangingPunct="1"/>
            <a:r>
              <a:rPr lang="ru-RU" sz="3200" b="1" i="1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И орешки всё грызёт.</a:t>
            </a:r>
          </a:p>
          <a:p>
            <a:pPr eaLnBrk="1" hangingPunct="1"/>
            <a:r>
              <a:rPr lang="ru-RU" sz="3200" b="1" i="1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А орешки </a:t>
            </a:r>
            <a:r>
              <a:rPr lang="ru-RU" sz="3200" b="1" i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не </a:t>
            </a:r>
            <a:r>
              <a:rPr lang="ru-RU" sz="3200" b="1" i="1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простые,</a:t>
            </a:r>
          </a:p>
          <a:p>
            <a:pPr eaLnBrk="1" hangingPunct="1"/>
            <a:r>
              <a:rPr lang="ru-RU" sz="3200" b="1" i="1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Все скорлупки золотые.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3600" b="1" i="1" smtClean="0">
                <a:solidFill>
                  <a:srgbClr val="C00000"/>
                </a:solidFill>
              </a:rPr>
              <a:t>     Имеется скрытое противопоставление.</a:t>
            </a:r>
          </a:p>
        </p:txBody>
      </p:sp>
      <p:pic>
        <p:nvPicPr>
          <p:cNvPr id="16387" name="Picture 54" descr="C:\Documents and Settings\Надя\Рабочий стол\рисунки-анимашки по теме школа\Рисунок11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43563"/>
            <a:ext cx="1143000" cy="120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54" descr="C:\Documents and Settings\Надя\Рабочий стол\рисунки-анимашки по теме школа\Рисунок1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0" y="5143500"/>
            <a:ext cx="428625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Подведём итоги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i="1" dirty="0" err="1" smtClean="0"/>
              <a:t>Подсчитаем,сколько</a:t>
            </a:r>
            <a:r>
              <a:rPr lang="ru-RU" sz="2000" b="1" i="1" dirty="0" smtClean="0"/>
              <a:t> фишек заработали ребята.</a:t>
            </a:r>
          </a:p>
          <a:p>
            <a:endParaRPr lang="ru-RU" sz="2000" b="1" i="1" dirty="0" smtClean="0"/>
          </a:p>
          <a:p>
            <a:r>
              <a:rPr lang="ru-RU" sz="2000" b="1" i="1" dirty="0" smtClean="0"/>
              <a:t>Победитель получает приз!</a:t>
            </a:r>
            <a:endParaRPr lang="ru-RU" sz="1800" b="1" i="1" dirty="0" smtClean="0"/>
          </a:p>
          <a:p>
            <a:endParaRPr lang="ru-RU" sz="1800" b="1" i="1" dirty="0" smtClean="0"/>
          </a:p>
          <a:p>
            <a:endParaRPr lang="ru-RU" sz="1800" b="1" i="1" dirty="0" smtClean="0"/>
          </a:p>
          <a:p>
            <a:endParaRPr lang="ru-RU" sz="1800" b="1" i="1" dirty="0" smtClean="0"/>
          </a:p>
          <a:p>
            <a:endParaRPr lang="ru-RU" sz="1800" b="1" i="1" dirty="0" smtClean="0"/>
          </a:p>
          <a:p>
            <a:endParaRPr lang="ru-RU" sz="1800" b="1" i="1" dirty="0" smtClean="0"/>
          </a:p>
          <a:p>
            <a:endParaRPr lang="ru-RU" sz="1800" b="1" i="1" dirty="0" smtClean="0"/>
          </a:p>
          <a:p>
            <a:endParaRPr lang="ru-RU" sz="1800" b="1" i="1" dirty="0" smtClean="0"/>
          </a:p>
          <a:p>
            <a:endParaRPr lang="ru-RU" sz="1800" b="1" i="1" dirty="0" smtClean="0"/>
          </a:p>
          <a:p>
            <a:r>
              <a:rPr lang="ru-RU" sz="1800" b="1" i="1" dirty="0" smtClean="0"/>
              <a:t>Презентацию подготовила </a:t>
            </a:r>
            <a:r>
              <a:rPr lang="ru-RU" sz="1800" b="1" i="1" dirty="0" err="1" smtClean="0"/>
              <a:t>Ломиворотова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Л.В.,учитель</a:t>
            </a:r>
            <a:r>
              <a:rPr lang="ru-RU" sz="1800" b="1" i="1" dirty="0" smtClean="0"/>
              <a:t> русского языка </a:t>
            </a:r>
            <a:r>
              <a:rPr lang="ru-RU" sz="1800" b="1" i="1" smtClean="0"/>
              <a:t>и литературы.</a:t>
            </a:r>
            <a:endParaRPr lang="ru-RU" sz="2000" b="1" i="1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285750"/>
            <a:ext cx="7961313" cy="12144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b="1" dirty="0" smtClean="0"/>
              <a:t> </a:t>
            </a:r>
            <a:r>
              <a:rPr lang="ru-RU" sz="3200" b="1" dirty="0" smtClean="0">
                <a:solidFill>
                  <a:srgbClr val="0070C0"/>
                </a:solidFill>
              </a:rPr>
              <a:t>Разгадайте шарады.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1428750"/>
            <a:ext cx="8186737" cy="54292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000" b="1" dirty="0" smtClean="0"/>
              <a:t>1. Возьмите предлог </a:t>
            </a:r>
            <a:r>
              <a:rPr lang="ru-RU" sz="2000" b="1" dirty="0" smtClean="0">
                <a:solidFill>
                  <a:srgbClr val="FF0000"/>
                </a:solidFill>
              </a:rPr>
              <a:t>К</a:t>
            </a:r>
            <a:r>
              <a:rPr lang="ru-RU" sz="2000" b="1" dirty="0" smtClean="0"/>
              <a:t>, стоящий перед местоимением </a:t>
            </a:r>
            <a:r>
              <a:rPr lang="ru-RU" sz="2000" b="1" dirty="0" smtClean="0">
                <a:solidFill>
                  <a:srgbClr val="C00000"/>
                </a:solidFill>
              </a:rPr>
              <a:t>МНЕ.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000" b="1" dirty="0" smtClean="0"/>
              <a:t>2. Прибавьте существительное </a:t>
            </a:r>
            <a:r>
              <a:rPr lang="ru-RU" sz="2000" b="1" dirty="0" smtClean="0">
                <a:solidFill>
                  <a:srgbClr val="FF0000"/>
                </a:solidFill>
              </a:rPr>
              <a:t>СОН</a:t>
            </a:r>
            <a:r>
              <a:rPr lang="ru-RU" sz="2000" b="1" dirty="0" smtClean="0"/>
              <a:t> в дательном падеже единственного числа.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000" b="1" dirty="0" smtClean="0"/>
              <a:t>3. Допишите слово так, чтобы оно отвечало на вопрос </a:t>
            </a:r>
            <a:r>
              <a:rPr lang="ru-RU" sz="2000" b="1" dirty="0" smtClean="0">
                <a:solidFill>
                  <a:srgbClr val="FF0000"/>
                </a:solidFill>
              </a:rPr>
              <a:t>ЧТО СДЕЛАТЬ?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</a:t>
            </a:r>
            <a:r>
              <a:rPr lang="ru-RU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коснуться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800" b="1" dirty="0" smtClean="0"/>
              <a:t> </a:t>
            </a:r>
            <a:r>
              <a:rPr lang="ru-RU" sz="2000" b="1" dirty="0" smtClean="0"/>
              <a:t>1.Приставка у этого слова обозначает приближение.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000" b="1" dirty="0" smtClean="0"/>
              <a:t>2.К ней прибавили основу от прилагательного </a:t>
            </a:r>
            <a:r>
              <a:rPr lang="ru-RU" sz="2000" b="1" dirty="0" smtClean="0">
                <a:solidFill>
                  <a:srgbClr val="FF0000"/>
                </a:solidFill>
              </a:rPr>
              <a:t>КОСНЫЙ</a:t>
            </a:r>
            <a:r>
              <a:rPr lang="ru-RU" sz="2000" b="1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000" b="1" dirty="0" smtClean="0"/>
              <a:t>3.Затем суффикс, который пишется у прилагательных после шипящих и </a:t>
            </a:r>
            <a:r>
              <a:rPr lang="ru-RU" sz="2000" b="1" dirty="0" err="1" smtClean="0"/>
              <a:t>ц</a:t>
            </a:r>
            <a:r>
              <a:rPr lang="ru-RU" sz="2000" b="1" dirty="0" smtClean="0"/>
              <a:t> под ударением (</a:t>
            </a:r>
            <a:r>
              <a:rPr lang="ru-RU" sz="2000" b="1" dirty="0" smtClean="0">
                <a:solidFill>
                  <a:srgbClr val="C00000"/>
                </a:solidFill>
              </a:rPr>
              <a:t>камышовый, песцовый</a:t>
            </a:r>
            <a:r>
              <a:rPr lang="ru-RU" sz="2000" b="1" dirty="0" smtClean="0"/>
              <a:t>).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000" b="1" dirty="0" smtClean="0"/>
              <a:t>4. И суффикс с окончанием, как у существительного           </a:t>
            </a:r>
            <a:r>
              <a:rPr lang="ru-RU" sz="2000" b="1" dirty="0" smtClean="0">
                <a:solidFill>
                  <a:srgbClr val="FF0000"/>
                </a:solidFill>
              </a:rPr>
              <a:t>ВЫПАДЕНИЕ.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2000" b="1" dirty="0" smtClean="0"/>
              <a:t>          </a:t>
            </a:r>
            <a:r>
              <a:rPr lang="ru-RU" sz="2000" b="1" dirty="0" smtClean="0">
                <a:solidFill>
                  <a:schemeClr val="accent2"/>
                </a:solidFill>
              </a:rPr>
              <a:t>                        </a:t>
            </a:r>
            <a:r>
              <a:rPr lang="ru-RU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прикосновение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b="1" dirty="0" smtClean="0">
              <a:solidFill>
                <a:schemeClr val="accent2"/>
              </a:solidFill>
            </a:endParaRPr>
          </a:p>
        </p:txBody>
      </p:sp>
      <p:pic>
        <p:nvPicPr>
          <p:cNvPr id="6148" name="Picture 54" descr="C:\Documents and Settings\Надя\Рабочий стол\рисунки-анимашки по теме школа\Рисунок11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500688"/>
            <a:ext cx="1285875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4" descr="C:\Documents and Settings\Надя\Рабочий стол\рисунки-анимашки по теме школа\Рисунок1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3875" y="4857750"/>
            <a:ext cx="100012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714375"/>
            <a:ext cx="8401050" cy="56102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b="1" dirty="0" smtClean="0"/>
              <a:t>     </a:t>
            </a:r>
            <a:r>
              <a:rPr lang="ru-RU" sz="3600" b="1" dirty="0" smtClean="0"/>
              <a:t> </a:t>
            </a:r>
            <a:r>
              <a:rPr lang="ru-RU" sz="3000" b="1" dirty="0" smtClean="0"/>
              <a:t>Неграмотная бабушка из деревни прислала родственникам телеграмму: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000" b="1" dirty="0" smtClean="0">
                <a:solidFill>
                  <a:schemeClr val="accent2"/>
                </a:solidFill>
              </a:rPr>
              <a:t>Здорова. Прибываю в полном благополучии.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000" b="1" dirty="0" smtClean="0"/>
              <a:t>Все отправились на вокзал встречать бабушку, но она не приехала. Что случилось?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30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000" b="1" dirty="0" smtClean="0"/>
              <a:t>          </a:t>
            </a:r>
            <a:r>
              <a:rPr lang="ru-RU" sz="2800" b="1" dirty="0" smtClean="0">
                <a:solidFill>
                  <a:srgbClr val="002060"/>
                </a:solidFill>
              </a:rPr>
              <a:t>Прибывать </a:t>
            </a:r>
            <a:r>
              <a:rPr lang="ru-RU" sz="2800" b="1" dirty="0" smtClean="0">
                <a:solidFill>
                  <a:schemeClr val="accent2"/>
                </a:solidFill>
              </a:rPr>
              <a:t>– приходить, приезжать куда-либо; (</a:t>
            </a:r>
            <a:r>
              <a:rPr lang="ru-RU" sz="2800" b="1" dirty="0" err="1" smtClean="0">
                <a:solidFill>
                  <a:schemeClr val="accent2"/>
                </a:solidFill>
              </a:rPr>
              <a:t>приставка-ПРИ-приближение</a:t>
            </a:r>
            <a:r>
              <a:rPr lang="ru-RU" sz="2800" b="1" dirty="0" smtClean="0">
                <a:solidFill>
                  <a:schemeClr val="accent2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b="1" dirty="0" smtClean="0">
                <a:solidFill>
                  <a:schemeClr val="accent2"/>
                </a:solidFill>
              </a:rPr>
              <a:t>          </a:t>
            </a:r>
            <a:r>
              <a:rPr lang="ru-RU" sz="2800" b="1" dirty="0" smtClean="0">
                <a:solidFill>
                  <a:srgbClr val="002060"/>
                </a:solidFill>
              </a:rPr>
              <a:t>Пребывать </a:t>
            </a:r>
            <a:r>
              <a:rPr lang="ru-RU" sz="2800" b="1" dirty="0" smtClean="0">
                <a:solidFill>
                  <a:schemeClr val="accent2"/>
                </a:solidFill>
              </a:rPr>
              <a:t>– находиться где-нибудь или в каком-нибудь состоянии(</a:t>
            </a:r>
            <a:r>
              <a:rPr lang="ru-RU" sz="2800" b="1" dirty="0" err="1" smtClean="0">
                <a:solidFill>
                  <a:schemeClr val="accent2"/>
                </a:solidFill>
              </a:rPr>
              <a:t>приставка-ПРЕ=ПЕРЕ</a:t>
            </a:r>
            <a:r>
              <a:rPr lang="ru-RU" sz="2800" b="1" dirty="0" smtClean="0">
                <a:solidFill>
                  <a:schemeClr val="accent2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3000" b="1" dirty="0" smtClean="0">
              <a:solidFill>
                <a:schemeClr val="accent2"/>
              </a:solidFill>
            </a:endParaRPr>
          </a:p>
        </p:txBody>
      </p:sp>
      <p:pic>
        <p:nvPicPr>
          <p:cNvPr id="7171" name="Picture 54" descr="C:\Documents and Settings\Надя\Рабочий стол\рисунки-анимашки по теме школа\Рисунок11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500688"/>
            <a:ext cx="1285875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54" descr="C:\Documents and Settings\Надя\Рабочий стол\рисунки-анимашки по теме школа\Рисунок1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38" y="5500688"/>
            <a:ext cx="1643062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285750"/>
            <a:ext cx="8472487" cy="6000750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ru-RU" b="1" dirty="0" smtClean="0"/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Найдите разносклоняемые существительные во всех  предложениях:</a:t>
            </a:r>
          </a:p>
          <a:p>
            <a:pPr eaLnBrk="1" hangingPunct="1"/>
            <a:r>
              <a:rPr lang="ru-RU" b="1" dirty="0" smtClean="0"/>
              <a:t>1.Кузнец ушёл, пожар свирепствовал  ещё несколько времени.</a:t>
            </a:r>
          </a:p>
          <a:p>
            <a:pPr eaLnBrk="1" hangingPunct="1"/>
            <a:r>
              <a:rPr lang="ru-RU" b="1" dirty="0" smtClean="0"/>
              <a:t>2.Наконец унялся, и груды углей без пламени ярко горели в темноте ночи, и около них бродили погорелые жители </a:t>
            </a:r>
            <a:r>
              <a:rPr lang="ru-RU" b="1" dirty="0" err="1" smtClean="0"/>
              <a:t>Кистенёвки</a:t>
            </a:r>
            <a:r>
              <a:rPr lang="ru-RU" b="1" dirty="0" smtClean="0"/>
              <a:t>.</a:t>
            </a:r>
          </a:p>
          <a:p>
            <a:pPr eaLnBrk="1" hangingPunct="1"/>
            <a:r>
              <a:rPr lang="ru-RU" b="1" dirty="0" smtClean="0"/>
              <a:t>3.Губернские чиновники трепетали при его имени ( Из какого произведения взяты цитаты?)</a:t>
            </a:r>
          </a:p>
          <a:p>
            <a:pPr eaLnBrk="1" hangingPunct="1"/>
            <a:endParaRPr lang="ru-RU" b="1" dirty="0" smtClean="0"/>
          </a:p>
          <a:p>
            <a:pPr eaLnBrk="1" hangingPunct="1"/>
            <a:r>
              <a:rPr lang="ru-RU" dirty="0" smtClean="0"/>
              <a:t>   </a:t>
            </a:r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857250" y="4797425"/>
            <a:ext cx="7429500" cy="12239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     времени, пламени, имени</a:t>
            </a:r>
          </a:p>
        </p:txBody>
      </p:sp>
      <p:pic>
        <p:nvPicPr>
          <p:cNvPr id="8196" name="Picture 54" descr="C:\Documents and Settings\Надя\Рабочий стол\рисунки-анимашки по теме школа\Рисунок1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500688"/>
            <a:ext cx="3500438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4" descr="C:\Documents and Settings\Надя\Рабочий стол\рисунки-анимашки по теме школа\Рисунок11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5357813"/>
            <a:ext cx="3429000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428625"/>
            <a:ext cx="8329612" cy="5697538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b="1" smtClean="0"/>
          </a:p>
          <a:p>
            <a:pPr eaLnBrk="1" hangingPunct="1">
              <a:buFontTx/>
              <a:buNone/>
            </a:pPr>
            <a:r>
              <a:rPr lang="ru-RU" b="1" smtClean="0"/>
              <a:t>     </a:t>
            </a:r>
            <a:r>
              <a:rPr lang="ru-RU" sz="3600" b="1" smtClean="0"/>
              <a:t> </a:t>
            </a:r>
            <a:r>
              <a:rPr lang="ru-RU" sz="3200" b="1" smtClean="0"/>
              <a:t>Есть пословица </a:t>
            </a:r>
            <a:r>
              <a:rPr lang="ru-RU" sz="3200" b="1" i="1" smtClean="0">
                <a:solidFill>
                  <a:srgbClr val="FF0000"/>
                </a:solidFill>
              </a:rPr>
              <a:t>«Семеро одного не ждут»</a:t>
            </a:r>
            <a:r>
              <a:rPr lang="ru-RU" sz="3200" b="1" smtClean="0"/>
              <a:t>. А если было бы не семь человек, а девять ? Как бы вы сказали?</a:t>
            </a:r>
          </a:p>
          <a:p>
            <a:pPr eaLnBrk="1" hangingPunct="1">
              <a:buFontTx/>
              <a:buNone/>
            </a:pPr>
            <a:endParaRPr lang="ru-RU" sz="3600" b="1" smtClean="0"/>
          </a:p>
          <a:p>
            <a:pPr eaLnBrk="1" hangingPunct="1">
              <a:buFontTx/>
              <a:buNone/>
            </a:pPr>
            <a:endParaRPr lang="ru-RU" sz="3600" b="1" smtClean="0"/>
          </a:p>
          <a:p>
            <a:pPr eaLnBrk="1" hangingPunct="1">
              <a:buFontTx/>
              <a:buNone/>
            </a:pPr>
            <a:r>
              <a:rPr lang="ru-RU" b="1" smtClean="0"/>
              <a:t>          </a:t>
            </a:r>
            <a:r>
              <a:rPr lang="ru-RU" sz="3600" b="1" smtClean="0">
                <a:solidFill>
                  <a:schemeClr val="accent2"/>
                </a:solidFill>
              </a:rPr>
              <a:t> Девятеро </a:t>
            </a:r>
          </a:p>
        </p:txBody>
      </p:sp>
      <p:pic>
        <p:nvPicPr>
          <p:cNvPr id="9219" name="Picture 54" descr="C:\Documents and Settings\Надя\Рабочий стол\рисунки-анимашки по теме школа\Рисунок11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500688"/>
            <a:ext cx="2928938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54" descr="C:\Documents and Settings\Надя\Рабочий стол\рисунки-анимашки по теме школа\Рисунок1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88" y="5357813"/>
            <a:ext cx="3643312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785813"/>
            <a:ext cx="8186737" cy="55387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b="1" smtClean="0"/>
              <a:t> </a:t>
            </a:r>
            <a:r>
              <a:rPr lang="ru-RU" sz="4000" b="1" smtClean="0"/>
              <a:t>Какое числительное во всех падежах имеет окончание –а?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800" b="1" smtClean="0"/>
          </a:p>
          <a:p>
            <a:pPr eaLnBrk="1" hangingPunct="1">
              <a:lnSpc>
                <a:spcPct val="90000"/>
              </a:lnSpc>
            </a:pPr>
            <a:r>
              <a:rPr lang="ru-RU" sz="2800" b="1" smtClean="0"/>
              <a:t>  </a:t>
            </a:r>
            <a:r>
              <a:rPr lang="ru-RU" sz="3600" b="1" smtClean="0">
                <a:solidFill>
                  <a:schemeClr val="accent2"/>
                </a:solidFill>
              </a:rPr>
              <a:t> полтора, полтораста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3600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sz="2800" b="1" smtClean="0"/>
              <a:t>  </a:t>
            </a:r>
            <a:r>
              <a:rPr lang="ru-RU" sz="4000" b="1" smtClean="0"/>
              <a:t>Сколько  окончаний у слова семьсот?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800" b="1" smtClean="0"/>
          </a:p>
          <a:p>
            <a:pPr eaLnBrk="1" hangingPunct="1">
              <a:lnSpc>
                <a:spcPct val="90000"/>
              </a:lnSpc>
            </a:pPr>
            <a:r>
              <a:rPr lang="ru-RU" sz="2800" b="1" smtClean="0"/>
              <a:t>     </a:t>
            </a:r>
            <a:r>
              <a:rPr lang="ru-RU" sz="3600" b="1" smtClean="0">
                <a:solidFill>
                  <a:schemeClr val="accent2"/>
                </a:solidFill>
              </a:rPr>
              <a:t> Два окончания, оба - нулевые</a:t>
            </a:r>
          </a:p>
          <a:p>
            <a:pPr eaLnBrk="1" hangingPunct="1">
              <a:lnSpc>
                <a:spcPct val="90000"/>
              </a:lnSpc>
            </a:pPr>
            <a:endParaRPr lang="ru-RU" sz="3600" smtClean="0">
              <a:solidFill>
                <a:schemeClr val="accent2"/>
              </a:solidFill>
            </a:endParaRPr>
          </a:p>
        </p:txBody>
      </p:sp>
      <p:pic>
        <p:nvPicPr>
          <p:cNvPr id="2" name="Picture 54" descr="C:\Documents and Settings\Надя\Рабочий стол\рисунки-анимашки по теме школа\Рисунок1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500688"/>
            <a:ext cx="4429125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54" descr="C:\Documents and Settings\Надя\Рабочий стол\рисунки-анимашки по теме школа\Рисунок11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13" y="5500688"/>
            <a:ext cx="2643187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571500"/>
            <a:ext cx="8401050" cy="5753100"/>
          </a:xfrm>
        </p:spPr>
        <p:txBody>
          <a:bodyPr/>
          <a:lstStyle/>
          <a:p>
            <a:pPr eaLnBrk="1" hangingPunct="1"/>
            <a:r>
              <a:rPr lang="ru-RU" b="1" smtClean="0"/>
              <a:t> </a:t>
            </a:r>
            <a:r>
              <a:rPr lang="ru-RU" sz="3600" b="1" smtClean="0"/>
              <a:t>Мы говорим: увеличить в полтора раза. </a:t>
            </a:r>
            <a:r>
              <a:rPr lang="ru-RU" sz="3600" b="1" smtClean="0">
                <a:solidFill>
                  <a:srgbClr val="FF0000"/>
                </a:solidFill>
              </a:rPr>
              <a:t>ПОЛ</a:t>
            </a:r>
            <a:r>
              <a:rPr lang="ru-RU" sz="3600" b="1" smtClean="0"/>
              <a:t> – это половина, а что такое </a:t>
            </a:r>
            <a:r>
              <a:rPr lang="ru-RU" sz="3600" b="1" smtClean="0">
                <a:solidFill>
                  <a:srgbClr val="FF0000"/>
                </a:solidFill>
              </a:rPr>
              <a:t>ТОРА</a:t>
            </a:r>
            <a:r>
              <a:rPr lang="ru-RU" sz="3600" b="1" smtClean="0"/>
              <a:t>?</a:t>
            </a:r>
          </a:p>
          <a:p>
            <a:pPr eaLnBrk="1" hangingPunct="1">
              <a:buFontTx/>
              <a:buNone/>
            </a:pPr>
            <a:endParaRPr lang="ru-RU" sz="3600" b="1" smtClean="0"/>
          </a:p>
          <a:p>
            <a:pPr eaLnBrk="1" hangingPunct="1">
              <a:buFontTx/>
              <a:buNone/>
            </a:pPr>
            <a:r>
              <a:rPr lang="ru-RU" sz="3600" b="1" smtClean="0"/>
              <a:t>     </a:t>
            </a:r>
            <a:r>
              <a:rPr lang="ru-RU" sz="3600" b="1" smtClean="0">
                <a:solidFill>
                  <a:schemeClr val="accent2"/>
                </a:solidFill>
              </a:rPr>
              <a:t> Слово «полтора» образовалось из </a:t>
            </a:r>
            <a:r>
              <a:rPr lang="ru-RU" sz="3600" b="1" smtClean="0">
                <a:solidFill>
                  <a:srgbClr val="002060"/>
                </a:solidFill>
              </a:rPr>
              <a:t>«полвтора» </a:t>
            </a:r>
            <a:r>
              <a:rPr lang="ru-RU" sz="3600" b="1" smtClean="0">
                <a:solidFill>
                  <a:schemeClr val="accent2"/>
                </a:solidFill>
              </a:rPr>
              <a:t>(половина второй единицы)</a:t>
            </a:r>
          </a:p>
        </p:txBody>
      </p:sp>
      <p:pic>
        <p:nvPicPr>
          <p:cNvPr id="11267" name="Picture 54" descr="C:\Documents and Settings\Надя\Рабочий стол\рисунки-анимашки по теме школа\Рисунок11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500688"/>
            <a:ext cx="1285875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54" descr="C:\Documents and Settings\Надя\Рабочий стол\рисунки-анимашки по теме школа\Рисунок1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0" y="5286375"/>
            <a:ext cx="371475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571500"/>
            <a:ext cx="8186737" cy="4857750"/>
          </a:xfrm>
        </p:spPr>
        <p:txBody>
          <a:bodyPr/>
          <a:lstStyle/>
          <a:p>
            <a:pPr eaLnBrk="1" hangingPunct="1"/>
            <a:r>
              <a:rPr lang="ru-RU" b="1" dirty="0" smtClean="0"/>
              <a:t> </a:t>
            </a:r>
            <a:r>
              <a:rPr lang="ru-RU" b="1" dirty="0" smtClean="0">
                <a:solidFill>
                  <a:srgbClr val="002060"/>
                </a:solidFill>
              </a:rPr>
              <a:t>Число </a:t>
            </a:r>
            <a:r>
              <a:rPr lang="ru-RU" b="1" dirty="0" smtClean="0">
                <a:solidFill>
                  <a:srgbClr val="FF0000"/>
                </a:solidFill>
              </a:rPr>
              <a:t>100</a:t>
            </a:r>
            <a:r>
              <a:rPr lang="ru-RU" b="1" dirty="0" smtClean="0">
                <a:solidFill>
                  <a:srgbClr val="002060"/>
                </a:solidFill>
              </a:rPr>
              <a:t> изображается тремя цифрами. Название этого числа – </a:t>
            </a:r>
            <a:r>
              <a:rPr lang="ru-RU" b="1" dirty="0" smtClean="0">
                <a:solidFill>
                  <a:srgbClr val="FF0000"/>
                </a:solidFill>
              </a:rPr>
              <a:t>сто</a:t>
            </a:r>
            <a:r>
              <a:rPr lang="ru-RU" b="1" dirty="0" smtClean="0">
                <a:solidFill>
                  <a:srgbClr val="002060"/>
                </a:solidFill>
              </a:rPr>
              <a:t> – тоже состоит из трёх букв.</a:t>
            </a:r>
          </a:p>
          <a:p>
            <a:pPr eaLnBrk="1" hangingPunct="1"/>
            <a:r>
              <a:rPr lang="ru-RU" sz="2800" dirty="0" smtClean="0"/>
              <a:t>Найдите другое число, у которого количество цифр равно количеству букв, составляющих название этого числа.</a:t>
            </a:r>
          </a:p>
          <a:p>
            <a:pPr eaLnBrk="1" hangingPunct="1">
              <a:buFontTx/>
              <a:buNone/>
            </a:pPr>
            <a:r>
              <a:rPr lang="ru-RU" b="1" dirty="0" smtClean="0"/>
              <a:t>    </a:t>
            </a:r>
            <a:r>
              <a:rPr lang="ru-RU" b="1" dirty="0" smtClean="0">
                <a:solidFill>
                  <a:srgbClr val="FF0000"/>
                </a:solidFill>
              </a:rPr>
              <a:t>1 000 000 - миллион (в слове семь букв и семь цифр)</a:t>
            </a:r>
          </a:p>
        </p:txBody>
      </p:sp>
      <p:pic>
        <p:nvPicPr>
          <p:cNvPr id="2" name="Picture 54" descr="C:\Documents and Settings\Надя\Рабочий стол\рисунки-анимашки по теме школа\Рисунок11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500688"/>
            <a:ext cx="2786063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54" descr="C:\Documents and Settings\Надя\Рабочий стол\рисунки-анимашки по теме школа\Рисунок1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5" y="4929188"/>
            <a:ext cx="4429125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500063"/>
            <a:ext cx="8472487" cy="5824537"/>
          </a:xfrm>
        </p:spPr>
        <p:txBody>
          <a:bodyPr/>
          <a:lstStyle/>
          <a:p>
            <a:pPr eaLnBrk="1" hangingPunct="1"/>
            <a:r>
              <a:rPr lang="ru-RU" sz="2800" b="1" smtClean="0"/>
              <a:t> </a:t>
            </a:r>
            <a:r>
              <a:rPr lang="ru-RU" sz="3200" b="1" smtClean="0">
                <a:solidFill>
                  <a:srgbClr val="002060"/>
                </a:solidFill>
              </a:rPr>
              <a:t>Какие разряды местоимений различаются только значением? Привести примеры.</a:t>
            </a:r>
          </a:p>
          <a:p>
            <a:pPr eaLnBrk="1" hangingPunct="1">
              <a:buFontTx/>
              <a:buNone/>
            </a:pPr>
            <a:endParaRPr lang="ru-RU" sz="2800" b="1" smtClean="0"/>
          </a:p>
          <a:p>
            <a:pPr eaLnBrk="1" hangingPunct="1"/>
            <a:r>
              <a:rPr lang="ru-RU" sz="2800" b="1" smtClean="0"/>
              <a:t>   Вопросительные и относительные.</a:t>
            </a:r>
          </a:p>
          <a:p>
            <a:pPr eaLnBrk="1" hangingPunct="1"/>
            <a:r>
              <a:rPr lang="ru-RU" sz="2800" b="1" smtClean="0">
                <a:solidFill>
                  <a:schemeClr val="accent2"/>
                </a:solidFill>
              </a:rPr>
              <a:t>Который час?</a:t>
            </a:r>
          </a:p>
          <a:p>
            <a:pPr eaLnBrk="1" hangingPunct="1"/>
            <a:r>
              <a:rPr lang="ru-RU" sz="2800" b="1" smtClean="0">
                <a:solidFill>
                  <a:schemeClr val="accent2"/>
                </a:solidFill>
              </a:rPr>
              <a:t>Часы, на которые я посмотрел, показывали полночь.</a:t>
            </a:r>
          </a:p>
        </p:txBody>
      </p:sp>
      <p:pic>
        <p:nvPicPr>
          <p:cNvPr id="2" name="Picture 54" descr="C:\Documents and Settings\Надя\Рабочий стол\рисунки-анимашки по теме школа\Рисунок11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500688"/>
            <a:ext cx="3786188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54" descr="C:\Documents and Settings\Надя\Рабочий стол\рисунки-анимашки по теме школа\Рисунок1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63" y="5357813"/>
            <a:ext cx="3500437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</TotalTime>
  <Words>463</Words>
  <Application>Microsoft Office PowerPoint</Application>
  <PresentationFormat>Экран (4:3)</PresentationFormat>
  <Paragraphs>84</Paragraphs>
  <Slides>12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  Разгадайте шарады.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 Образовать существительные общего рода от слов:</vt:lpstr>
      <vt:lpstr>Слайд 11</vt:lpstr>
      <vt:lpstr>Подведём итоги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 по русскому языку</dc:title>
  <dc:creator>любовь</dc:creator>
  <cp:lastModifiedBy>Любовь Валерьевна</cp:lastModifiedBy>
  <cp:revision>33</cp:revision>
  <dcterms:created xsi:type="dcterms:W3CDTF">2008-10-03T13:15:15Z</dcterms:created>
  <dcterms:modified xsi:type="dcterms:W3CDTF">2019-01-17T18:44:40Z</dcterms:modified>
</cp:coreProperties>
</file>