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4"/>
  </p:sldMasterIdLst>
  <p:handoutMasterIdLst>
    <p:handoutMasterId r:id="rId24"/>
  </p:handoutMasterIdLst>
  <p:sldIdLst>
    <p:sldId id="257" r:id="rId5"/>
    <p:sldId id="258" r:id="rId6"/>
    <p:sldId id="259" r:id="rId7"/>
    <p:sldId id="260" r:id="rId8"/>
    <p:sldId id="261" r:id="rId9"/>
    <p:sldId id="271" r:id="rId10"/>
    <p:sldId id="263" r:id="rId11"/>
    <p:sldId id="272" r:id="rId12"/>
    <p:sldId id="264" r:id="rId13"/>
    <p:sldId id="273" r:id="rId14"/>
    <p:sldId id="265" r:id="rId15"/>
    <p:sldId id="274" r:id="rId16"/>
    <p:sldId id="266" r:id="rId17"/>
    <p:sldId id="267" r:id="rId18"/>
    <p:sldId id="268" r:id="rId19"/>
    <p:sldId id="269" r:id="rId20"/>
    <p:sldId id="270" r:id="rId21"/>
    <p:sldId id="275" r:id="rId22"/>
    <p:sldId id="262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D0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55" autoAdjust="0"/>
    <p:restoredTop sz="93052" autoAdjust="0"/>
  </p:normalViewPr>
  <p:slideViewPr>
    <p:cSldViewPr snapToGrid="0">
      <p:cViewPr varScale="1">
        <p:scale>
          <a:sx n="89" d="100"/>
          <a:sy n="89" d="100"/>
        </p:scale>
        <p:origin x="114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t>06.01.2017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2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2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6992" y="1801368"/>
            <a:ext cx="9144000" cy="1271668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887" y="4919472"/>
            <a:ext cx="780779" cy="18132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887" y="2486190"/>
            <a:ext cx="6529105" cy="33398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288" y="3148546"/>
            <a:ext cx="946995" cy="8888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4064" flipH="1">
            <a:off x="9040091" y="280346"/>
            <a:ext cx="1620000" cy="14497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2264">
            <a:off x="432872" y="866690"/>
            <a:ext cx="2281516" cy="13411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78" y="5120640"/>
            <a:ext cx="462607" cy="9102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276" y="-494119"/>
            <a:ext cx="2726006" cy="288819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520" y="785524"/>
            <a:ext cx="521596" cy="81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791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479" y="4982080"/>
            <a:ext cx="2264474" cy="13310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18841" y="624268"/>
            <a:ext cx="1087755" cy="10191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841" y="2288674"/>
            <a:ext cx="1378875" cy="12809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546" y="160762"/>
            <a:ext cx="844933" cy="7930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45" y="1896931"/>
            <a:ext cx="413035" cy="81274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828" y="3776471"/>
            <a:ext cx="1062888" cy="135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11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616" y="-416425"/>
            <a:ext cx="2105596" cy="2230872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744" y="105247"/>
            <a:ext cx="748195" cy="7022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28" y="1617231"/>
            <a:ext cx="590550" cy="116205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478" y="4179048"/>
            <a:ext cx="832257" cy="106285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825" y="4768561"/>
            <a:ext cx="1497976" cy="94667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101" y="5605930"/>
            <a:ext cx="1359952" cy="126334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272" y="5631447"/>
            <a:ext cx="1384005" cy="66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266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587" y="-347322"/>
            <a:ext cx="2348721" cy="2488462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819" y="5166360"/>
            <a:ext cx="924802" cy="8680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78" y="2020246"/>
            <a:ext cx="456953" cy="8991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9951" flipH="1">
            <a:off x="205829" y="3358523"/>
            <a:ext cx="971850" cy="12086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827" y="89169"/>
            <a:ext cx="920345" cy="75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13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399" y="169358"/>
            <a:ext cx="766227" cy="7191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37" y="5047487"/>
            <a:ext cx="495264" cy="9745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213" y="3233118"/>
            <a:ext cx="1383331" cy="17666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847" y="5688912"/>
            <a:ext cx="1750047" cy="11690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978" y="-281815"/>
            <a:ext cx="1913925" cy="202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10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езуль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940" y="1171075"/>
            <a:ext cx="1844592" cy="1954339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980944" y="1964368"/>
            <a:ext cx="6210373" cy="1161046"/>
          </a:xfrm>
          <a:prstGeom prst="rect">
            <a:avLst/>
          </a:prstGeom>
        </p:spPr>
        <p:txBody>
          <a:bodyPr/>
          <a:lstStyle>
            <a:lvl1pPr>
              <a:defRPr sz="5400" b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240" y="-1521677"/>
            <a:ext cx="869033" cy="8156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017" y="6858000"/>
            <a:ext cx="1143002" cy="9387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1188" y="4246511"/>
            <a:ext cx="1063754" cy="10088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3276" y="247307"/>
            <a:ext cx="1005842" cy="8625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72" y="5255401"/>
            <a:ext cx="398728" cy="7845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4366661"/>
            <a:ext cx="1178004" cy="128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1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0.4944 0.03982 " pathEditMode="relative" rAng="0" ptsTypes="AA">
                                      <p:cBhvr>
                                        <p:cTn id="6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14" y="199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77556E-17 L 0.26823 0.75972 " pathEditMode="relative" rAng="0" ptsTypes="AA">
                                      <p:cBhvr>
                                        <p:cTn id="8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11" y="3798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L 0.74127 -0.53078 " pathEditMode="relative" rAng="0" ptsTypes="AA">
                                      <p:cBhvr>
                                        <p:cTn id="10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57" y="-2655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636 0.32106 L -0.23802 -0.46945 " pathEditMode="relative" rAng="0" ptsTypes="AA">
                                      <p:cBhvr>
                                        <p:cTn id="12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19" y="-3953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4" presetClass="path" presetSubtype="0" accel="45143" decel="4514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59259E-6 C -0.06966 0.12616 -0.2306 0.11273 -0.23867 0.10695 C -0.2405 0.10533 -0.42617 0.13426 -0.50482 0.10093 C -0.58373 0.06783 -0.65964 -0.01967 -0.71185 -0.09236 C -0.76185 -0.18102 -0.79128 -0.24815 -0.81133 -0.3169 C -0.83151 -0.38588 -0.84271 -0.53379 -0.85026 -0.55416 " pathEditMode="relative" rAng="0" ptsTypes="AAAAAA">
                                      <p:cBhvr>
                                        <p:cTn id="14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13" y="-2185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F1F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90" r:id="rId2"/>
    <p:sldLayoutId id="2147483681" r:id="rId3"/>
    <p:sldLayoutId id="2147483687" r:id="rId4"/>
    <p:sldLayoutId id="2147483688" r:id="rId5"/>
    <p:sldLayoutId id="2147483689" r:id="rId6"/>
    <p:sldLayoutId id="2147483692" r:id="rId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9.png"/><Relationship Id="rId5" Type="http://schemas.openxmlformats.org/officeDocument/2006/relationships/image" Target="../media/image7.png"/><Relationship Id="rId10" Type="http://schemas.openxmlformats.org/officeDocument/2006/relationships/audio" Target="../media/audio1.wav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6284" y="731520"/>
            <a:ext cx="9144000" cy="427078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 проект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«Осень в рисунке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О.В.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Сидаева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80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1600" dirty="0" smtClean="0"/>
              <a:t>Фото прогулка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80328" y="3775933"/>
            <a:ext cx="4034119" cy="2667897"/>
          </a:xfrm>
        </p:spPr>
        <p:txBody>
          <a:bodyPr/>
          <a:lstStyle/>
          <a:p>
            <a:r>
              <a:rPr lang="ru-RU" dirty="0" smtClean="0"/>
              <a:t>Фото прогулка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01214"/>
            <a:ext cx="3585882" cy="328108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560" y="398035"/>
            <a:ext cx="3933713" cy="318426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328" y="3775933"/>
            <a:ext cx="4034119" cy="26678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1726768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8"/>
            <a:ext cx="3618106" cy="1184638"/>
          </a:xfrm>
          <a:solidFill>
            <a:schemeClr val="accent4">
              <a:lumMod val="40000"/>
              <a:lumOff val="6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1800" dirty="0" smtClean="0"/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деятельность: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solidFill>
            <a:schemeClr val="accent4">
              <a:lumMod val="40000"/>
              <a:lumOff val="6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solidFill>
            <a:schemeClr val="accent4">
              <a:lumMod val="60000"/>
              <a:lumOff val="4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6776943" y="3961338"/>
            <a:ext cx="3408397" cy="864000"/>
          </a:xfrm>
          <a:solidFill>
            <a:schemeClr val="accent4">
              <a:lumMod val="40000"/>
              <a:lumOff val="6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Игры-ситуации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314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7844" y="1398648"/>
            <a:ext cx="6212278" cy="2248194"/>
          </a:xfrm>
        </p:spPr>
        <p:txBody>
          <a:bodyPr/>
          <a:lstStyle/>
          <a:p>
            <a:r>
              <a:rPr lang="ru-RU" sz="1600" dirty="0" smtClean="0"/>
              <a:t>Дети играют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93514" y="3453204"/>
            <a:ext cx="6056555" cy="27691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P103048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252" y="301214"/>
            <a:ext cx="5561704" cy="293683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514" y="3453204"/>
            <a:ext cx="6056555" cy="303365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</p:pic>
    </p:spTree>
    <p:extLst>
      <p:ext uri="{BB962C8B-B14F-4D97-AF65-F5344CB8AC3E}">
        <p14:creationId xmlns:p14="http://schemas.microsoft.com/office/powerpoint/2010/main" val="2592142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3757955" cy="1679490"/>
          </a:xfrm>
          <a:solidFill>
            <a:schemeClr val="accent2">
              <a:lumMod val="40000"/>
              <a:lumOff val="6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2000" dirty="0" smtClean="0"/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работа родителей, детей и педагогов: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и групповые консультации и беседы «Красота рядом»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Наглядность в виде папок-раскладок: «Учимся наблюдать за изменениями в природе»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6906035" y="3962832"/>
            <a:ext cx="3408397" cy="1265383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беседы «Нетрадиционные формы рисования. Если дома нет кисточки»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527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338868" cy="1636459"/>
          </a:xfrm>
          <a:solidFill>
            <a:schemeClr val="accent2">
              <a:lumMod val="60000"/>
              <a:lumOff val="4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Спортивное развлечение  </a:t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 осени в гостях»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13061805" y="1153753"/>
            <a:ext cx="3910352" cy="208419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13624256" y="6989059"/>
            <a:ext cx="4270573" cy="222855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1097281" y="3237949"/>
            <a:ext cx="4378361" cy="309830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P103047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347" y="548641"/>
            <a:ext cx="4690334" cy="277547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P103047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348" y="3706011"/>
            <a:ext cx="4690333" cy="272168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P103049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2" y="3237949"/>
            <a:ext cx="4378360" cy="318974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2430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3930078" cy="1657975"/>
          </a:xfrm>
          <a:solidFill>
            <a:schemeClr val="accent2">
              <a:lumMod val="40000"/>
              <a:lumOff val="6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2000" dirty="0" smtClean="0"/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Осенний праздник  «Хмурая тучка»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1237129" y="3227294"/>
            <a:ext cx="4937760" cy="294759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558" y="1031437"/>
            <a:ext cx="4464423" cy="334692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129" y="3227295"/>
            <a:ext cx="4937760" cy="294759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17657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1928" y="1031437"/>
            <a:ext cx="3930078" cy="1722521"/>
          </a:xfrm>
          <a:solidFill>
            <a:schemeClr val="accent4">
              <a:lumMod val="40000"/>
              <a:lumOff val="6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творческих работ родителей </a:t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«Осенние фантазии»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6820348" y="1032932"/>
            <a:ext cx="4141694" cy="20222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6939226" y="3689873"/>
            <a:ext cx="4022816" cy="24097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1140312" y="3962832"/>
            <a:ext cx="4647302" cy="213675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348" y="505609"/>
            <a:ext cx="4141694" cy="26356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226" y="3582494"/>
            <a:ext cx="4022816" cy="27107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312" y="3582494"/>
            <a:ext cx="4647302" cy="27107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</p:spTree>
    <p:extLst>
      <p:ext uri="{BB962C8B-B14F-4D97-AF65-F5344CB8AC3E}">
        <p14:creationId xmlns:p14="http://schemas.microsoft.com/office/powerpoint/2010/main" val="949646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945" y="1031437"/>
            <a:ext cx="3808206" cy="1883885"/>
          </a:xfrm>
          <a:solidFill>
            <a:schemeClr val="accent4">
              <a:lumMod val="40000"/>
              <a:lumOff val="6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Выставки творческих работ детей: </a:t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«Грустная осень», 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«Радостная осень», 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«Осенние деревья», 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«Осень на опушке краски разводила», 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коллаж «Осенний лес»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6411558" y="602428"/>
            <a:ext cx="3902874" cy="26141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6863379" y="3797449"/>
            <a:ext cx="4120179" cy="235592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849854" y="3962833"/>
            <a:ext cx="4690334" cy="227660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558" y="602428"/>
            <a:ext cx="4571999" cy="270017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54" y="3575557"/>
            <a:ext cx="4690334" cy="284675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559" y="3700631"/>
            <a:ext cx="4572000" cy="27216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1346448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0882" y="6485013"/>
            <a:ext cx="6123811" cy="1130131"/>
          </a:xfrm>
        </p:spPr>
        <p:txBody>
          <a:bodyPr/>
          <a:lstStyle/>
          <a:p>
            <a:r>
              <a:rPr lang="ru-RU" dirty="0" smtClean="0"/>
              <a:t>Рисунки детей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82" y="376519"/>
            <a:ext cx="5006817" cy="26965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073" y="376517"/>
            <a:ext cx="4830183" cy="269651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26" name="Picture 2" descr="P103009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89" y="3603811"/>
            <a:ext cx="4856210" cy="301214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073" y="3603811"/>
            <a:ext cx="4830183" cy="30121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</p:spTree>
    <p:extLst>
      <p:ext uri="{BB962C8B-B14F-4D97-AF65-F5344CB8AC3E}">
        <p14:creationId xmlns:p14="http://schemas.microsoft.com/office/powerpoint/2010/main" val="93162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7134" y="1964368"/>
            <a:ext cx="8014447" cy="182232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21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634702"/>
            <a:ext cx="8233137" cy="1124982"/>
          </a:xfrm>
          <a:solidFill>
            <a:schemeClr val="accent2">
              <a:lumMod val="60000"/>
              <a:lumOff val="4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детских работ в оформлении помещения группы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4862456" y="2331145"/>
            <a:ext cx="2173045" cy="4210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6216" y="3070637"/>
            <a:ext cx="10370371" cy="25603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творческой, доброжелательной обстановки в свободной художественной деятельности; 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-развитие эстетического восприятия детей через наблюдение мира природы на прогулках, рассматривание иллюстраций и картин художников; </a:t>
            </a:r>
          </a:p>
          <a:p>
            <a:pPr marL="342900" indent="-342900" algn="just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 детей изображать несложные сюжеты и предметы объектов природы в нетрадиционной технике под руководством воспитателя; 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Создавать индивидуальные и коллективные пейзажные композиции;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52" y="6991855"/>
            <a:ext cx="2264474" cy="133108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099991" y="-1019175"/>
            <a:ext cx="1087755" cy="10191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841" y="2288674"/>
            <a:ext cx="1378875" cy="12809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0658" y="238386"/>
            <a:ext cx="844933" cy="79305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45" y="1896931"/>
            <a:ext cx="413035" cy="81274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828" y="3776471"/>
            <a:ext cx="1062888" cy="13573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841" y="3120540"/>
            <a:ext cx="386141" cy="60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63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0037 L 0.52227 -0.0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67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13229 0.2854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15" y="1425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6 0.01527 L 0.22279 -0.284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03" y="-150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616" y="-416425"/>
            <a:ext cx="2105596" cy="22308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2020" y="-3242"/>
            <a:ext cx="748195" cy="7022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28" y="1617231"/>
            <a:ext cx="590550" cy="11620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478" y="4179048"/>
            <a:ext cx="832257" cy="10628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6212" y="-991538"/>
            <a:ext cx="1497976" cy="9466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101" y="5605930"/>
            <a:ext cx="1359952" cy="12633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272" y="5631447"/>
            <a:ext cx="1384005" cy="662763"/>
          </a:xfrm>
          <a:prstGeom prst="rect">
            <a:avLst/>
          </a:prstGeom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2603351" y="1031437"/>
            <a:ext cx="6658982" cy="969485"/>
          </a:xfrm>
          <a:solidFill>
            <a:schemeClr val="accent6">
              <a:lumMod val="60000"/>
              <a:lumOff val="4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разновозрастной группы младшего дошкольного возраста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hlinkClick r:id="" action="ppaction://hlinkshowjump?jump=nextslide">
              <a:snd r:embed="rId10" name="chimes.wav"/>
            </a:hlinkClick>
          </p:cNvPr>
          <p:cNvSpPr/>
          <p:nvPr/>
        </p:nvSpPr>
        <p:spPr>
          <a:xfrm>
            <a:off x="1351927" y="3173506"/>
            <a:ext cx="4629325" cy="13124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проекта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 месяца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62541" y="3808207"/>
            <a:ext cx="3376800" cy="17422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проекта: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совместной деятельности с детьми и родителями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484" y="3369470"/>
            <a:ext cx="386141" cy="60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51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44444E-6 L 0.50092 -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3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96296E-6 L -0.43476 0.8504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45" y="425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587" y="-347322"/>
            <a:ext cx="2348721" cy="24884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7265" y="5200321"/>
            <a:ext cx="924802" cy="8680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78" y="2020246"/>
            <a:ext cx="456953" cy="8991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9951" flipH="1">
            <a:off x="205829" y="3358523"/>
            <a:ext cx="971850" cy="12086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0427" y="0"/>
            <a:ext cx="920345" cy="753900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227831" y="1031437"/>
            <a:ext cx="4839012" cy="1465698"/>
          </a:xfrm>
          <a:solidFill>
            <a:schemeClr val="accent2">
              <a:lumMod val="40000"/>
              <a:lumOff val="6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Совместное создание эстетической среды в группе: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hlinkClick r:id="" action="ppaction://hlinkshowjump?jump=nextslide">
              <a:snd r:embed="rId8" name="chimes.wav"/>
            </a:hlinkClick>
          </p:cNvPr>
          <p:cNvSpPr/>
          <p:nvPr/>
        </p:nvSpPr>
        <p:spPr>
          <a:xfrm>
            <a:off x="6862541" y="1031437"/>
            <a:ext cx="4024198" cy="20344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Внесение в центр ИЗО и центр природы букета осенних листьев разной окраски и формы;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62541" y="3872753"/>
            <a:ext cx="4024198" cy="16889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Сравнение листьев разных деревьев;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71831" y="3962833"/>
            <a:ext cx="4227755" cy="17279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-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и сравнение гроздьев рябины и калины, плодов яблони;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37" y="2725343"/>
            <a:ext cx="386141" cy="60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43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29 -0.00532 L -0.53555 0.00648 " pathEditMode="relative" rAng="0" ptsTypes="AA">
                                      <p:cBhvr>
                                        <p:cTn id="6" dur="1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42" y="57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59259E-6 L 0.3599 -0.0053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-131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37" y="5047487"/>
            <a:ext cx="495264" cy="9745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365" y="3306270"/>
            <a:ext cx="1383331" cy="17666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154" y="5677896"/>
            <a:ext cx="1766534" cy="11801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978" y="-281815"/>
            <a:ext cx="1913925" cy="2027797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242049" cy="2274833"/>
          </a:xfrm>
          <a:solidFill>
            <a:schemeClr val="accent6">
              <a:lumMod val="60000"/>
              <a:lumOff val="4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Рассматривание наглядных материалов и пособий, предметов и явлений для образного восприятия: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hlinkClick r:id="" action="ppaction://hlinkshowjump?jump=nextslide">
              <a:snd r:embed="rId7" name="chimes.wav"/>
            </a:hlinkClick>
          </p:cNvPr>
          <p:cNvSpPr/>
          <p:nvPr/>
        </p:nvSpPr>
        <p:spPr>
          <a:xfrm>
            <a:off x="6862541" y="732082"/>
            <a:ext cx="3376800" cy="25741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Картины: Левитан «Золотая осень», И. Остроухов «Осенние поля», «Золотая осень»,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 Волков «Октябрь»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87533" y="4297318"/>
            <a:ext cx="3376800" cy="7336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Папка – раскладка «Природа осенью»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51927" y="4313815"/>
            <a:ext cx="3844017" cy="94667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Фотоальбом «Осень в лесу</a:t>
            </a:r>
            <a:r>
              <a:rPr lang="ru-RU" sz="20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»</a:t>
            </a:r>
            <a:endParaRPr lang="ru-RU" sz="20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141" y="2314576"/>
            <a:ext cx="471359" cy="7397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7677" y="12905"/>
            <a:ext cx="766227" cy="719178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9520518" y="6022038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55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02 0.20046 L 0.45338 0.01782 " pathEditMode="relative" rAng="0" ptsTypes="AA">
                                      <p:cBhvr>
                                        <p:cTn id="6" dur="1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20" y="-91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6992" y="1801368"/>
            <a:ext cx="6172753" cy="1271668"/>
          </a:xfrm>
        </p:spPr>
        <p:txBody>
          <a:bodyPr/>
          <a:lstStyle/>
          <a:p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фото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992" y="271669"/>
            <a:ext cx="6172753" cy="31600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728" y="3668358"/>
            <a:ext cx="5647765" cy="30336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3668486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4552" y="602429"/>
            <a:ext cx="2560320" cy="1678192"/>
          </a:xfrm>
          <a:solidFill>
            <a:schemeClr val="accent1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Овладение детьми нетрадиционными техниками рисования: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8111266" y="699247"/>
            <a:ext cx="3238052" cy="1290918"/>
          </a:xfrm>
          <a:solidFill>
            <a:schemeClr val="accent1">
              <a:lumMod val="40000"/>
              <a:lumOff val="6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just"/>
            <a:r>
              <a:rPr lang="ru-RU" sz="1800" dirty="0" smtClean="0"/>
              <a:t> 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«рисование пальчиком» </a:t>
            </a:r>
          </a:p>
          <a:p>
            <a:pPr marL="285750" indent="-285750" algn="just">
              <a:buFontTx/>
              <a:buChar char="-"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«рисование по –мокрому»  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«печать  клубком ниток»</a:t>
            </a:r>
          </a:p>
          <a:p>
            <a:r>
              <a:rPr lang="ru-RU" sz="1800" dirty="0" smtClean="0"/>
              <a:t> </a:t>
            </a:r>
          </a:p>
          <a:p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4023360" y="1725974"/>
            <a:ext cx="3872753" cy="1635162"/>
          </a:xfrm>
          <a:solidFill>
            <a:schemeClr val="accent1">
              <a:lumMod val="40000"/>
              <a:lumOff val="6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«печать смятой бумагой» 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«печать поролоном» 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«печать пенопластом» 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«печать листьями» 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3141233" y="3962832"/>
            <a:ext cx="5421855" cy="244415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232" y="3722147"/>
            <a:ext cx="5507916" cy="26848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3485636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0631" y="3872751"/>
            <a:ext cx="4410636" cy="2743201"/>
          </a:xfrm>
        </p:spPr>
        <p:txBody>
          <a:bodyPr/>
          <a:lstStyle/>
          <a:p>
            <a:r>
              <a:rPr lang="ru-RU" dirty="0" smtClean="0"/>
              <a:t>Рисуют дети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51821"/>
            <a:ext cx="4069976" cy="30918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649" y="451821"/>
            <a:ext cx="4127350" cy="311600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631" y="3980330"/>
            <a:ext cx="4410636" cy="2743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16503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339" y="1031437"/>
            <a:ext cx="3883510" cy="1625702"/>
          </a:xfrm>
          <a:solidFill>
            <a:schemeClr val="accent2">
              <a:lumMod val="60000"/>
              <a:lumOff val="4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 за сезонными изменениями в природе с целью: </a:t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уметь видеть красоту вокруг себя и любоваться ею!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7207624" y="742278"/>
            <a:ext cx="3106808" cy="1376978"/>
          </a:xfr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sz="1800" dirty="0" smtClean="0">
                <a:solidFill>
                  <a:schemeClr val="tx1"/>
                </a:solidFill>
              </a:rPr>
              <a:t>- за ветром 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 небом </a:t>
            </a:r>
          </a:p>
          <a:p>
            <a:pPr marL="285750" indent="-285750">
              <a:buFontTx/>
              <a:buChar char="-"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листопадом  </a:t>
            </a:r>
          </a:p>
          <a:p>
            <a:pPr marL="285750" indent="-285750">
              <a:buFontTx/>
              <a:buChar char="-"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дождем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solidFill>
            <a:schemeClr val="accent2">
              <a:lumMod val="40000"/>
              <a:lumOff val="6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перелетными птицами </a:t>
            </a:r>
          </a:p>
          <a:p>
            <a:pPr marL="342900" indent="-342900">
              <a:buFontTx/>
              <a:buChar char="-"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осенними деревьями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3506994" y="3961337"/>
            <a:ext cx="4819426" cy="1858549"/>
          </a:xfrm>
          <a:solidFill>
            <a:schemeClr val="bg2"/>
          </a:solidFill>
        </p:spPr>
        <p:txBody>
          <a:bodyPr/>
          <a:lstStyle/>
          <a:p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534" y="3614570"/>
            <a:ext cx="5464885" cy="27969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591240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AD300A45-241B-484A-8AB7-E4E106A9140C}" vid="{035C38CC-2C83-46D0-869F-FABCD5E447C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A3FA65F-4361-4E04-8BDA-4F8256B2EBC3}">
  <ds:schemaRefs>
    <ds:schemaRef ds:uri="http://purl.org/dc/terms/"/>
    <ds:schemaRef ds:uri="6ee78bd2-4339-4042-adc0-bcc646419980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2547570a-e5f4-4946-a4c3-82580e42479e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7DA39ED-743A-42D6-9416-1284B80FBA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0AAC4FE-6AA2-4812-A805-2E0A445923B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на тему Природа и мир вокруг нас с птичками</Template>
  <TotalTime>0</TotalTime>
  <Words>337</Words>
  <Application>Microsoft Office PowerPoint</Application>
  <PresentationFormat>Широкоэкранный</PresentationFormat>
  <Paragraphs>56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Segoe UI</vt:lpstr>
      <vt:lpstr>Segoe UI Light</vt:lpstr>
      <vt:lpstr>Times New Roman</vt:lpstr>
      <vt:lpstr>Тема1</vt:lpstr>
      <vt:lpstr>Творческий проект   «Осень в рисунке»    воспитатель: О.В. Сидаева</vt:lpstr>
      <vt:lpstr>цель проекта: использование детских работ в оформлении помещения группы</vt:lpstr>
      <vt:lpstr>Участники проекта: дети разновозрастной группы младшего дошкольного возраста</vt:lpstr>
      <vt:lpstr> Совместное создание эстетической среды в группе:</vt:lpstr>
      <vt:lpstr> Рассматривание наглядных материалов и пособий, предметов и явлений для образного восприятия:</vt:lpstr>
      <vt:lpstr>Презентация PowerPoint</vt:lpstr>
      <vt:lpstr>  Овладение детьми нетрадиционными техниками рисования:</vt:lpstr>
      <vt:lpstr>Презентация PowerPoint</vt:lpstr>
      <vt:lpstr>Наблюдения за сезонными изменениями в природе с целью:  уметь видеть красоту вокруг себя и любоваться ею!</vt:lpstr>
      <vt:lpstr>Фото прогулка</vt:lpstr>
      <vt:lpstr> Игровая деятельность:</vt:lpstr>
      <vt:lpstr>Дети играют</vt:lpstr>
      <vt:lpstr> Совместная работа родителей, детей и педагогов:</vt:lpstr>
      <vt:lpstr> Спортивное развлечение   «У осени в гостях»</vt:lpstr>
      <vt:lpstr> Осенний праздник  «Хмурая тучка»</vt:lpstr>
      <vt:lpstr>Выставка творческих работ родителей  «Осенние фантазии»</vt:lpstr>
      <vt:lpstr>Выставки творческих работ детей:  «Грустная осень»,  «Радостная осень»,  «Осенние деревья»,  «Осень на опушке краски разводила»,  коллаж «Осенний лес»</vt:lpstr>
      <vt:lpstr>Презентация PowerPoint</vt:lpstr>
      <vt:lpstr>Спасибо за внимание!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2017-01-05T09:37:07Z</dcterms:created>
  <dcterms:modified xsi:type="dcterms:W3CDTF">2017-01-06T12:10:38Z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