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47" r:id="rId2"/>
  </p:sldMasterIdLst>
  <p:sldIdLst>
    <p:sldId id="257" r:id="rId3"/>
    <p:sldId id="258" r:id="rId4"/>
    <p:sldId id="256" r:id="rId5"/>
    <p:sldId id="259" r:id="rId6"/>
    <p:sldId id="262" r:id="rId7"/>
    <p:sldId id="282" r:id="rId8"/>
    <p:sldId id="263" r:id="rId9"/>
    <p:sldId id="277" r:id="rId10"/>
    <p:sldId id="278" r:id="rId11"/>
    <p:sldId id="264" r:id="rId12"/>
    <p:sldId id="279" r:id="rId13"/>
    <p:sldId id="287" r:id="rId14"/>
    <p:sldId id="281" r:id="rId15"/>
    <p:sldId id="266" r:id="rId16"/>
    <p:sldId id="267" r:id="rId17"/>
    <p:sldId id="268" r:id="rId18"/>
    <p:sldId id="269" r:id="rId19"/>
    <p:sldId id="270" r:id="rId20"/>
    <p:sldId id="271" r:id="rId21"/>
    <p:sldId id="288" r:id="rId22"/>
    <p:sldId id="273" r:id="rId23"/>
    <p:sldId id="275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DF4C-4E14-49EE-99F0-594BDE266537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B5ADB-DC10-4F4D-BEC6-EE35D8E50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3FD6-E550-4151-BF08-00A1FD06FDE2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BCEDA-0F25-471A-B12E-ABB6A988F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17F3-F537-4361-8149-C7FBF9E5A13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B272A-AF29-49F8-9CEE-ACDEEE1D0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EF6E-FE3F-44FC-B486-64911939E453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311AD-0DEC-477E-9BA0-447C4924AB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E340-27E2-449C-B741-CFE8D1F63DA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7012-2924-426E-ACD3-0CFC257F6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2E01-6494-46CE-9FF8-35741666E204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3CF1-4741-494D-B508-C8234E520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5A6E-E639-4B3B-AF77-AD3ABEFDFF19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51633-DC8F-41EE-BC31-0CD01D9EE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9232-8D3B-4D04-8D71-2E59E22DB3BC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D747-6AC0-401D-B6C7-55508E67E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E016-08FC-4701-BD5A-0A7A644ED29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65144-B3DC-4A87-9A91-F1AD2BD63F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580E-5EA4-4F22-BEE0-B3F411AE9E0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D6F75-DD34-41F5-999C-E0A03EC0A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C10F-A896-4CA6-9E85-DCCF9F7FEAAE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A8A49-C9E7-493E-BD5E-C7F8AD16C1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D5C6-352C-41D7-9779-67BFDC29466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58B65-8C2A-4035-9460-491AE1150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574E-44C2-4096-8341-465995D88B5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B53AAF-30F3-484E-9944-957507907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B4A-D551-434E-9A93-A7722A09F875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85B85-8DDC-49B5-BB32-532FBB8D4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200FB0-0E84-4CDF-A9A1-A5FF44892A59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3988A4-0A4E-4174-BA87-0699EC43C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7200FB0-0E84-4CDF-A9A1-A5FF44892A59}" type="datetimeFigureOut">
              <a:rPr lang="ru-RU" smtClean="0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DE3988A4-0A4E-4174-BA87-0699EC43CF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6/stvov.d/0_5e830_31e55aff_X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077.radikal.ru/1004/41/94422626e1b0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Documents%20and%20Settings\Sonne\&#1052;&#1086;&#1080;%20&#1076;&#1086;&#1082;&#1091;&#1084;&#1077;&#1085;&#1090;&#1099;\&#1047;&#1072;&#1075;&#1088;&#1091;&#1079;&#1082;&#1080;\e613df8ebd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914400" y="620713"/>
            <a:ext cx="8229600" cy="578643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>
                <a:solidFill>
                  <a:srgbClr val="59AAF2"/>
                </a:solidFill>
              </a:rPr>
              <a:t>  </a:t>
            </a:r>
            <a:r>
              <a:rPr lang="ru-RU" sz="4800" b="1" dirty="0">
                <a:solidFill>
                  <a:srgbClr val="59AAF2"/>
                </a:solidFill>
              </a:rPr>
              <a:t>Презентация к уроку биологии  по теме :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59AAF2"/>
                </a:solidFill>
              </a:rPr>
              <a:t>Класс Паукообразные</a:t>
            </a:r>
          </a:p>
          <a:p>
            <a:pPr algn="ctr">
              <a:buFontTx/>
              <a:buNone/>
            </a:pPr>
            <a:r>
              <a:rPr lang="ru-RU" sz="3000" b="1" dirty="0">
                <a:solidFill>
                  <a:srgbClr val="00B050"/>
                </a:solidFill>
              </a:rPr>
              <a:t>7 класс</a:t>
            </a:r>
          </a:p>
          <a:p>
            <a:pPr algn="ctr">
              <a:buFontTx/>
              <a:buNone/>
            </a:pPr>
            <a:endParaRPr lang="ru-RU" sz="3000" b="1" dirty="0"/>
          </a:p>
          <a:p>
            <a:pPr algn="ctr">
              <a:buFontTx/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ru-RU" sz="3000" b="1" dirty="0">
                <a:solidFill>
                  <a:srgbClr val="00B050"/>
                </a:solidFill>
              </a:rPr>
              <a:t>Учитель биологии </a:t>
            </a:r>
            <a:r>
              <a:rPr lang="ru-RU" sz="3000" b="1" dirty="0" err="1" smtClean="0">
                <a:solidFill>
                  <a:srgbClr val="00B050"/>
                </a:solidFill>
              </a:rPr>
              <a:t>Давлетшина</a:t>
            </a:r>
            <a:r>
              <a:rPr lang="ru-RU" sz="3000" b="1" dirty="0" smtClean="0">
                <a:solidFill>
                  <a:srgbClr val="00B050"/>
                </a:solidFill>
              </a:rPr>
              <a:t> Р.Г</a:t>
            </a:r>
            <a:r>
              <a:rPr lang="ru-RU" sz="3000" b="1" dirty="0" smtClean="0">
                <a:solidFill>
                  <a:srgbClr val="002060"/>
                </a:solidFill>
              </a:rPr>
              <a:t>.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7516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 lIns="0" rIns="0" bIns="0" anchor="b" anchorCtr="0">
            <a:normAutofit/>
          </a:bodyPr>
          <a:lstStyle/>
          <a:p>
            <a:r>
              <a:rPr lang="ru-RU" sz="3900"/>
              <a:t> Внутренне строение паука-крестовика</a:t>
            </a:r>
          </a:p>
        </p:txBody>
      </p:sp>
      <p:pic>
        <p:nvPicPr>
          <p:cNvPr id="21510" name="Picture 6" descr="img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88840"/>
            <a:ext cx="7775774" cy="3889673"/>
          </a:xfrm>
          <a:prstGeom prst="rect">
            <a:avLst/>
          </a:prstGeom>
          <a:noFill/>
        </p:spPr>
      </p:pic>
    </p:spTree>
  </p:cSld>
  <p:clrMapOvr>
    <a:masterClrMapping/>
  </p:clrMapOvr>
  <p:transition advTm="11344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052513"/>
            <a:ext cx="8229600" cy="4495800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buFontTx/>
              <a:buNone/>
            </a:pPr>
            <a:r>
              <a:rPr lang="ru-RU" sz="3900" b="1" dirty="0">
                <a:solidFill>
                  <a:srgbClr val="FF0000"/>
                </a:solidFill>
                <a:cs typeface="Aharoni" panose="02010803020104030203" pitchFamily="2" charset="-79"/>
              </a:rPr>
              <a:t>Пищеварение</a:t>
            </a:r>
            <a:r>
              <a:rPr lang="ru-RU" sz="3900" dirty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r>
              <a:rPr lang="ru-RU" sz="3900" dirty="0">
                <a:cs typeface="Aharoni" panose="02010803020104030203" pitchFamily="2" charset="-79"/>
              </a:rPr>
              <a:t>–внекишечное</a:t>
            </a:r>
          </a:p>
          <a:p>
            <a:pPr marL="273050" indent="-273050">
              <a:buFontTx/>
              <a:buNone/>
            </a:pPr>
            <a:r>
              <a:rPr lang="ru-RU" sz="3900" b="1" dirty="0">
                <a:solidFill>
                  <a:srgbClr val="FF0000"/>
                </a:solidFill>
                <a:cs typeface="Aharoni" panose="02010803020104030203" pitchFamily="2" charset="-79"/>
              </a:rPr>
              <a:t>Органы дыхания- </a:t>
            </a:r>
            <a:r>
              <a:rPr lang="ru-RU" sz="3900" dirty="0">
                <a:cs typeface="Aharoni" panose="02010803020104030203" pitchFamily="2" charset="-79"/>
              </a:rPr>
              <a:t>легкие и трахеи</a:t>
            </a:r>
          </a:p>
          <a:p>
            <a:pPr marL="273050" indent="-273050">
              <a:buFontTx/>
              <a:buNone/>
            </a:pPr>
            <a:r>
              <a:rPr lang="ru-RU" sz="3900" b="1" dirty="0">
                <a:solidFill>
                  <a:srgbClr val="FF0000"/>
                </a:solidFill>
                <a:cs typeface="Aharoni" panose="02010803020104030203" pitchFamily="2" charset="-79"/>
              </a:rPr>
              <a:t>Кровеносная система- </a:t>
            </a:r>
            <a:r>
              <a:rPr lang="ru-RU" sz="3900" dirty="0">
                <a:cs typeface="Aharoni" panose="02010803020104030203" pitchFamily="2" charset="-79"/>
              </a:rPr>
              <a:t>незамкнутая</a:t>
            </a:r>
          </a:p>
          <a:p>
            <a:pPr marL="273050" indent="-273050">
              <a:buFontTx/>
              <a:buNone/>
            </a:pPr>
            <a:r>
              <a:rPr lang="ru-RU" sz="3900" dirty="0">
                <a:cs typeface="Aharoni" panose="02010803020104030203" pitchFamily="2" charset="-79"/>
              </a:rPr>
              <a:t>(сердце и кровеносные сосуды)</a:t>
            </a:r>
          </a:p>
          <a:p>
            <a:pPr marL="273050" indent="-273050">
              <a:buFontTx/>
              <a:buNone/>
            </a:pPr>
            <a:r>
              <a:rPr lang="ru-RU" sz="3900" b="1" dirty="0">
                <a:solidFill>
                  <a:srgbClr val="FF0000"/>
                </a:solidFill>
                <a:cs typeface="Aharoni" panose="02010803020104030203" pitchFamily="2" charset="-79"/>
              </a:rPr>
              <a:t>Выделительная система-</a:t>
            </a:r>
            <a:r>
              <a:rPr lang="ru-RU" sz="3900" b="1" dirty="0">
                <a:cs typeface="Aharoni" panose="02010803020104030203" pitchFamily="2" charset="-79"/>
              </a:rPr>
              <a:t>  </a:t>
            </a:r>
            <a:r>
              <a:rPr lang="ru-RU" sz="3900" dirty="0" err="1">
                <a:cs typeface="Aharoni" panose="02010803020104030203" pitchFamily="2" charset="-79"/>
              </a:rPr>
              <a:t>мальпигиевы</a:t>
            </a:r>
            <a:r>
              <a:rPr lang="ru-RU" sz="3900" dirty="0">
                <a:cs typeface="Aharoni" panose="02010803020104030203" pitchFamily="2" charset="-79"/>
              </a:rPr>
              <a:t> сосуды</a:t>
            </a:r>
          </a:p>
          <a:p>
            <a:pPr marL="273050" indent="-273050">
              <a:buFontTx/>
              <a:buNone/>
            </a:pPr>
            <a:r>
              <a:rPr lang="ru-RU" sz="3900" b="1" dirty="0">
                <a:solidFill>
                  <a:srgbClr val="FF0000"/>
                </a:solidFill>
                <a:cs typeface="Aharoni" panose="02010803020104030203" pitchFamily="2" charset="-79"/>
              </a:rPr>
              <a:t>Нервная система- </a:t>
            </a:r>
            <a:r>
              <a:rPr lang="ru-RU" sz="3900" dirty="0">
                <a:cs typeface="Aharoni" panose="02010803020104030203" pitchFamily="2" charset="-79"/>
              </a:rPr>
              <a:t>головогрудной узел и нервы</a:t>
            </a:r>
          </a:p>
          <a:p>
            <a:pPr marL="273050" indent="-273050"/>
            <a:endParaRPr lang="ru-RU" dirty="0"/>
          </a:p>
        </p:txBody>
      </p:sp>
    </p:spTree>
  </p:cSld>
  <p:clrMapOvr>
    <a:masterClrMapping/>
  </p:clrMapOvr>
  <p:transition advTm="11344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8841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496300" cy="24479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/>
              <a:t>Самый большой паук в мире </a:t>
            </a:r>
            <a:r>
              <a:rPr lang="ru-RU" sz="2800"/>
              <a:t>живет в тропических лесах. Называется это существо </a:t>
            </a:r>
            <a:r>
              <a:rPr lang="ru-RU" sz="2800" b="1"/>
              <a:t>Терафоза Блонда</a:t>
            </a:r>
            <a:r>
              <a:rPr lang="ru-RU" sz="2800"/>
              <a:t> или просто </a:t>
            </a:r>
            <a:r>
              <a:rPr lang="ru-RU" sz="2800" b="1"/>
              <a:t>птицеед Голиаф</a:t>
            </a:r>
            <a:r>
              <a:rPr lang="ru-RU" sz="2800"/>
              <a:t>. Длина туловища достигает девяти сантиметров, а размах конечностей — 26-28 сантиметров. Иными словами, такой паучище может быть размером с обеденную тарелку. </a:t>
            </a:r>
          </a:p>
        </p:txBody>
      </p:sp>
      <p:pic>
        <p:nvPicPr>
          <p:cNvPr id="88068" name="Picture 4" descr="g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2851150"/>
            <a:ext cx="5508625" cy="363696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 anchorCtr="0"/>
          <a:lstStyle/>
          <a:p>
            <a:r>
              <a:rPr lang="ru-RU" sz="5800" b="0"/>
              <a:t>  Паук -серебрянка</a:t>
            </a:r>
          </a:p>
        </p:txBody>
      </p:sp>
      <p:pic>
        <p:nvPicPr>
          <p:cNvPr id="23556" name="Picture 2" descr="http://g.mynet.com/i/98/215594-suorumcegi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" y="1928813"/>
            <a:ext cx="4365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www.bizslovo.org/content/images/stories/torop/pavuk-sribl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928813"/>
            <a:ext cx="40005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9656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 anchorCtr="0">
            <a:normAutofit/>
          </a:bodyPr>
          <a:lstStyle/>
          <a:p>
            <a:r>
              <a:rPr lang="ru-RU" sz="3900"/>
              <a:t>               </a:t>
            </a:r>
            <a:r>
              <a:rPr lang="ru-RU" sz="6300" b="0"/>
              <a:t>Паук -волк</a:t>
            </a:r>
          </a:p>
        </p:txBody>
      </p:sp>
      <p:pic>
        <p:nvPicPr>
          <p:cNvPr id="24580" name="Picture 2" descr="http://www.resimcity.com/data/media/755/www.resimcity.com_orumcek_resimleri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28813"/>
            <a:ext cx="450056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i.ehow.co.uk/images/a05/58/aa/signs-symptoms-wolf-spider-bite-180x1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928813"/>
            <a:ext cx="40719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421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 anchorCtr="0"/>
          <a:lstStyle/>
          <a:p>
            <a:r>
              <a:rPr lang="ru-RU" sz="5800" b="0"/>
              <a:t>     Паук -Скакунчик</a:t>
            </a:r>
          </a:p>
        </p:txBody>
      </p:sp>
      <p:pic>
        <p:nvPicPr>
          <p:cNvPr id="25604" name="Picture 2" descr="http://www.lensart.ru/pictureview7-pid-29218-et-93cdae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204864"/>
            <a:ext cx="4143375" cy="33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Картинка 75 из 4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2204864"/>
            <a:ext cx="4148137" cy="33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453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 anchorCtr="0">
            <a:normAutofit/>
          </a:bodyPr>
          <a:lstStyle/>
          <a:p>
            <a:pPr algn="ctr"/>
            <a:r>
              <a:rPr lang="ru-RU" sz="3900" dirty="0"/>
              <a:t>     </a:t>
            </a:r>
            <a:r>
              <a:rPr lang="ru-RU" sz="6300" b="0" dirty="0"/>
              <a:t>Тарантул</a:t>
            </a:r>
          </a:p>
        </p:txBody>
      </p:sp>
      <p:pic>
        <p:nvPicPr>
          <p:cNvPr id="26628" name="Picture 2" descr="http://media.trb.com/media/photo/2010-12/58073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484313"/>
            <a:ext cx="525621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391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55763" y="274638"/>
            <a:ext cx="5868565" cy="1143000"/>
          </a:xfrm>
        </p:spPr>
        <p:txBody>
          <a:bodyPr lIns="0" rIns="0" bIns="0" anchor="b" anchorCtr="0">
            <a:normAutofit fontScale="90000"/>
          </a:bodyPr>
          <a:lstStyle/>
          <a:p>
            <a:pPr marL="0" indent="0" algn="ctr">
              <a:buNone/>
            </a:pPr>
            <a:r>
              <a:rPr lang="ru-RU" sz="7700" b="0" dirty="0"/>
              <a:t>                         </a:t>
            </a:r>
            <a:r>
              <a:rPr lang="ru-RU" sz="7700" b="0" dirty="0" smtClean="0"/>
              <a:t>         Клещи</a:t>
            </a:r>
            <a:endParaRPr lang="ru-RU" sz="7700" b="0" dirty="0"/>
          </a:p>
        </p:txBody>
      </p:sp>
      <p:sp>
        <p:nvSpPr>
          <p:cNvPr id="2765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102225" y="1858963"/>
            <a:ext cx="4041775" cy="650875"/>
          </a:xfrm>
        </p:spPr>
        <p:txBody>
          <a:bodyPr lIns="45720" tIns="0" rIns="45720" bIns="0" anchor="ctr">
            <a:normAutofit fontScale="92500"/>
          </a:bodyPr>
          <a:lstStyle/>
          <a:p>
            <a:pPr marL="0" indent="0">
              <a:buFontTx/>
              <a:buNone/>
            </a:pPr>
            <a:r>
              <a:rPr lang="ru-RU" sz="3600" b="1">
                <a:solidFill>
                  <a:srgbClr val="00B050"/>
                </a:solidFill>
              </a:rPr>
              <a:t> Общие признаки</a:t>
            </a:r>
          </a:p>
        </p:txBody>
      </p:sp>
      <p:sp>
        <p:nvSpPr>
          <p:cNvPr id="27653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2225" y="2514600"/>
            <a:ext cx="4041775" cy="3846513"/>
          </a:xfrm>
        </p:spPr>
        <p:txBody>
          <a:bodyPr tIns="0">
            <a:normAutofit fontScale="92500" lnSpcReduction="1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1. Грудь и брюшко сросшиеся</a:t>
            </a:r>
          </a:p>
          <a:p>
            <a:r>
              <a:rPr lang="ru-RU" sz="2800" dirty="0">
                <a:solidFill>
                  <a:srgbClr val="FF0000"/>
                </a:solidFill>
              </a:rPr>
              <a:t>2.Мелкие размеры</a:t>
            </a:r>
          </a:p>
          <a:p>
            <a:r>
              <a:rPr lang="ru-RU" sz="2800" dirty="0">
                <a:solidFill>
                  <a:srgbClr val="FF0000"/>
                </a:solidFill>
              </a:rPr>
              <a:t>3. У личинок 3 пары ног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4.Ротовые части приспособлены для прокалывания и сосания</a:t>
            </a:r>
          </a:p>
        </p:txBody>
      </p:sp>
      <p:pic>
        <p:nvPicPr>
          <p:cNvPr id="27654" name="Picture 2" descr="http://static2.aif.ru/public/dontknow/559/ed02be0e121af40367b7fa1fdf97d488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7375"/>
            <a:ext cx="4572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266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1143000"/>
          </a:xfrm>
        </p:spPr>
        <p:txBody>
          <a:bodyPr lIns="0" rIns="0" bIns="0" anchor="b" anchorCtr="0"/>
          <a:lstStyle/>
          <a:p>
            <a:pPr algn="ctr"/>
            <a:r>
              <a:rPr lang="ru-RU" dirty="0"/>
              <a:t>  </a:t>
            </a:r>
            <a:r>
              <a:rPr lang="ru-RU" b="0" dirty="0"/>
              <a:t>Разнообразие клещей</a:t>
            </a:r>
          </a:p>
        </p:txBody>
      </p:sp>
      <p:sp>
        <p:nvSpPr>
          <p:cNvPr id="28674" name="Текст 2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4040188" cy="655638"/>
          </a:xfrm>
        </p:spPr>
        <p:txBody>
          <a:bodyPr lIns="45720" tIns="0" rIns="45720" bIns="0" anchor="ctr"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ru-RU" sz="3300" b="1">
                <a:solidFill>
                  <a:srgbClr val="00B050"/>
                </a:solidFill>
              </a:rPr>
              <a:t>Энцефалитный клещ</a:t>
            </a:r>
          </a:p>
        </p:txBody>
      </p:sp>
      <p:sp>
        <p:nvSpPr>
          <p:cNvPr id="2867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102225" y="1484313"/>
            <a:ext cx="4041775" cy="650875"/>
          </a:xfrm>
        </p:spPr>
        <p:txBody>
          <a:bodyPr lIns="45720" tIns="0" rIns="45720" bIns="0" anchor="ctr"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ru-RU" sz="3300" b="1">
                <a:solidFill>
                  <a:srgbClr val="C00000"/>
                </a:solidFill>
              </a:rPr>
              <a:t>        Иксодовый клещ</a:t>
            </a:r>
          </a:p>
        </p:txBody>
      </p:sp>
      <p:pic>
        <p:nvPicPr>
          <p:cNvPr id="28678" name="Picture 2" descr="http://encephalitis.ru/foto/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428875"/>
            <a:ext cx="435768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 descr="Картинка 24 из 11302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2500313"/>
            <a:ext cx="4000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75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7762056" cy="511527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/>
              <a:t>  </a:t>
            </a:r>
            <a:r>
              <a:rPr lang="ru-RU" sz="6600" b="1" dirty="0">
                <a:solidFill>
                  <a:srgbClr val="089CA3"/>
                </a:solidFill>
              </a:rPr>
              <a:t>Повторение признаков класса Ракообразных.</a:t>
            </a:r>
          </a:p>
        </p:txBody>
      </p:sp>
    </p:spTree>
  </p:cSld>
  <p:clrMapOvr>
    <a:masterClrMapping/>
  </p:clrMapOvr>
  <p:transition advTm="9766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06489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97065"/>
      </p:ext>
    </p:extLst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 anchorCtr="0"/>
          <a:lstStyle/>
          <a:p>
            <a:r>
              <a:rPr lang="ru-RU" sz="6300" b="0"/>
              <a:t>    Пылевые клещи</a:t>
            </a:r>
          </a:p>
        </p:txBody>
      </p:sp>
      <p:pic>
        <p:nvPicPr>
          <p:cNvPr id="30723" name="Picture 6" descr="http://img.timeinc.net/time/daily/2007/0707/unseen_dustmi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916113"/>
            <a:ext cx="81438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594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179513" y="866776"/>
            <a:ext cx="8535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6" y="536352"/>
            <a:ext cx="8394700" cy="109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9609" y="1386668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Пауки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поселившиеся в домах, засоряют стены наших жилищ паутиной.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Ядовиты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немногие из пауков; они, конечно, опасны людям, которые живут там, где много ядовитых пауков. </a:t>
            </a:r>
          </a:p>
          <a:p>
            <a:r>
              <a:rPr lang="ru-RU" sz="20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польза неоценима! </a:t>
            </a:r>
            <a:endParaRPr lang="ru-RU" sz="20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Они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питаются насекомыми, часто вредными. Уничтожая их, пауки приносят человеку пользу.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Пауки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ловят в сети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пятьсот  насекомых за сутки.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Мухи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этом улове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преобладают. Ведь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муха, она только на вид безобидна. На теле одной только мухи насчитали 20миллионов микробов! И таких страшных, от которых люди болеют туберкулезом, сибирской язвой, холерой, брюшным тифом, дизентерией, разными глистами.. Человечество все погибло бы. Только враги мух, главным образом пауки, спасают нас от такого кошмара.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6829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2654" y="1124744"/>
            <a:ext cx="768175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nstantia" pitchFamily="18" charset="0"/>
              </a:rPr>
              <a:t>Как можно защититься от клещевого энцефалита? </a:t>
            </a:r>
          </a:p>
          <a:p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/>
              <a:t>- Применение специальных защитных костюмов  или приспособленной одежды, которая не должна допускать </a:t>
            </a:r>
            <a:r>
              <a:rPr lang="ru-RU" sz="2000" b="1" dirty="0" err="1"/>
              <a:t>заползания</a:t>
            </a:r>
            <a:r>
              <a:rPr lang="ru-RU" sz="2000" b="1" dirty="0"/>
              <a:t> клещей. Рубашка должна иметь длинные рукава, которые у запястий укрепляют резинкой. Заправляют рубашку в брюки, концы брюк - в носки и сапоги. Голову и шею закрывают косынкой. </a:t>
            </a:r>
          </a:p>
          <a:p>
            <a:r>
              <a:rPr lang="ru-RU" sz="2000" b="1" dirty="0"/>
              <a:t> - Профилактические прививки против клещевого энцефалита.</a:t>
            </a:r>
          </a:p>
          <a:p>
            <a:r>
              <a:rPr lang="ru-RU" sz="2000" b="1" dirty="0"/>
              <a:t> - В случае укуса клещом человека, который не получил вакцину против клещевого энцефалита, </a:t>
            </a:r>
            <a:r>
              <a:rPr lang="ru-RU" sz="2000" b="1" dirty="0" smtClean="0"/>
              <a:t>необходимо</a:t>
            </a:r>
          </a:p>
          <a:p>
            <a:r>
              <a:rPr lang="ru-RU" sz="2000" b="1" dirty="0" smtClean="0"/>
              <a:t> в течение первых 48 часов обратиться за медицинской помощью.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20511787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</p:spPr>
      </p:pic>
    </p:spTree>
  </p:cSld>
  <p:clrMapOvr>
    <a:masterClrMapping/>
  </p:clrMapOvr>
  <p:transition advTm="2594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620688"/>
            <a:ext cx="4495800" cy="5832648"/>
          </a:xfrm>
        </p:spPr>
        <p:txBody>
          <a:bodyPr>
            <a:normAutofit fontScale="92500" lnSpcReduction="10000"/>
          </a:bodyPr>
          <a:lstStyle/>
          <a:p>
            <a:r>
              <a:rPr lang="ru-RU" sz="2900" b="1" i="1" dirty="0"/>
              <a:t>1. Из каких отделов  состоит тело ракообразных?</a:t>
            </a:r>
          </a:p>
          <a:p>
            <a:r>
              <a:rPr lang="ru-RU" sz="2900" b="1" i="1" dirty="0"/>
              <a:t>2.Какие органы находятся на головогруди?</a:t>
            </a:r>
          </a:p>
          <a:p>
            <a:r>
              <a:rPr lang="ru-RU" sz="2900" b="1" i="1" dirty="0"/>
              <a:t>3.Внешнее строение брюшка  рака.</a:t>
            </a:r>
          </a:p>
          <a:p>
            <a:r>
              <a:rPr lang="ru-RU" sz="2900" b="1" i="1" dirty="0">
                <a:latin typeface="Times New Roman" pitchFamily="18" charset="0"/>
              </a:rPr>
              <a:t>4.Сколько</a:t>
            </a:r>
            <a:r>
              <a:rPr lang="ru-RU" sz="2900" b="1" i="1" dirty="0"/>
              <a:t> ходильных ног у рака ?</a:t>
            </a:r>
          </a:p>
          <a:p>
            <a:r>
              <a:rPr lang="ru-RU" sz="2900" b="1" i="1" dirty="0"/>
              <a:t>5.Чем покрыто тело ракообразных?</a:t>
            </a:r>
          </a:p>
          <a:p>
            <a:r>
              <a:rPr lang="ru-RU" sz="2900" b="1" i="1" dirty="0"/>
              <a:t>6.Почему рак  линяет?</a:t>
            </a:r>
            <a:r>
              <a:rPr lang="ru-RU" sz="2900" b="1" dirty="0"/>
              <a:t> </a:t>
            </a:r>
          </a:p>
          <a:p>
            <a:endParaRPr lang="ru-RU" sz="29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960439" cy="4608512"/>
          </a:xfrm>
          <a:prstGeom prst="rect">
            <a:avLst/>
          </a:prstGeom>
        </p:spPr>
      </p:pic>
    </p:spTree>
  </p:cSld>
  <p:clrMapOvr>
    <a:masterClrMapping/>
  </p:clrMapOvr>
  <p:transition advTm="37296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 anchorCtr="0">
            <a:normAutofit/>
          </a:bodyPr>
          <a:lstStyle/>
          <a:p>
            <a:pPr algn="ctr"/>
            <a:r>
              <a:rPr lang="ru-RU" sz="4300" dirty="0"/>
              <a:t> </a:t>
            </a:r>
            <a:r>
              <a:rPr lang="ru-RU" sz="4300" b="0" dirty="0">
                <a:solidFill>
                  <a:srgbClr val="C00000"/>
                </a:solidFill>
              </a:rPr>
              <a:t>Признаки  Паукообразных</a:t>
            </a:r>
            <a:r>
              <a:rPr lang="ru-RU" sz="43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9465" name="Picture 9" descr="06f6889aa05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16832"/>
            <a:ext cx="7927623" cy="4116809"/>
          </a:xfrm>
          <a:prstGeom prst="rect">
            <a:avLst/>
          </a:prstGeom>
          <a:noFill/>
        </p:spPr>
      </p:pic>
    </p:spTree>
  </p:cSld>
  <p:clrMapOvr>
    <a:masterClrMapping/>
  </p:clrMapOvr>
  <p:transition advTm="28766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476672"/>
            <a:ext cx="7543800" cy="1008112"/>
          </a:xfrm>
        </p:spPr>
        <p:txBody>
          <a:bodyPr>
            <a:normAutofit/>
          </a:bodyPr>
          <a:lstStyle/>
          <a:p>
            <a:r>
              <a:rPr lang="ru-RU" dirty="0"/>
              <a:t>Внешнее строение паука</a:t>
            </a:r>
          </a:p>
        </p:txBody>
      </p:sp>
      <p:pic>
        <p:nvPicPr>
          <p:cNvPr id="89092" name="Picture 4" descr="0_d89e1_25f021ff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628775"/>
            <a:ext cx="6350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7"/>
          <p:cNvSpPr>
            <a:spLocks noGrp="1"/>
          </p:cNvSpPr>
          <p:nvPr>
            <p:ph idx="4294967295"/>
          </p:nvPr>
        </p:nvSpPr>
        <p:spPr>
          <a:xfrm>
            <a:off x="0" y="928688"/>
            <a:ext cx="8229600" cy="5395912"/>
          </a:xfrm>
        </p:spPr>
        <p:txBody>
          <a:bodyPr/>
          <a:lstStyle/>
          <a:p>
            <a:r>
              <a:rPr lang="ru-RU" sz="4400" b="1">
                <a:solidFill>
                  <a:srgbClr val="FF0000"/>
                </a:solidFill>
              </a:rPr>
              <a:t>Ногощупальцы -</a:t>
            </a:r>
            <a:r>
              <a:rPr lang="ru-RU" sz="4400" b="1"/>
              <a:t> органы осязания</a:t>
            </a:r>
          </a:p>
          <a:p>
            <a:r>
              <a:rPr lang="ru-RU" sz="4400" b="1">
                <a:solidFill>
                  <a:srgbClr val="FF0000"/>
                </a:solidFill>
              </a:rPr>
              <a:t>Ходильных ног –</a:t>
            </a:r>
            <a:r>
              <a:rPr lang="ru-RU" sz="4400" b="1"/>
              <a:t> 4 пары</a:t>
            </a:r>
          </a:p>
          <a:p>
            <a:r>
              <a:rPr lang="ru-RU" sz="4400" b="1">
                <a:solidFill>
                  <a:srgbClr val="FF0000"/>
                </a:solidFill>
              </a:rPr>
              <a:t>Хелицеры- </a:t>
            </a:r>
            <a:r>
              <a:rPr lang="ru-RU" sz="4400" b="1"/>
              <a:t>твердые челюсти</a:t>
            </a:r>
          </a:p>
          <a:p>
            <a:r>
              <a:rPr lang="ru-RU" sz="4400" b="1">
                <a:solidFill>
                  <a:srgbClr val="FF0000"/>
                </a:solidFill>
              </a:rPr>
              <a:t>Паутинные бородавки </a:t>
            </a:r>
            <a:r>
              <a:rPr lang="ru-RU" sz="4400" b="1"/>
              <a:t>вырабатывают паутину</a:t>
            </a:r>
          </a:p>
        </p:txBody>
      </p:sp>
    </p:spTree>
  </p:cSld>
  <p:clrMapOvr>
    <a:masterClrMapping/>
  </p:clrMapOvr>
  <p:transition advTm="14609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3" name="e613df8ebd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835696" y="2204864"/>
            <a:ext cx="5328592" cy="3600400"/>
          </a:xfrm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543800" cy="914400"/>
          </a:xfrm>
        </p:spPr>
        <p:txBody>
          <a:bodyPr/>
          <a:lstStyle/>
          <a:p>
            <a:pPr algn="ctr"/>
            <a:r>
              <a:rPr lang="ru-RU" dirty="0"/>
              <a:t>Ловчая сеть паука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63" fill="hold"/>
                                        <p:tgtEl>
                                          <p:spTgt spid="829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9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404664"/>
            <a:ext cx="7543800" cy="1368152"/>
          </a:xfrm>
        </p:spPr>
        <p:txBody>
          <a:bodyPr/>
          <a:lstStyle/>
          <a:p>
            <a:pPr algn="ctr"/>
            <a:r>
              <a:rPr lang="ru-RU" dirty="0"/>
              <a:t>Охота паука</a:t>
            </a:r>
          </a:p>
        </p:txBody>
      </p:sp>
      <p:pic>
        <p:nvPicPr>
          <p:cNvPr id="84996" name="Picture 4" descr="pauk_okhot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17" y="2000250"/>
            <a:ext cx="7181783" cy="430907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_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541</TotalTime>
  <Words>437</Words>
  <Application>Microsoft Office PowerPoint</Application>
  <PresentationFormat>Экран (4:3)</PresentationFormat>
  <Paragraphs>55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1_Поток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Признаки  Паукообразных.</vt:lpstr>
      <vt:lpstr>Внешнее строение паука</vt:lpstr>
      <vt:lpstr>Презентация PowerPoint</vt:lpstr>
      <vt:lpstr>Ловчая сеть паука</vt:lpstr>
      <vt:lpstr>Охота паука</vt:lpstr>
      <vt:lpstr> Внутренне строение паука-крестовика</vt:lpstr>
      <vt:lpstr>Презентация PowerPoint</vt:lpstr>
      <vt:lpstr>Презентация PowerPoint</vt:lpstr>
      <vt:lpstr>Презентация PowerPoint</vt:lpstr>
      <vt:lpstr>  Паук -серебрянка</vt:lpstr>
      <vt:lpstr>               Паук -волк</vt:lpstr>
      <vt:lpstr>     Паук -Скакунчик</vt:lpstr>
      <vt:lpstr>     Тарантул</vt:lpstr>
      <vt:lpstr>                                  Клещи</vt:lpstr>
      <vt:lpstr>  Разнообразие клещей</vt:lpstr>
      <vt:lpstr>Презентация PowerPoint</vt:lpstr>
      <vt:lpstr>    Пылевые клещи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разиля гайнановна</cp:lastModifiedBy>
  <cp:revision>49</cp:revision>
  <dcterms:created xsi:type="dcterms:W3CDTF">2011-11-06T09:13:29Z</dcterms:created>
  <dcterms:modified xsi:type="dcterms:W3CDTF">2017-02-09T15:23:33Z</dcterms:modified>
</cp:coreProperties>
</file>