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80" r:id="rId5"/>
    <p:sldId id="281" r:id="rId6"/>
    <p:sldId id="283" r:id="rId7"/>
    <p:sldId id="284" r:id="rId8"/>
    <p:sldId id="257" r:id="rId9"/>
    <p:sldId id="258" r:id="rId10"/>
    <p:sldId id="259" r:id="rId11"/>
    <p:sldId id="287" r:id="rId12"/>
    <p:sldId id="260" r:id="rId13"/>
    <p:sldId id="261" r:id="rId14"/>
    <p:sldId id="262" r:id="rId15"/>
    <p:sldId id="263" r:id="rId16"/>
    <p:sldId id="265" r:id="rId17"/>
    <p:sldId id="266" r:id="rId18"/>
    <p:sldId id="288" r:id="rId19"/>
    <p:sldId id="269" r:id="rId20"/>
    <p:sldId id="270" r:id="rId21"/>
    <p:sldId id="271" r:id="rId22"/>
    <p:sldId id="272" r:id="rId23"/>
    <p:sldId id="273" r:id="rId24"/>
    <p:sldId id="279" r:id="rId25"/>
    <p:sldId id="276" r:id="rId26"/>
    <p:sldId id="277" r:id="rId27"/>
    <p:sldId id="278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9D8F2-1C18-4801-AE75-EB6F69CEA563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6BEAC9-6159-43EA-8431-199E7BD779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700808"/>
            <a:ext cx="5796136" cy="34563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«Эволюция романтизма в языковой структуре произведений А. М. Горького»</a:t>
            </a:r>
            <a:br>
              <a:rPr lang="ru-RU" sz="4800" dirty="0" smtClean="0"/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293096"/>
            <a:ext cx="5652120" cy="2564904"/>
          </a:xfrm>
        </p:spPr>
        <p:txBody>
          <a:bodyPr anchor="b">
            <a:normAutofit/>
          </a:bodyPr>
          <a:lstStyle/>
          <a:p>
            <a:pPr algn="l"/>
            <a:r>
              <a:rPr lang="ru-RU" dirty="0" smtClean="0"/>
              <a:t>Выполнила: обучающаяся 144 группы</a:t>
            </a:r>
          </a:p>
          <a:p>
            <a:pPr algn="l"/>
            <a:r>
              <a:rPr lang="ru-RU" dirty="0" smtClean="0"/>
              <a:t>Специальность 44.02.01 Дошкольное образование Герасимова Виктория</a:t>
            </a:r>
          </a:p>
          <a:p>
            <a:pPr algn="l"/>
            <a:r>
              <a:rPr lang="ru-RU" dirty="0" smtClean="0"/>
              <a:t>г. Нижний Новгород 2018 г.</a:t>
            </a:r>
            <a:endParaRPr lang="ru-RU" dirty="0"/>
          </a:p>
        </p:txBody>
      </p:sp>
      <p:pic>
        <p:nvPicPr>
          <p:cNvPr id="1026" name="Picture 2" descr="C:\Users\пк\Desktop\Максим-Гор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82824"/>
            <a:ext cx="3096344" cy="4149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0"/>
            <a:ext cx="838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Государственное бюджетное профессиональное образовательное учреждение</a:t>
            </a:r>
          </a:p>
          <a:p>
            <a:r>
              <a:rPr lang="ru-RU" dirty="0" smtClean="0"/>
              <a:t>«Нижегородский Губернский колледж»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3000" dirty="0" smtClean="0"/>
              <a:t>«Плачет девушка, провожая добра молодца! Добрый молодец кличет девушку в степь...»</a:t>
            </a:r>
          </a:p>
          <a:p>
            <a:pPr>
              <a:buNone/>
            </a:pPr>
            <a:r>
              <a:rPr lang="ru-RU" sz="3000" dirty="0" smtClean="0"/>
              <a:t>«Ночь светлая, месяц серебром всю степь залила...»</a:t>
            </a:r>
          </a:p>
          <a:p>
            <a:pPr>
              <a:buNone/>
            </a:pPr>
            <a:r>
              <a:rPr lang="ru-RU" sz="3000" dirty="0" smtClean="0"/>
              <a:t> «На всю степь гаркнул </a:t>
            </a:r>
            <a:r>
              <a:rPr lang="ru-RU" sz="3000" dirty="0" err="1" smtClean="0"/>
              <a:t>Лойко</a:t>
            </a:r>
            <a:r>
              <a:rPr lang="ru-RU" sz="3000" dirty="0" smtClean="0"/>
              <a:t>...». </a:t>
            </a:r>
            <a:endParaRPr lang="ru-RU" sz="3000" dirty="0"/>
          </a:p>
        </p:txBody>
      </p:sp>
      <p:pic>
        <p:nvPicPr>
          <p:cNvPr id="39938" name="Picture 2" descr="C:\Users\пк\Desktop\58911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743254"/>
            <a:ext cx="7452320" cy="4114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15808" cy="692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«Улыбка — это целое солнце»</a:t>
            </a:r>
            <a:endParaRPr lang="ru-RU" sz="3200" dirty="0"/>
          </a:p>
        </p:txBody>
      </p:sp>
      <p:pic>
        <p:nvPicPr>
          <p:cNvPr id="2050" name="Picture 2" descr="C:\Users\пк\Desktop\232339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777"/>
            <a:ext cx="5589216" cy="60942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1916832"/>
            <a:ext cx="3851920" cy="24929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26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Лойко</a:t>
            </a: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стоит в огне костра, как в крови»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«Сказала, точно в нас кинула»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«Зашатался, как сломанное дерево...». </a:t>
            </a:r>
            <a:endParaRPr lang="ru-RU" sz="26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пк\Desktop\Литература\Макар Чудра\Иллюстрация к рассказу А.М. Горького Макар Чудра Радда и Лой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444208" cy="4717160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588224" y="3361041"/>
            <a:ext cx="237626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616530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«Макар </a:t>
            </a:r>
            <a:r>
              <a:rPr lang="ru-RU" sz="2000" dirty="0" err="1" smtClean="0"/>
              <a:t>Чудра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beach-sea-coast-water-nature-outdoor-ocean-horizon-light-cloud-sky-sunrise-sunset-sunlight-shore-wave-dawn-travel-dusk-evening-orange-reflection-seascape-bay-blue-yellow-clouds-bright-caribbean-sunset-sky-sky-clouds-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766" y="2510136"/>
            <a:ext cx="8055234" cy="434786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«Все это — звуки и запахи, тучи и люди — было странно красиво и грустно, казалось началом чудной сказки».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" y="0"/>
            <a:ext cx="9144000" cy="19888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«Великаны - деревья скрипели, и гудели сердитые песни»</a:t>
            </a:r>
          </a:p>
          <a:p>
            <a:pPr>
              <a:buNone/>
            </a:pPr>
            <a:r>
              <a:rPr lang="ru-RU" dirty="0" smtClean="0"/>
              <a:t>«Деревья, охваченные холодным огнем молний, казались живыми, простирающимися вокруг людей, уходивших из плена тьмы, корявые, длинные руки, сплетая их в густую сеть...». </a:t>
            </a:r>
            <a:endParaRPr lang="ru-RU" dirty="0"/>
          </a:p>
        </p:txBody>
      </p:sp>
      <p:pic>
        <p:nvPicPr>
          <p:cNvPr id="2053" name="Picture 5" descr="C:\Users\пк\Desktop\дремучий-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6971195" cy="46531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020272" y="2132857"/>
            <a:ext cx="2123728" cy="453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</a:pPr>
            <a:r>
              <a:rPr lang="ru-RU" sz="2800" dirty="0" smtClean="0"/>
              <a:t>«Могучие деревья, огромные великаны плотно стоят друг к другу, чтобы не пропустить человека»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708920"/>
            <a:ext cx="5508104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«...сияло солнце, вздыхала степь, блестела трава в брильянтах дождя, и золотом сверкала река...»</a:t>
            </a:r>
          </a:p>
          <a:p>
            <a:endParaRPr lang="ru-RU" dirty="0"/>
          </a:p>
        </p:txBody>
      </p:sp>
      <p:pic>
        <p:nvPicPr>
          <p:cNvPr id="3074" name="Picture 2" descr="C:\Users\пк\Desktop\tuman_dymka_doroga_proselochnaya_trava_solnce_utro_rassvet_reka_53921_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508104" cy="2818021"/>
          </a:xfrm>
          <a:prstGeom prst="rect">
            <a:avLst/>
          </a:prstGeom>
          <a:noFill/>
        </p:spPr>
      </p:pic>
      <p:pic>
        <p:nvPicPr>
          <p:cNvPr id="2" name="Picture 2" descr="C:\Users\пк\Desktop\583e23108c09679547ebb9af665ad1f2a608a03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60440" cy="52292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«Человека, человека сильного ждет земля, весь земной шар»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«Человека, человека сильного ждет земля, весь земной шар»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643626"/>
            <a:ext cx="922220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«Человека, человека сильного ждет земля, весь земной шар»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 anchor="ctr"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Челкаш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581128"/>
            <a:ext cx="8507288" cy="2276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«Море проснулось. Оно играло маленькими волнами, рождая их, украшая бахромой пены, сталкивая друг с другом и разбивая в мелкую пыль»</a:t>
            </a:r>
          </a:p>
          <a:p>
            <a:pPr>
              <a:buNone/>
            </a:pPr>
            <a:r>
              <a:rPr lang="ru-RU" sz="2800" dirty="0" smtClean="0"/>
              <a:t>«Пена, тая, шипела и вздыхала».</a:t>
            </a:r>
            <a:endParaRPr lang="ru-RU" sz="2800" dirty="0"/>
          </a:p>
        </p:txBody>
      </p:sp>
      <p:pic>
        <p:nvPicPr>
          <p:cNvPr id="4098" name="Picture 2" descr="C:\Users\пк\Desktop\206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6084168" cy="46488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556792" y="1268760"/>
            <a:ext cx="305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«...Тучи были неподвижны и точно думали какую-то серую, скучную думу»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764704"/>
            <a:ext cx="5724128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«…появился Гришка </a:t>
            </a:r>
            <a:r>
              <a:rPr lang="ru-RU" dirty="0" err="1" smtClean="0"/>
              <a:t>Челкаш</a:t>
            </a:r>
            <a:r>
              <a:rPr lang="ru-RU" dirty="0" smtClean="0"/>
              <a:t>…</a:t>
            </a:r>
            <a:r>
              <a:rPr lang="ru-RU" dirty="0" smtClean="0">
                <a:ea typeface="Calibri" pitchFamily="34" charset="0"/>
                <a:cs typeface="Calibri" pitchFamily="34" charset="0"/>
              </a:rPr>
              <a:t>Его бурые усы, густые и длинные, то и дело вздрагивали, как у кота…»</a:t>
            </a:r>
            <a:endParaRPr lang="ru-RU" dirty="0"/>
          </a:p>
        </p:txBody>
      </p:sp>
      <p:pic>
        <p:nvPicPr>
          <p:cNvPr id="5122" name="Picture 2" descr="C:\Users\пк\Desktop\0012-006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49932"/>
            <a:ext cx="2987824" cy="4108068"/>
          </a:xfrm>
          <a:prstGeom prst="rect">
            <a:avLst/>
          </a:prstGeom>
          <a:noFill/>
        </p:spPr>
      </p:pic>
      <p:pic>
        <p:nvPicPr>
          <p:cNvPr id="5123" name="Picture 3" descr="C:\Users\пк\Desktop\1495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1880" cy="3726511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4237536"/>
            <a:ext cx="60121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«Даже и здесь он сразу обращал на себя внимание своим сходством со степным ястребом, своей хищной худобой и этой прицеливающейся походкой, плавной и покойной с виду</a:t>
            </a: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…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illjustracija-chelkash-hudozhnik-b-dehte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901357" cy="686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«Песня о соколе»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3275856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Эпитеты:</a:t>
            </a:r>
          </a:p>
          <a:p>
            <a:pPr>
              <a:buNone/>
            </a:pPr>
            <a:r>
              <a:rPr lang="ru-RU" i="1" dirty="0" smtClean="0"/>
              <a:t>   </a:t>
            </a:r>
            <a:r>
              <a:rPr lang="ru-RU" sz="2800" i="1" dirty="0" smtClean="0"/>
              <a:t>«в дали, облитой </a:t>
            </a:r>
            <a:r>
              <a:rPr lang="ru-RU" sz="2800" i="1" dirty="0" err="1" smtClean="0"/>
              <a:t>голубым</a:t>
            </a:r>
            <a:r>
              <a:rPr lang="ru-RU" sz="2800" i="1" dirty="0" smtClean="0"/>
              <a:t> сиянием луны»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«мягкое и серебристое»</a:t>
            </a: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  «неугомонные волны»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пк\Desktop\0c34b4637865783782fd195fd28e14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5940152" cy="419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242088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6000" dirty="0" smtClean="0">
                <a:solidFill>
                  <a:schemeClr val="accent1">
                    <a:lumMod val="75000"/>
                  </a:schemeClr>
                </a:solidFill>
              </a:rPr>
              <a:t>Эволюция и  </a:t>
            </a:r>
            <a:r>
              <a:rPr lang="ru-RU" sz="16000" dirty="0">
                <a:solidFill>
                  <a:schemeClr val="accent1">
                    <a:lumMod val="75000"/>
                  </a:schemeClr>
                </a:solidFill>
              </a:rPr>
              <a:t>Романтизм </a:t>
            </a:r>
            <a:r>
              <a:rPr lang="ru-RU" sz="1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10400" b="1" dirty="0" smtClean="0"/>
              <a:t>Эволюция</a:t>
            </a:r>
            <a:r>
              <a:rPr lang="ru-RU" sz="10400" dirty="0" smtClean="0"/>
              <a:t> - развитие явления или процесса в результате постепенных непрерывных изменений, переходящих одно в другое без скачков и перерывов при сохранении качественной определенности в ходе качественно-количественных изменений.</a:t>
            </a:r>
          </a:p>
          <a:p>
            <a:pPr>
              <a:buNone/>
            </a:pPr>
            <a:r>
              <a:rPr lang="ru-RU" sz="10400" b="1" dirty="0" smtClean="0"/>
              <a:t>Романтизм</a:t>
            </a:r>
            <a:r>
              <a:rPr lang="ru-RU" sz="10400" dirty="0" smtClean="0"/>
              <a:t> – это непонятные, невероятные и фантастические явления, главным образом события разворачиваются на фоне выраженных страстей, все герои обладают ярко проявленными характерами, нередко бывают наделены бунтарским духом.</a:t>
            </a:r>
            <a:endParaRPr lang="ru-RU" sz="10400" dirty="0"/>
          </a:p>
        </p:txBody>
      </p:sp>
      <p:pic>
        <p:nvPicPr>
          <p:cNvPr id="1026" name="Picture 2" descr="C:\Users\пк\Desktop\omM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3817292"/>
            <a:ext cx="4499991" cy="304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«высокого, седого, сожженного южным солнцем, сухого и мудрого старика». </a:t>
            </a:r>
          </a:p>
          <a:p>
            <a:endParaRPr lang="ru-RU" dirty="0"/>
          </a:p>
        </p:txBody>
      </p:sp>
      <p:pic>
        <p:nvPicPr>
          <p:cNvPr id="1026" name="Picture 2" descr="C:\Users\пк\Desktop\0011-01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0"/>
            <a:ext cx="3034680" cy="3933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Олицетворения:</a:t>
            </a:r>
          </a:p>
          <a:p>
            <a:pPr>
              <a:buNone/>
            </a:pPr>
            <a:r>
              <a:rPr lang="ru-RU" dirty="0" smtClean="0"/>
              <a:t> «А море ластится к берегу, и волны звучат так ласково, точно просят пустить их погреться к костру»</a:t>
            </a:r>
          </a:p>
          <a:p>
            <a:pPr>
              <a:buNone/>
            </a:pPr>
            <a:r>
              <a:rPr lang="ru-RU" dirty="0" smtClean="0"/>
              <a:t> «...Горы зноем дышали в небо»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4365104"/>
            <a:ext cx="34198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dirty="0" smtClean="0"/>
              <a:t>Эпитеты:</a:t>
            </a:r>
          </a:p>
          <a:p>
            <a:pPr>
              <a:buNone/>
            </a:pPr>
            <a:r>
              <a:rPr lang="ru-RU" sz="2600" dirty="0" smtClean="0"/>
              <a:t> «могучее море»</a:t>
            </a:r>
          </a:p>
          <a:p>
            <a:pPr>
              <a:buNone/>
            </a:pPr>
            <a:r>
              <a:rPr lang="ru-RU" sz="2600" dirty="0" smtClean="0"/>
              <a:t> «свободная птица»</a:t>
            </a:r>
          </a:p>
          <a:p>
            <a:pPr>
              <a:buNone/>
            </a:pPr>
            <a:r>
              <a:rPr lang="ru-RU" sz="2600" dirty="0" smtClean="0"/>
              <a:t> «печальный рев»</a:t>
            </a:r>
          </a:p>
          <a:p>
            <a:pPr>
              <a:buNone/>
            </a:pPr>
            <a:r>
              <a:rPr lang="ru-RU" sz="2600" dirty="0" smtClean="0"/>
              <a:t> «львиный рев»</a:t>
            </a:r>
          </a:p>
          <a:p>
            <a:pPr>
              <a:buNone/>
            </a:pPr>
            <a:r>
              <a:rPr lang="ru-RU" sz="2600" dirty="0" smtClean="0"/>
              <a:t> «призыв гордый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437112"/>
            <a:ext cx="56521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Сравнение:</a:t>
            </a:r>
          </a:p>
          <a:p>
            <a:pPr>
              <a:buNone/>
            </a:pPr>
            <a:r>
              <a:rPr lang="ru-RU" sz="2600" dirty="0" smtClean="0"/>
              <a:t>«капли крови твоей горячей, как искры, вспыхнут во мраке жизни»</a:t>
            </a:r>
          </a:p>
        </p:txBody>
      </p:sp>
      <p:pic>
        <p:nvPicPr>
          <p:cNvPr id="2050" name="Picture 2" descr="C:\Users\пк\Desktop\b267cd800e9cdcf60bb1dd611e2551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6425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51737"/>
            <a:ext cx="2592288" cy="3606263"/>
          </a:xfrm>
          <a:prstGeom prst="rect">
            <a:avLst/>
          </a:prstGeom>
          <a:noFill/>
        </p:spPr>
      </p:pic>
      <p:pic>
        <p:nvPicPr>
          <p:cNvPr id="3075" name="Picture 3" descr="C:\Users\пк\Desktop\1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3218409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4860032" cy="68580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dirty="0" smtClean="0"/>
              <a:t>   Горькому важно показать, что Соколы и Ужи — люди разной породы: даже при всем желании Уж никогда не сможет стать Соколом. Его не вдохновляет радость полета. Его стихия — земля, и он тоже по-своему счастлив: «Земли творенье — землей живу я. И он свернулся в клубок на камне, гордясь собою».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«Море так внушительно спокойно, и чувствуется, что в свежем дыхании его на горы, еще не остывшие от дневного зноя, скрыто много мощной сдержанной силы».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пк\Desktop\bc8691c219f2850a01b6aae42129ec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486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05273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«Песня о Буревестнике»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к\Desktop\0_1dc46_1ff4c13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62125"/>
            <a:ext cx="762000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к\Desktop\f_chaykiakvarel_bobryshev_aleksandr_1336931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222" y="0"/>
            <a:ext cx="4080778" cy="2492896"/>
          </a:xfrm>
          <a:prstGeom prst="rect">
            <a:avLst/>
          </a:prstGeom>
          <a:noFill/>
        </p:spPr>
      </p:pic>
      <p:pic>
        <p:nvPicPr>
          <p:cNvPr id="1029" name="Picture 5" descr="C:\Users\пк\Desktop\9c28e8d3b9b14d1285e0e10b6af4df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640433" cy="2420888"/>
          </a:xfrm>
          <a:prstGeom prst="rect">
            <a:avLst/>
          </a:prstGeom>
          <a:noFill/>
        </p:spPr>
      </p:pic>
      <p:pic>
        <p:nvPicPr>
          <p:cNvPr id="1030" name="Picture 6" descr="C:\Users\пк\Desktop\a918fcff1d53a08e46b834cdb3051a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516829"/>
            <a:ext cx="4176464" cy="33411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20072" y="2492896"/>
            <a:ext cx="349807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i="1" dirty="0" smtClean="0"/>
              <a:t>«мечутся над морем»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5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2382"/>
            <a:ext cx="6732240" cy="500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9679177832cb9008e52cbd1c2409a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15482"/>
            <a:ext cx="8604448" cy="614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Язык - это оружие литератора, как ружье - солдата. Чем лучше оружие - тем сильнее воин.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пк\Desktop\[IS11RO_2-04]_[IL_02]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933825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Великая французская буржуазная революция (1789 – 1794)</a:t>
            </a:r>
            <a:endParaRPr lang="ru-RU" sz="4000" dirty="0"/>
          </a:p>
        </p:txBody>
      </p:sp>
      <p:pic>
        <p:nvPicPr>
          <p:cNvPr id="1026" name="Picture 2" descr="C:\Users\пк\Desktop\06_french_revolution_cove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7"/>
            <a:ext cx="5112568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466728" cy="4021056"/>
          </a:xfrm>
        </p:spPr>
        <p:txBody>
          <a:bodyPr>
            <a:noAutofit/>
          </a:bodyPr>
          <a:lstStyle/>
          <a:p>
            <a:r>
              <a:rPr lang="ru-RU" sz="4000" dirty="0" smtClean="0"/>
              <a:t>Джордж Гордон Байрон, </a:t>
            </a:r>
            <a:r>
              <a:rPr lang="ru-RU" sz="2600" dirty="0" smtClean="0"/>
              <a:t>Английский поэт-романтик</a:t>
            </a:r>
            <a:endParaRPr lang="ru-RU" sz="2600" dirty="0"/>
          </a:p>
        </p:txBody>
      </p:sp>
      <p:pic>
        <p:nvPicPr>
          <p:cNvPr id="2050" name="Picture 2" descr="C:\Users\пк\Desktop\1456650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8"/>
            <a:ext cx="4680520" cy="6871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Первые писатели в жанре романтизма России</a:t>
            </a:r>
            <a:endParaRPr lang="ru-RU" sz="4000" dirty="0"/>
          </a:p>
        </p:txBody>
      </p:sp>
      <p:pic>
        <p:nvPicPr>
          <p:cNvPr id="3074" name="Picture 2" descr="C:\Users\пк\Desktop\jukovc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2872550" cy="3816424"/>
          </a:xfrm>
          <a:prstGeom prst="rect">
            <a:avLst/>
          </a:prstGeom>
          <a:noFill/>
        </p:spPr>
      </p:pic>
      <p:pic>
        <p:nvPicPr>
          <p:cNvPr id="3075" name="Picture 3" descr="C:\Users\пк\Desktop\1384747488_aleksandr_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956652" cy="3600400"/>
          </a:xfrm>
          <a:prstGeom prst="rect">
            <a:avLst/>
          </a:prstGeom>
          <a:noFill/>
        </p:spPr>
      </p:pic>
      <p:pic>
        <p:nvPicPr>
          <p:cNvPr id="3076" name="Picture 4" descr="C:\Users\пк\Desktop\6268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121" y="1700808"/>
            <a:ext cx="2786879" cy="36724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59832" y="5589240"/>
            <a:ext cx="31354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 smtClean="0"/>
              <a:t>Александр Пушкин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" y="5805264"/>
            <a:ext cx="2915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Василий Жуковский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7055768" y="5733256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dirty="0" smtClean="0"/>
              <a:t>Михаил Лермонтов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124744"/>
          </a:xfrm>
        </p:spPr>
        <p:txBody>
          <a:bodyPr anchor="ctr"/>
          <a:lstStyle/>
          <a:p>
            <a:pPr>
              <a:buNone/>
            </a:pPr>
            <a:r>
              <a:rPr lang="ru-RU" dirty="0" smtClean="0"/>
              <a:t>   Дух  романтизма со временем  трансформируется в революционную тематику.</a:t>
            </a:r>
            <a:endParaRPr lang="ru-RU" dirty="0"/>
          </a:p>
        </p:txBody>
      </p:sp>
      <p:pic>
        <p:nvPicPr>
          <p:cNvPr id="2050" name="Picture 2" descr="C:\Users\пк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059832" cy="7245424"/>
          </a:xfrm>
        </p:spPr>
        <p:txBody>
          <a:bodyPr anchor="ctr">
            <a:normAutofit fontScale="62500" lnSpcReduction="20000"/>
          </a:bodyPr>
          <a:lstStyle/>
          <a:p>
            <a:pPr>
              <a:buNone/>
            </a:pPr>
            <a:r>
              <a:rPr lang="ru-RU" sz="4000" b="1" i="1" dirty="0" smtClean="0"/>
              <a:t>    «В числе грандиозных задач создания новой, социалистической культуры, — писал он, — перед нами поставлена и задача организации языка, очищения его от </a:t>
            </a:r>
            <a:r>
              <a:rPr lang="ru-RU" sz="4000" b="1" i="1" dirty="0" err="1" smtClean="0"/>
              <a:t>паразитивного</a:t>
            </a:r>
            <a:r>
              <a:rPr lang="ru-RU" sz="4000" b="1" i="1" dirty="0" smtClean="0"/>
              <a:t> хлама. Именно к этому сводится одна из главнейших задач нашей советской литературы».</a:t>
            </a:r>
            <a:r>
              <a:rPr lang="ru-RU" sz="4000" dirty="0" smtClean="0"/>
              <a:t> </a:t>
            </a:r>
          </a:p>
          <a:p>
            <a:endParaRPr lang="ru-RU" dirty="0"/>
          </a:p>
        </p:txBody>
      </p:sp>
      <p:pic>
        <p:nvPicPr>
          <p:cNvPr id="3074" name="Picture 2" descr="C:\Users\пк\Desktop\pmc52b3407146439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052736"/>
            <a:ext cx="5724128" cy="4343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427984" cy="5445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«Ходи и смотри, насмотрелся, лег и умирай – вот и все» </a:t>
            </a:r>
          </a:p>
          <a:p>
            <a:pPr>
              <a:buNone/>
            </a:pPr>
            <a:r>
              <a:rPr lang="ru-RU" dirty="0" smtClean="0"/>
              <a:t>«…разве ты сам не жизнь?»</a:t>
            </a:r>
          </a:p>
          <a:p>
            <a:pPr>
              <a:buNone/>
            </a:pPr>
            <a:r>
              <a:rPr lang="ru-RU" dirty="0" smtClean="0"/>
              <a:t>«…всякий сам учится», «так нужно жить: иди, иди - и все тут»</a:t>
            </a:r>
          </a:p>
          <a:p>
            <a:pPr>
              <a:buNone/>
            </a:pPr>
            <a:r>
              <a:rPr lang="ru-RU" dirty="0" smtClean="0"/>
              <a:t> «Долго не стой на одном месте. Ты бегай от дум про жизнь, чтоб не разлюбить ее…».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пк\Desktop\Литература\Макар Чудра\Макар Чуд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150" y="0"/>
            <a:ext cx="4641850" cy="6381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6391299"/>
            <a:ext cx="208823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/>
              <a:t>«</a:t>
            </a:r>
            <a:r>
              <a:rPr lang="ru-RU" sz="2000" dirty="0" smtClean="0"/>
              <a:t>Макар </a:t>
            </a:r>
            <a:r>
              <a:rPr lang="ru-RU" sz="2000" dirty="0" err="1" smtClean="0"/>
              <a:t>Чудра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211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«Макар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</a:rPr>
              <a:t>Чудра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89040"/>
            <a:ext cx="7905056" cy="3068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 - Эге! Было, сокол...»</a:t>
            </a:r>
          </a:p>
          <a:p>
            <a:pPr>
              <a:buNone/>
            </a:pPr>
            <a:r>
              <a:rPr lang="ru-RU" dirty="0" smtClean="0"/>
              <a:t> « - Вон он какой был, сокол!..»</a:t>
            </a:r>
          </a:p>
          <a:p>
            <a:pPr>
              <a:buNone/>
            </a:pPr>
            <a:r>
              <a:rPr lang="ru-RU" dirty="0" smtClean="0"/>
              <a:t>« - Вот она, какова была </a:t>
            </a:r>
            <a:r>
              <a:rPr lang="ru-RU" dirty="0" err="1" smtClean="0"/>
              <a:t>Радда</a:t>
            </a:r>
            <a:r>
              <a:rPr lang="ru-RU" dirty="0" smtClean="0"/>
              <a:t>, сокол!..»</a:t>
            </a:r>
          </a:p>
          <a:p>
            <a:pPr>
              <a:buNone/>
            </a:pPr>
            <a:r>
              <a:rPr lang="ru-RU" dirty="0" smtClean="0"/>
              <a:t>«Так-то, сокол!..».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«</a:t>
            </a:r>
            <a:r>
              <a:rPr lang="ru-RU" dirty="0" err="1" smtClean="0"/>
              <a:t>Галичина</a:t>
            </a:r>
            <a:r>
              <a:rPr lang="ru-RU" dirty="0" smtClean="0"/>
              <a:t>» — вместо Галиция</a:t>
            </a:r>
          </a:p>
          <a:p>
            <a:pPr>
              <a:buNone/>
            </a:pPr>
            <a:r>
              <a:rPr lang="ru-RU" dirty="0" smtClean="0"/>
              <a:t> «</a:t>
            </a:r>
            <a:r>
              <a:rPr lang="ru-RU" dirty="0" err="1" smtClean="0"/>
              <a:t>Славония</a:t>
            </a:r>
            <a:r>
              <a:rPr lang="ru-RU" dirty="0" smtClean="0"/>
              <a:t>» — вместо Словакия.</a:t>
            </a:r>
            <a:endParaRPr lang="ru-RU" dirty="0"/>
          </a:p>
        </p:txBody>
      </p:sp>
      <p:pic>
        <p:nvPicPr>
          <p:cNvPr id="41986" name="Picture 2" descr="C:\Users\пк\Desktop\bd5e9c74a6d7f27a4731679f043217efcc04dc0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6732239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381</TotalTime>
  <Words>857</Words>
  <Application>Microsoft Office PowerPoint</Application>
  <PresentationFormat>Экран (4:3)</PresentationFormat>
  <Paragraphs>78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Поток</vt:lpstr>
      <vt:lpstr>«Эволюция романтизма в языковой структуре произведений А. М. Горького» </vt:lpstr>
      <vt:lpstr>Презентация PowerPoint</vt:lpstr>
      <vt:lpstr>Великая французская буржуазная революция (1789 – 1794)</vt:lpstr>
      <vt:lpstr>Джордж Гордон Байрон, Английский поэт-романтик</vt:lpstr>
      <vt:lpstr>Первые писатели в жанре романтизма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«Челкаш»</vt:lpstr>
      <vt:lpstr>Презентация PowerPoint</vt:lpstr>
      <vt:lpstr>Презентация PowerPoint</vt:lpstr>
      <vt:lpstr>«Песня о соколе»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«Песня о Буревестнике»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языковых особенностей в произведениях Горького</dc:title>
  <dc:creator>пк</dc:creator>
  <cp:lastModifiedBy>Пользователь Windows</cp:lastModifiedBy>
  <cp:revision>41</cp:revision>
  <dcterms:created xsi:type="dcterms:W3CDTF">2018-04-09T13:05:46Z</dcterms:created>
  <dcterms:modified xsi:type="dcterms:W3CDTF">2019-01-22T09:51:48Z</dcterms:modified>
</cp:coreProperties>
</file>