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7" r:id="rId2"/>
    <p:sldId id="291" r:id="rId3"/>
    <p:sldId id="257" r:id="rId4"/>
    <p:sldId id="302" r:id="rId5"/>
    <p:sldId id="285" r:id="rId6"/>
    <p:sldId id="273" r:id="rId7"/>
    <p:sldId id="292" r:id="rId8"/>
    <p:sldId id="301" r:id="rId9"/>
    <p:sldId id="280" r:id="rId10"/>
    <p:sldId id="283" r:id="rId11"/>
    <p:sldId id="274" r:id="rId12"/>
    <p:sldId id="259" r:id="rId13"/>
    <p:sldId id="265" r:id="rId14"/>
    <p:sldId id="264" r:id="rId15"/>
    <p:sldId id="269" r:id="rId16"/>
    <p:sldId id="275" r:id="rId17"/>
    <p:sldId id="281" r:id="rId18"/>
    <p:sldId id="298" r:id="rId19"/>
    <p:sldId id="289" r:id="rId20"/>
    <p:sldId id="303" r:id="rId21"/>
    <p:sldId id="304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ван" initials="И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8T16:06:56.242" idx="1">
    <p:pos x="10" y="10"/>
    <p:text/>
  </p:cm>
  <p:cm authorId="0" dt="2017-10-18T16:07:00.882" idx="2">
    <p:pos x="146" y="14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8C974-6894-414F-ACC9-FE69DFFDC90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837DB-70C2-447B-9614-14CB5BDEE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6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837DB-70C2-447B-9614-14CB5BDEE1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8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nachalo4ka.ru/wp-content/uploads/2014/08/klenovyie-listya-i-nebo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6"/>
          <a:stretch/>
        </p:blipFill>
        <p:spPr bwMode="auto">
          <a:xfrm>
            <a:off x="-23157" y="0"/>
            <a:ext cx="91671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pptcloud.ru/system/slides/pics/000/134/370/original/Slide5.jpg?148017207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78"/>
          <a:stretch/>
        </p:blipFill>
        <p:spPr bwMode="auto">
          <a:xfrm>
            <a:off x="1137465" y="3212976"/>
            <a:ext cx="7407972" cy="3207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261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achalo4ka.ru/wp-content/uploads/2014/08/klenovyie-listya-i-neb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388" cy="687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строение лис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3" y="892239"/>
            <a:ext cx="7739117" cy="58043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31331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Строение листа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49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humbs.dreamstime.com/z/fresh-green-birch-leaves-252160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1" t="-13088" r="-1936" b="17096"/>
          <a:stretch/>
        </p:blipFill>
        <p:spPr bwMode="auto">
          <a:xfrm>
            <a:off x="-2642" y="-1059377"/>
            <a:ext cx="9146642" cy="7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fs00.infourok.ru/images/doc/240/191704/3/hello_html_m52c620d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1" y="1355336"/>
            <a:ext cx="6408712" cy="4029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899593" y="692696"/>
            <a:ext cx="7488832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основании листа нередко образуются выросты-прилистники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8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achalo4ka.ru/wp-content/uploads/2014/08/klenovyie-listya-i-neb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player.myshared.ru/9/863529/slides/slide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80" y="1236822"/>
            <a:ext cx="7103839" cy="523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16632"/>
            <a:ext cx="748883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Лист с черешком называют черешковым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6075460"/>
            <a:ext cx="676875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Лист без черешка называют сидячим.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61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xn--i1abbnckbmcl9fb.xn--p1ai/%D1%81%D1%82%D0%B0%D1%82%D1%8C%D0%B8/647198/presentation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00"/>
            <a:ext cx="9144000" cy="68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1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xn--i1abbnckbmcl9fb.xn--p1ai/%D1%81%D1%82%D0%B0%D1%82%D1%8C%D0%B8/647198/presentation/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126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5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xn--i1abbnckbmcl9fb.xn--p1ai/%D1%81%D1%82%D0%B0%D1%82%D1%8C%D0%B8/647198/presentation/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16"/>
            <a:ext cx="92995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zoozel.ru/gallery/images/70042_suprotivnoe-listoraspolozhenie-sir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4" b="-1"/>
          <a:stretch/>
        </p:blipFill>
        <p:spPr bwMode="auto">
          <a:xfrm>
            <a:off x="1" y="1732546"/>
            <a:ext cx="9144000" cy="512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1" y="188640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Порядок размещения листьев на побеге называют </a:t>
            </a:r>
            <a:r>
              <a:rPr lang="ru-RU" sz="2800" b="1" dirty="0" smtClean="0"/>
              <a:t>листорасположением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1142747"/>
            <a:ext cx="3142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Листорасположение</a:t>
            </a:r>
            <a:endParaRPr lang="ru-RU" sz="2400" b="1" dirty="0"/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flipH="1">
            <a:off x="4631225" y="1604412"/>
            <a:ext cx="1" cy="240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3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2bb/00046f8a-6ec28487/img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6"/>
          <a:stretch/>
        </p:blipFill>
        <p:spPr bwMode="auto">
          <a:xfrm>
            <a:off x="0" y="1388969"/>
            <a:ext cx="9144000" cy="54690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828092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 листьях растений проводящие ткани образуют проводящие пучки – </a:t>
            </a:r>
            <a:r>
              <a:rPr lang="ru-RU" sz="2400" b="1" i="1" dirty="0" smtClean="0"/>
              <a:t>жилки</a:t>
            </a:r>
            <a:r>
              <a:rPr lang="ru-RU" sz="2400" dirty="0" smtClean="0"/>
              <a:t>. Расположение жилок на листе называют </a:t>
            </a:r>
            <a:r>
              <a:rPr lang="ru-RU" sz="2400" b="1" i="1" dirty="0" smtClean="0"/>
              <a:t>жилкованием.  </a:t>
            </a:r>
            <a:r>
              <a:rPr lang="ru-RU" sz="2400" dirty="0" smtClean="0"/>
              <a:t>Типы жилкования: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6959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allpapers3.hellowallpaper.com/nature_green-leaves-widescreen--03_25-128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" y="0"/>
            <a:ext cx="9139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320480" cy="63408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Какие листья у комнатных растений?</a:t>
            </a:r>
            <a:endParaRPr lang="ru-RU" sz="2800" b="1" dirty="0"/>
          </a:p>
        </p:txBody>
      </p:sp>
      <p:pic>
        <p:nvPicPr>
          <p:cNvPr id="3" name="Рисунок 2" descr="C:\Users\Иван\AppData\Local\Microsoft\Windows\Temporary Internet Files\Content.Word\DSCN18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016224" cy="179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Иван\AppData\Local\Microsoft\Windows\Temporary Internet Files\Content.Word\DSCN187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099" y="2181559"/>
            <a:ext cx="2299632" cy="1697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Иван\AppData\Local\Microsoft\Windows\Temporary Internet Files\Content.Word\DSCN188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197095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Иван\AppData\Local\Microsoft\Windows\Temporary Internet Files\Content.Word\DSCN18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2175251" cy="182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Иван\AppData\Local\Microsoft\Windows\Temporary Internet Files\Content.Word\DSCN188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86" y="132337"/>
            <a:ext cx="2252985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Иван\AppData\Local\Microsoft\Windows\Temporary Internet Files\Content.Word\DSCN188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41" y="4115607"/>
            <a:ext cx="2299632" cy="178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Иван\AppData\Local\Microsoft\Windows\Temporary Internet Files\Content.Word\DSCN188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2160240" cy="1797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83568" y="3429000"/>
            <a:ext cx="1022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Фиттония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3429000"/>
            <a:ext cx="1050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М</a:t>
            </a:r>
            <a:r>
              <a:rPr lang="ru-RU" sz="1600" dirty="0" smtClean="0"/>
              <a:t>онстера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6021288"/>
            <a:ext cx="1487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Венерин волос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995936" y="6093296"/>
            <a:ext cx="136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Папоротник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740352" y="2708920"/>
            <a:ext cx="1270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Молочай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528915" y="6093296"/>
            <a:ext cx="248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Фикус и панданус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7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allpapers3.hellowallpaper.com/nature_green-leaves-widescreen--03_25-128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58" y="928670"/>
            <a:ext cx="8215370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Листья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разных растений имеют сходство во внешнем строении. Листья имеют отличительные признаки, которые помогают распознавать растения по видам. </a:t>
            </a:r>
          </a:p>
        </p:txBody>
      </p:sp>
      <p:pic>
        <p:nvPicPr>
          <p:cNvPr id="4" name="Рисунок 3" descr="dd86bd834a2bea527c7617fccb02b3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902752"/>
            <a:ext cx="1947863" cy="2518345"/>
          </a:xfrm>
          <a:prstGeom prst="rect">
            <a:avLst/>
          </a:prstGeom>
        </p:spPr>
      </p:pic>
      <p:pic>
        <p:nvPicPr>
          <p:cNvPr id="5" name="Рисунок 4" descr="ду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071810"/>
            <a:ext cx="2571748" cy="1928811"/>
          </a:xfrm>
          <a:prstGeom prst="rect">
            <a:avLst/>
          </a:prstGeom>
        </p:spPr>
      </p:pic>
      <p:pic>
        <p:nvPicPr>
          <p:cNvPr id="6" name="Рисунок 5" descr="ряби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1350" y="3717032"/>
            <a:ext cx="2317734" cy="19890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5216" y="260648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Вывод: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12892" y="5706070"/>
            <a:ext cx="62236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Итак, моё предположение  нашло свое подтверждение.</a:t>
            </a:r>
          </a:p>
        </p:txBody>
      </p:sp>
    </p:spTree>
    <p:extLst>
      <p:ext uri="{BB962C8B-B14F-4D97-AF65-F5344CB8AC3E}">
        <p14:creationId xmlns:p14="http://schemas.microsoft.com/office/powerpoint/2010/main" val="22076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57573/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05" y="-60087"/>
            <a:ext cx="9196405" cy="68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052736"/>
            <a:ext cx="66247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Актуальность проекта</a:t>
            </a:r>
            <a:r>
              <a:rPr lang="ru-RU" sz="2800" dirty="0" smtClean="0"/>
              <a:t>:</a:t>
            </a:r>
          </a:p>
          <a:p>
            <a:r>
              <a:rPr lang="ru-RU" sz="2400" dirty="0" smtClean="0"/>
              <a:t>Благополучие человека зависит от умения жить в согласии с природой, соблюдать законы, которые действуют и поддерживают жизнь на планете миллиарды лет. Поэтому важно знать строение живых организмов, находить интересное и необычное в том, что доступно для наблюдения и изучения.</a:t>
            </a:r>
            <a:r>
              <a:rPr lang="ru-RU" sz="2000" dirty="0"/>
              <a:t> </a:t>
            </a:r>
            <a:r>
              <a:rPr lang="ru-RU" sz="2400" dirty="0"/>
              <a:t>Интересным и необычным  при изучении я обнаружил обыкновенный лист. </a:t>
            </a:r>
            <a:r>
              <a:rPr lang="ru-RU" sz="2800" b="1" dirty="0"/>
              <a:t>Лист – удивительное творение природы.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931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allpapers3.hellowallpaper.com/nature_green-leaves-widescreen--03_25-128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620688"/>
            <a:ext cx="3585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Изготовление </a:t>
            </a:r>
            <a:r>
              <a:rPr lang="ru-RU" sz="2800" dirty="0" err="1" smtClean="0"/>
              <a:t>лэпбука</a:t>
            </a:r>
            <a:endParaRPr lang="ru-RU" sz="2800" dirty="0"/>
          </a:p>
        </p:txBody>
      </p:sp>
      <p:pic>
        <p:nvPicPr>
          <p:cNvPr id="1026" name="Picture 2" descr="C:\Users\Иван\Downloads\SHAREit\SM-J120F\photo\20171217_184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3213648" cy="180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ван\Downloads\SHAREit\SM-J120F\photo\20171217_1848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3" y="1916832"/>
            <a:ext cx="3141640" cy="176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ван\Downloads\SHAREit\SM-J120F\photo\20171217_1849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33355"/>
            <a:ext cx="5157864" cy="290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tinki-vernisazh.ru/_ph/89/1/415604102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85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1.goodfon.ru/original/1280x960/0/d6/vesna-vetki-listya-zel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artinki-vernisazh.ru/_ph/89/1/415604102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2940918" cy="294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9950" y="620688"/>
            <a:ext cx="550225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Выводы по проекту.</a:t>
            </a:r>
            <a:endParaRPr lang="ru-RU" sz="2400" dirty="0"/>
          </a:p>
          <a:p>
            <a:r>
              <a:rPr lang="ru-RU" sz="2000" b="1" dirty="0"/>
              <a:t>Работая над проектом я узнал:</a:t>
            </a:r>
            <a:endParaRPr lang="ru-RU" sz="2000" dirty="0"/>
          </a:p>
          <a:p>
            <a:r>
              <a:rPr lang="ru-RU" sz="2000" dirty="0"/>
              <a:t>-листья в природе разнообразны;</a:t>
            </a:r>
          </a:p>
          <a:p>
            <a:r>
              <a:rPr lang="ru-RU" sz="2000" dirty="0"/>
              <a:t>-они отличаются друг от </a:t>
            </a:r>
            <a:r>
              <a:rPr lang="ru-RU" sz="2000" dirty="0" smtClean="0"/>
              <a:t>друга по форме и цвету</a:t>
            </a:r>
            <a:endParaRPr lang="ru-RU" sz="2000" dirty="0"/>
          </a:p>
          <a:p>
            <a:r>
              <a:rPr lang="ru-RU" sz="2000" dirty="0"/>
              <a:t>-имеют общее строение: листовую пластинку, черешок (если лист черешковый), основание .</a:t>
            </a:r>
          </a:p>
          <a:p>
            <a:endParaRPr lang="ru-RU" sz="2000" dirty="0"/>
          </a:p>
          <a:p>
            <a:r>
              <a:rPr lang="ru-RU" sz="2400" b="1" dirty="0" smtClean="0"/>
              <a:t>Результат проекта</a:t>
            </a:r>
            <a:endParaRPr lang="ru-RU" sz="2400" dirty="0"/>
          </a:p>
          <a:p>
            <a:r>
              <a:rPr lang="ru-RU" sz="2000" b="1" dirty="0"/>
              <a:t>За время работы над проектом я учился:</a:t>
            </a:r>
            <a:endParaRPr lang="ru-RU" sz="2000" dirty="0"/>
          </a:p>
          <a:p>
            <a:r>
              <a:rPr lang="ru-RU" sz="2000" dirty="0"/>
              <a:t>-проводить литературный обзор;</a:t>
            </a:r>
          </a:p>
          <a:p>
            <a:r>
              <a:rPr lang="ru-RU" sz="2000" dirty="0"/>
              <a:t>-анализировать полученную информацию;</a:t>
            </a:r>
          </a:p>
          <a:p>
            <a:r>
              <a:rPr lang="ru-RU" sz="2000" dirty="0"/>
              <a:t>-делать выводы;</a:t>
            </a:r>
          </a:p>
          <a:p>
            <a:r>
              <a:rPr lang="ru-RU" sz="2000" dirty="0"/>
              <a:t>-разрабатывать и изготавливать </a:t>
            </a:r>
            <a:r>
              <a:rPr lang="ru-RU" sz="2000" dirty="0" err="1"/>
              <a:t>лэпбук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19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.liveinternet.ru/images/attach/c/6/91/826/91826865____zolotaya_osenpadayut_zheltuye_listyaklass1gif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2" y="18753"/>
            <a:ext cx="9145016" cy="706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3" y="1196752"/>
            <a:ext cx="72728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>
                <a:solidFill>
                  <a:schemeClr val="bg1"/>
                </a:solidFill>
              </a:rPr>
              <a:t>Сегодня я только приоткрыл завесу необычного. Главное впереди. Лист может многое рассказать о себе. Удивительное рядом – нужно только его разглядеть.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9/863529/slides/slid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t="-745" r="-264" b="7996"/>
          <a:stretch/>
        </p:blipFill>
        <p:spPr bwMode="auto">
          <a:xfrm>
            <a:off x="0" y="-54056"/>
            <a:ext cx="9168230" cy="69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116632"/>
            <a:ext cx="446449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Многообразие листьев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935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ложные листья прим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358846" cy="244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allpapers3.hellowallpaper.com/nature_green-leaves-widescreen--03_25-128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6" y="1"/>
            <a:ext cx="9146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растения со сложными листья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1" y="800371"/>
            <a:ext cx="4066507" cy="225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виды сложных листье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4852044" cy="327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04664"/>
            <a:ext cx="154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малины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3356992"/>
            <a:ext cx="180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рябины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6309320"/>
            <a:ext cx="161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берёзы</a:t>
            </a:r>
            <a:endParaRPr lang="ru-RU" dirty="0"/>
          </a:p>
        </p:txBody>
      </p:sp>
      <p:pic>
        <p:nvPicPr>
          <p:cNvPr id="1026" name="Picture 2" descr="виды листье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1" y="3499917"/>
            <a:ext cx="438343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иды листьев фот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39" y="3726324"/>
            <a:ext cx="410427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виды сложных листье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4852044" cy="327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49950" y="6309320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Лист клёна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0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tcloud.ru/system/slides/pics/000/134/372/original/Slide7.jpg?1480172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2"/>
            <a:ext cx="9144000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8577" y="2132856"/>
            <a:ext cx="574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/>
              <a:t>Рассматривая листья, я задумался:</a:t>
            </a:r>
            <a:r>
              <a:rPr lang="ru-RU" sz="2400" dirty="0" smtClean="0"/>
              <a:t>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49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nataivchenko.ru/wp-content/uploads/2016/09/492338_listya_klenovye_osennie_2560x1600_www.GdeFon.ru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"/>
          <a:stretch/>
        </p:blipFill>
        <p:spPr bwMode="auto">
          <a:xfrm>
            <a:off x="0" y="2355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4365104"/>
            <a:ext cx="7416824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</a:t>
            </a:r>
            <a:r>
              <a:rPr lang="ru-RU" sz="4000" dirty="0" smtClean="0"/>
              <a:t>Проект</a:t>
            </a:r>
          </a:p>
          <a:p>
            <a:r>
              <a:rPr lang="ru-RU" sz="4000" dirty="0" smtClean="0"/>
              <a:t>«Лист - удивительное творение природы»</a:t>
            </a:r>
          </a:p>
          <a:p>
            <a:r>
              <a:rPr lang="ru-RU" dirty="0" smtClean="0"/>
              <a:t>                     </a:t>
            </a:r>
            <a:r>
              <a:rPr lang="ru-RU" sz="2000" dirty="0" smtClean="0"/>
              <a:t>Работу выполнил </a:t>
            </a:r>
            <a:r>
              <a:rPr lang="ru-RU" sz="2000" dirty="0" err="1" smtClean="0"/>
              <a:t>Ятманов</a:t>
            </a:r>
            <a:r>
              <a:rPr lang="ru-RU" sz="2000" dirty="0" smtClean="0"/>
              <a:t> Кирилл, уч-ся 6 «В» класса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80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s/57573/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55" y="-36717"/>
            <a:ext cx="9192955" cy="689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260648"/>
            <a:ext cx="67687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Цель проекта:</a:t>
            </a:r>
          </a:p>
          <a:p>
            <a:r>
              <a:rPr lang="ru-RU" sz="2400" b="1" u="sng" dirty="0" smtClean="0"/>
              <a:t>Изучить особенности внешнего  строения листа и классификацию листьев.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772816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Задачи проекта:</a:t>
            </a:r>
          </a:p>
          <a:p>
            <a:r>
              <a:rPr lang="ru-RU" sz="2400" dirty="0" smtClean="0"/>
              <a:t>-сделать литературный обзор;</a:t>
            </a:r>
          </a:p>
          <a:p>
            <a:r>
              <a:rPr lang="ru-RU" sz="2400" dirty="0" smtClean="0"/>
              <a:t>-изучить внешнее строение листа;</a:t>
            </a:r>
          </a:p>
          <a:p>
            <a:r>
              <a:rPr lang="ru-RU" sz="2400" dirty="0" smtClean="0"/>
              <a:t>-изучить особенности простых и сложных листьев, листорасположение;</a:t>
            </a:r>
          </a:p>
          <a:p>
            <a:r>
              <a:rPr lang="ru-RU" sz="2400" dirty="0" smtClean="0"/>
              <a:t>-изучить жилкование листьев;</a:t>
            </a:r>
          </a:p>
          <a:p>
            <a:r>
              <a:rPr lang="ru-RU" sz="2400" dirty="0" smtClean="0"/>
              <a:t>-выявить </a:t>
            </a:r>
            <a:r>
              <a:rPr lang="en-US" sz="2400" dirty="0" smtClean="0"/>
              <a:t>,</a:t>
            </a:r>
            <a:r>
              <a:rPr lang="ru-RU" sz="2400" dirty="0" smtClean="0"/>
              <a:t> какие листья есть у растений.</a:t>
            </a:r>
          </a:p>
          <a:p>
            <a:r>
              <a:rPr lang="ru-RU" sz="2000" dirty="0" smtClean="0"/>
              <a:t>-</a:t>
            </a:r>
            <a:r>
              <a:rPr lang="ru-RU" sz="2400" dirty="0" smtClean="0"/>
              <a:t>изготовить </a:t>
            </a:r>
            <a:r>
              <a:rPr lang="ru-RU" sz="2400" dirty="0" err="1" smtClean="0"/>
              <a:t>лэпбук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s3.hellowallpaper.com/nature_green-leaves-widescreen--04_11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1" y="-99392"/>
            <a:ext cx="9144000" cy="686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3" y="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Начало работы над проектом.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692696"/>
            <a:ext cx="359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Литературный обзор</a:t>
            </a:r>
            <a:endParaRPr lang="ru-RU" sz="2800" dirty="0"/>
          </a:p>
        </p:txBody>
      </p:sp>
      <p:pic>
        <p:nvPicPr>
          <p:cNvPr id="1028" name="Picture 4" descr="http://ussrbooks.ru/wp-content/uploads/2017/07/%D0%91%D0%BE%D1%82%D0%B0%D0%BD%D0%B8%D0%BA%D0%B0.-%D0%94%D0%BB%D1%8F-5-6-%D0%BA%D0%BB%D0%B0%D1%81%D1%81%D0%B0-%D1%81%D1%80%D0%B5%D0%B4%D0%BD%D0%B5%D0%B9-%D1%88%D0%BA%D0%BE%D0%BB%D1%8B.-%D0%92.%D0%90.-%D0%9A%D0%BE%D1%80%D1%87%D0%B0%D0%B3%D0%B8%D0%BD%D0%B0-1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16831"/>
            <a:ext cx="1525533" cy="20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litres.ru/static/bookimages/12/60/49/12604999.bin.dir/12604999.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1"/>
            <a:ext cx="1613165" cy="20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nigapolis.ru/pictures/5/71/3376239_sbig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40968"/>
            <a:ext cx="2099322" cy="26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ncyclopedia.ru/upload/iblock/ae4/58527021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669" y="4144516"/>
            <a:ext cx="19050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.otzovik.com/2014/09/27/1347395/img/4323530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2" r="26162" b="5768"/>
          <a:stretch/>
        </p:blipFill>
        <p:spPr bwMode="auto">
          <a:xfrm>
            <a:off x="2483767" y="4146710"/>
            <a:ext cx="1634843" cy="239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uznaiki.ru/catalog/enciklopedii/images/tayni-givoy-prirod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66" y="4221088"/>
            <a:ext cx="1789711" cy="236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knigirossii.ru/pictures/0/4642699_sbi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33" y="188640"/>
            <a:ext cx="2080493" cy="265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pektr-tm.ru/wa-data/public/shop/products/10/92/9210/images/7301/7301.970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610" y="1933021"/>
            <a:ext cx="1551188" cy="202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hivurokov.ru/kopilka/uploads/user_file_539a075c1d8e3/konspiekt-uroka-po-biologhii-7-klass-adaptirovannoi-proghrammy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362</Words>
  <Application>Microsoft Office PowerPoint</Application>
  <PresentationFormat>Экран (4:3)</PresentationFormat>
  <Paragraphs>55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листья у комнатных растений?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Иван</cp:lastModifiedBy>
  <cp:revision>50</cp:revision>
  <dcterms:created xsi:type="dcterms:W3CDTF">2017-10-18T07:34:17Z</dcterms:created>
  <dcterms:modified xsi:type="dcterms:W3CDTF">2019-01-22T12:36:54Z</dcterms:modified>
</cp:coreProperties>
</file>