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7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ейла" initials="Л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0A4"/>
    <a:srgbClr val="F37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6324" autoAdjust="0"/>
    <p:restoredTop sz="94615" autoAdjust="0"/>
  </p:normalViewPr>
  <p:slideViewPr>
    <p:cSldViewPr>
      <p:cViewPr>
        <p:scale>
          <a:sx n="73" d="100"/>
          <a:sy n="73" d="100"/>
        </p:scale>
        <p:origin x="-1848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78646-6C06-46A3-8E31-A7DDC3265B54}" type="datetimeFigureOut">
              <a:rPr lang="ru-RU" smtClean="0"/>
              <a:t>29.11.2016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5BBBD-F086-4CA9-9595-A652E3CFB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69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5BBBD-F086-4CA9-9595-A652E3CFB35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748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5BBBD-F086-4CA9-9595-A652E3CFB35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417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5BBBD-F086-4CA9-9595-A652E3CFB35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858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66132" y="2467515"/>
            <a:ext cx="93610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Организация непосредственно-образовательной </a:t>
            </a:r>
          </a:p>
          <a:p>
            <a:endParaRPr lang="ru-RU" sz="2800" dirty="0">
              <a:solidFill>
                <a:srgbClr val="FF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деятельности в соответствии с ФГОС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187624" y="5661248"/>
            <a:ext cx="6538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Подготовила воспитатель </a:t>
            </a:r>
            <a:r>
              <a:rPr lang="ru-RU" dirty="0" err="1" smtClean="0">
                <a:solidFill>
                  <a:srgbClr val="002060"/>
                </a:solidFill>
              </a:rPr>
              <a:t>Эсенджанова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Тамилла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Яваровна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2016 г.</a:t>
            </a:r>
            <a:endParaRPr lang="ru-RU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755576" y="548679"/>
            <a:ext cx="7560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tabLst>
                <a:tab pos="4181475" algn="l"/>
              </a:tabLs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16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6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/>
                </a:solidFill>
                <a:latin typeface="Times New Roman"/>
                <a:ea typeface="Times New Roman"/>
              </a:rPr>
              <a:t>МУНИЦИПАЛЬНОЕ ДОШКОЛЬНОЕ ОБРАЗОВАТЕЛЬНОЕ </a:t>
            </a:r>
            <a:r>
              <a:rPr lang="ru-RU" sz="16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/>
                </a:solidFill>
                <a:latin typeface="Times New Roman"/>
                <a:ea typeface="Times New Roman"/>
              </a:rPr>
              <a:t>УЧРЕЖДЕНИЕ</a:t>
            </a: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/>
                </a:solidFill>
                <a:latin typeface="Times New Roman"/>
                <a:ea typeface="Times New Roman"/>
              </a:rPr>
              <a:t>          ДЕТСКИЙ САД № 42 «СОЛНЫШКО»  п. СВЕРДЛОВСКИЙ  ЩЁЛКОВСКОГО </a:t>
            </a:r>
            <a:r>
              <a:rPr lang="ru-RU" sz="16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/>
                </a:solidFill>
                <a:latin typeface="Times New Roman"/>
                <a:ea typeface="Times New Roman"/>
              </a:rPr>
              <a:t>МУНИЦИПАЛЬНОГО </a:t>
            </a:r>
            <a:r>
              <a:rPr lang="ru-RU" sz="16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/>
                </a:solidFill>
                <a:latin typeface="Times New Roman"/>
                <a:ea typeface="Times New Roman"/>
              </a:rPr>
              <a:t>РАЙОНА МОСКОВСКОЙ ОБЛАСТИ</a:t>
            </a:r>
            <a:endParaRPr lang="ru-RU" sz="16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38052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верх 3"/>
          <p:cNvSpPr/>
          <p:nvPr/>
        </p:nvSpPr>
        <p:spPr>
          <a:xfrm>
            <a:off x="899592" y="620688"/>
            <a:ext cx="7632848" cy="1728192"/>
          </a:xfrm>
          <a:prstGeom prst="ribbon2">
            <a:avLst>
              <a:gd name="adj1" fmla="val 11893"/>
              <a:gd name="adj2" fmla="val 4668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</a:rPr>
              <a:t>«МЕТОД»-путь чему либо, способ достижения цели.</a:t>
            </a:r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974428"/>
            <a:ext cx="1838177" cy="2880320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ln>
                <a:solidFill>
                  <a:schemeClr val="tx2"/>
                </a:solidFill>
              </a:ln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</a:rPr>
              <a:t>МЕТОДЫ</a:t>
            </a:r>
          </a:p>
          <a:p>
            <a:pPr algn="ctr"/>
            <a:r>
              <a:rPr lang="ru-RU" sz="1600" b="1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</a:rPr>
              <a:t>практические</a:t>
            </a:r>
          </a:p>
          <a:p>
            <a:endParaRPr lang="ru-RU" sz="1600" b="1" dirty="0" smtClean="0">
              <a:ln>
                <a:solidFill>
                  <a:schemeClr val="tx2"/>
                </a:solidFill>
              </a:ln>
              <a:solidFill>
                <a:schemeClr val="tx1"/>
              </a:solidFill>
            </a:endParaRPr>
          </a:p>
          <a:p>
            <a:r>
              <a:rPr lang="ru-RU" sz="1600" b="1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</a:rPr>
              <a:t>*опыт</a:t>
            </a:r>
          </a:p>
          <a:p>
            <a:r>
              <a:rPr lang="ru-RU" sz="1600" b="1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</a:rPr>
              <a:t>*упражнение</a:t>
            </a:r>
          </a:p>
          <a:p>
            <a:r>
              <a:rPr lang="ru-RU" sz="1600" b="1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</a:rPr>
              <a:t>*экспериментирование</a:t>
            </a:r>
          </a:p>
          <a:p>
            <a:r>
              <a:rPr lang="ru-RU" sz="1600" b="1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</a:rPr>
              <a:t>*моделирование</a:t>
            </a:r>
          </a:p>
          <a:p>
            <a:endParaRPr lang="ru-RU" sz="1600" b="1" dirty="0" smtClean="0">
              <a:ln>
                <a:solidFill>
                  <a:schemeClr val="tx2"/>
                </a:solidFill>
              </a:ln>
              <a:solidFill>
                <a:schemeClr val="tx1"/>
              </a:solidFill>
            </a:endParaRPr>
          </a:p>
          <a:p>
            <a:pPr algn="ctr"/>
            <a:endParaRPr lang="ru-RU" sz="1600" b="1" dirty="0">
              <a:ln>
                <a:solidFill>
                  <a:schemeClr val="tx2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2555492" y="2997042"/>
            <a:ext cx="1872208" cy="2877336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ln>
                <a:solidFill>
                  <a:schemeClr val="tx2"/>
                </a:solidFill>
              </a:ln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</a:rPr>
              <a:t>МЕТОДЫ</a:t>
            </a:r>
          </a:p>
          <a:p>
            <a:pPr algn="ctr"/>
            <a:r>
              <a:rPr lang="ru-RU" sz="1600" b="1" dirty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</a:rPr>
              <a:t>с</a:t>
            </a:r>
            <a:r>
              <a:rPr lang="ru-RU" sz="1600" b="1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</a:rPr>
              <a:t>ловесные</a:t>
            </a:r>
          </a:p>
          <a:p>
            <a:endParaRPr lang="ru-RU" sz="1600" b="1" dirty="0" smtClean="0">
              <a:ln>
                <a:solidFill>
                  <a:schemeClr val="tx2"/>
                </a:solidFill>
              </a:ln>
              <a:solidFill>
                <a:schemeClr val="tx1"/>
              </a:solidFill>
            </a:endParaRPr>
          </a:p>
          <a:p>
            <a:r>
              <a:rPr lang="ru-RU" sz="1600" b="1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</a:rPr>
              <a:t>*рассказ педагога</a:t>
            </a:r>
          </a:p>
          <a:p>
            <a:r>
              <a:rPr lang="ru-RU" sz="1600" b="1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</a:rPr>
              <a:t>*беседа</a:t>
            </a:r>
          </a:p>
          <a:p>
            <a:r>
              <a:rPr lang="ru-RU" sz="1600" b="1" dirty="0" smtClean="0">
                <a:ln>
                  <a:solidFill>
                    <a:schemeClr val="tx2"/>
                  </a:solidFill>
                </a:ln>
                <a:solidFill>
                  <a:schemeClr val="tx1"/>
                </a:solidFill>
              </a:rPr>
              <a:t>*чтение художественной литературы</a:t>
            </a:r>
          </a:p>
          <a:p>
            <a:endParaRPr lang="ru-RU" sz="1600" b="1" dirty="0">
              <a:ln>
                <a:solidFill>
                  <a:schemeClr val="tx2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3044147"/>
            <a:ext cx="1760378" cy="2865579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1600" b="1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  <a:p>
            <a:pPr algn="ctr"/>
            <a:r>
              <a:rPr lang="ru-RU" sz="16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МЕТОДЫ</a:t>
            </a:r>
          </a:p>
          <a:p>
            <a:pPr algn="ctr"/>
            <a:r>
              <a:rPr lang="ru-RU" sz="16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наглядные</a:t>
            </a:r>
            <a:endParaRPr lang="ru-RU" sz="1600" b="1" dirty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  <a:p>
            <a:pPr algn="ctr"/>
            <a:endParaRPr lang="ru-RU" sz="1600" b="1" dirty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  <a:p>
            <a:r>
              <a:rPr lang="ru-RU" sz="16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*наблюдение</a:t>
            </a:r>
          </a:p>
          <a:p>
            <a:r>
              <a:rPr lang="ru-RU" sz="16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*демонстрация</a:t>
            </a:r>
          </a:p>
          <a:p>
            <a:r>
              <a:rPr lang="ru-RU" sz="16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наглядных пособий</a:t>
            </a:r>
            <a:endParaRPr lang="ru-RU" sz="1600" b="1" dirty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20272" y="2997043"/>
            <a:ext cx="1798066" cy="2877336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  <a:p>
            <a:pPr algn="ctr"/>
            <a:endParaRPr lang="ru-RU" sz="1600" b="1" dirty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  <a:p>
            <a:pPr algn="ctr"/>
            <a:endParaRPr lang="ru-RU" sz="1600" b="1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  <a:p>
            <a:pPr algn="ctr"/>
            <a:endParaRPr lang="ru-RU" sz="1600" b="1" dirty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  <a:p>
            <a:pPr algn="ctr"/>
            <a:r>
              <a:rPr lang="ru-RU" sz="16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МЕТОДЫ</a:t>
            </a:r>
          </a:p>
          <a:p>
            <a:pPr algn="ctr"/>
            <a:r>
              <a:rPr lang="ru-RU" sz="16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игровые</a:t>
            </a:r>
          </a:p>
          <a:p>
            <a:pPr algn="ctr"/>
            <a:endParaRPr lang="ru-RU" sz="1600" b="1" dirty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  <a:p>
            <a:pPr algn="ctr"/>
            <a:r>
              <a:rPr lang="ru-RU" sz="16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*дидактическая игра</a:t>
            </a:r>
          </a:p>
          <a:p>
            <a:pPr algn="ctr"/>
            <a:r>
              <a:rPr lang="ru-RU" sz="16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*воображаемая ситуация в развернутом виде</a:t>
            </a:r>
          </a:p>
          <a:p>
            <a:pPr algn="ctr"/>
            <a:endParaRPr lang="ru-RU" sz="1600" b="1" dirty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  <a:p>
            <a:pPr algn="ctr"/>
            <a:endParaRPr lang="ru-RU" sz="1600" b="1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  <a:p>
            <a:pPr algn="ctr"/>
            <a:endParaRPr lang="ru-RU" sz="1600" b="1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  <a:p>
            <a:pPr algn="ctr"/>
            <a:endParaRPr lang="ru-RU" sz="1600" b="1" dirty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0823" y="2564904"/>
            <a:ext cx="7558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rgbClr val="00B0F0"/>
                </a:solidFill>
              </a:rPr>
              <a:t>ВЫБОР МЕТОДА ЗАВИСИТ ОТ ЦЕЛИ И СОДЕРЖАНИЯ НОД</a:t>
            </a:r>
            <a:endParaRPr lang="ru-RU" dirty="0">
              <a:ln>
                <a:solidFill>
                  <a:schemeClr val="tx2"/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688148" y="332656"/>
            <a:ext cx="5238713" cy="2106524"/>
          </a:xfrm>
          <a:prstGeom prst="wedgeRoundRectCallout">
            <a:avLst/>
          </a:prstGeom>
          <a:solidFill>
            <a:srgbClr val="92D05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2"/>
                </a:solidFill>
              </a:rPr>
              <a:t>МОТИВАЦИЯ-совокупность мотивов, побуждений, определяющих содержание, направленность и характер деятельности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80" y="2852092"/>
            <a:ext cx="5741876" cy="2938615"/>
          </a:xfrm>
          <a:prstGeom prst="rect">
            <a:avLst/>
          </a:prstGeom>
        </p:spPr>
      </p:pic>
      <p:sp>
        <p:nvSpPr>
          <p:cNvPr id="7" name="Вертикальный свиток 6"/>
          <p:cNvSpPr/>
          <p:nvPr/>
        </p:nvSpPr>
        <p:spPr>
          <a:xfrm>
            <a:off x="6319914" y="2810176"/>
            <a:ext cx="2820529" cy="3182148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ИСПОЛЬЗУЯ ИГРОВУЮ МОТИВАЦИЮ ВОСПИТАТЕЛЮ НЕОБХОДИМО ПРИНЯТЬ ПОЗИЦИЮ «РАВНОГО» ПАРТНЕРА</a:t>
            </a:r>
            <a:endParaRPr lang="ru-RU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660232" y="365760"/>
            <a:ext cx="2296538" cy="2271152"/>
          </a:xfrm>
          <a:prstGeom prst="flowChartAlternate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84138" algn="l"/>
              </a:tabLst>
            </a:pPr>
            <a:r>
              <a:rPr lang="ru-RU" sz="16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ПРАВИЛА </a:t>
            </a:r>
          </a:p>
          <a:p>
            <a:pPr algn="ctr"/>
            <a:r>
              <a:rPr lang="ru-RU" sz="1600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п</a:t>
            </a:r>
            <a:r>
              <a:rPr lang="ru-RU" sz="16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остроения мотивации</a:t>
            </a:r>
          </a:p>
          <a:p>
            <a:r>
              <a:rPr lang="ru-RU" sz="16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*учет возраста</a:t>
            </a:r>
          </a:p>
          <a:p>
            <a:r>
              <a:rPr lang="ru-RU" sz="16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*не должна занимать больше 2-3 минут</a:t>
            </a:r>
          </a:p>
          <a:p>
            <a:r>
              <a:rPr lang="ru-RU" sz="16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*эффект завершенности</a:t>
            </a:r>
            <a:endParaRPr lang="ru-RU" sz="1600" b="1" dirty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53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92" y="260648"/>
            <a:ext cx="91551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ВВЕДЕНИЕ В ПРОЦЕСС ОБУЧЕНИЯ ИГРЫ ВЫЗЫВАЕТ У ДЕТЕЙ</a:t>
            </a:r>
          </a:p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*ЖЕЛАНИЕ ОВЛАДЕТЬ УЧЕБНЫМ СОДЕРЖАНИЕМ</a:t>
            </a:r>
          </a:p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*СОЗДАЕТ МОТИВАЦИЮ УЧЕБНОЙ ДЕЯТЕЛЬНОСТИ </a:t>
            </a:r>
          </a:p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*ДОСТАВЛЯЕТ УДОВОЛЬСТВИЕ ОТ ПРОЦЕССА И 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РЕЗУЛЬТАТА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8" y="4021581"/>
            <a:ext cx="4129798" cy="27438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0" y="4005064"/>
            <a:ext cx="4330572" cy="27438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05619"/>
            <a:ext cx="5472608" cy="230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0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325" y="1434556"/>
            <a:ext cx="4208048" cy="41903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600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1.Ребенок - объект формирующих педагогических воздействий взрослого человека.  Позиция </a:t>
            </a:r>
            <a:r>
              <a:rPr lang="ru-RU" sz="16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«Учитель </a:t>
            </a:r>
            <a:r>
              <a:rPr lang="ru-RU" sz="1600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– ученик» </a:t>
            </a:r>
          </a:p>
          <a:p>
            <a:r>
              <a:rPr lang="ru-RU" sz="16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2.Основная деятельность – учебная.</a:t>
            </a:r>
          </a:p>
          <a:p>
            <a:r>
              <a:rPr lang="ru-RU" sz="16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3.Основная модель организации образовательного процесса –учебная.</a:t>
            </a:r>
          </a:p>
          <a:p>
            <a:r>
              <a:rPr lang="ru-RU" sz="16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4.Основная форма работы с детьми –занятие.</a:t>
            </a:r>
          </a:p>
          <a:p>
            <a:r>
              <a:rPr lang="ru-RU" sz="16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5.Мотивы обучения не связаны с интересом детей к самой деятельности.</a:t>
            </a:r>
          </a:p>
          <a:p>
            <a:r>
              <a:rPr lang="ru-RU" sz="16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«Удерживает» авторитет взрослого.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45777" y="1398900"/>
            <a:ext cx="4335953" cy="4225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1.Р</a:t>
            </a:r>
            <a:r>
              <a:rPr lang="ru-RU" sz="16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ебенок и взрослый равны по значимости. Позиция «Партнер-партнер»</a:t>
            </a:r>
          </a:p>
          <a:p>
            <a:r>
              <a:rPr lang="ru-RU" sz="16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2.Основная деятельность– общение, игра, предметная деятельность, конструирование и т.д.</a:t>
            </a:r>
          </a:p>
          <a:p>
            <a:r>
              <a:rPr lang="ru-RU" sz="16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3.Основная модель организации учебного процесса-совместная деятельность взрослого и ребенка.</a:t>
            </a:r>
          </a:p>
          <a:p>
            <a:r>
              <a:rPr lang="ru-RU" sz="16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4.Основная форма работы с детьми-</a:t>
            </a:r>
          </a:p>
          <a:p>
            <a:r>
              <a:rPr lang="ru-RU" sz="16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рассматривание, наблюдения, беседы, исследования и т.д.</a:t>
            </a:r>
          </a:p>
          <a:p>
            <a:r>
              <a:rPr lang="ru-RU" sz="16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5.Мотивы обучения связаны с интересом детей к самим видам деятельности.</a:t>
            </a:r>
          </a:p>
          <a:p>
            <a:endParaRPr lang="ru-RU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  <a:p>
            <a:endParaRPr lang="ru-RU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  <a:p>
            <a:endParaRPr lang="ru-RU" dirty="0" smtClean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  <a:p>
            <a:endParaRPr lang="ru-RU" dirty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259629" y="86910"/>
            <a:ext cx="2083441" cy="1347646"/>
          </a:xfrm>
          <a:prstGeom prst="horizontalScroll">
            <a:avLst>
              <a:gd name="adj" fmla="val 11342"/>
            </a:avLst>
          </a:prstGeom>
          <a:solidFill>
            <a:srgbClr val="F371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В ВИДЕ УЧЕБНОЙ ДЕЯТЕЛЬНОСТИ</a:t>
            </a:r>
            <a:endParaRPr lang="ru-RU" sz="1600" b="1" i="1" dirty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5797050" y="32949"/>
            <a:ext cx="2160240" cy="1365951"/>
          </a:xfrm>
          <a:prstGeom prst="horizontalScroll">
            <a:avLst/>
          </a:prstGeom>
          <a:solidFill>
            <a:srgbClr val="E840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ЧЕРЕЗ ОРГАНИЗАЦИЮ ДЕТСКИХ ВИДОВ ДЕЯТЕЛЬНОСТИ</a:t>
            </a:r>
            <a:endParaRPr lang="ru-RU" sz="1600" b="1" i="1" dirty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1403646" y="5733255"/>
            <a:ext cx="6336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Различия процесса обучения в ДОУ</a:t>
            </a:r>
          </a:p>
        </p:txBody>
      </p:sp>
    </p:spTree>
    <p:extLst>
      <p:ext uri="{BB962C8B-B14F-4D97-AF65-F5344CB8AC3E}">
        <p14:creationId xmlns:p14="http://schemas.microsoft.com/office/powerpoint/2010/main" val="121740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15616" y="260648"/>
            <a:ext cx="3374088" cy="1152128"/>
          </a:xfrm>
        </p:spPr>
        <p:txBody>
          <a:bodyPr/>
          <a:lstStyle/>
          <a:p>
            <a:r>
              <a:rPr lang="ru-RU" sz="1800" i="1" dirty="0">
                <a:ln>
                  <a:solidFill>
                    <a:srgbClr val="E840A4"/>
                  </a:solidFill>
                </a:ln>
                <a:solidFill>
                  <a:srgbClr val="E840A4"/>
                </a:solidFill>
              </a:rPr>
              <a:t>В ВИДЕ УЧЕБНОЙ ДЕЯТЕЛЬНОСТИ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31640" y="1340768"/>
            <a:ext cx="3232492" cy="338437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1600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6.Все дети обязательно должны присутствовать на занятии.</a:t>
            </a:r>
          </a:p>
          <a:p>
            <a:pPr marL="45720" indent="0">
              <a:buNone/>
            </a:pPr>
            <a:r>
              <a:rPr lang="ru-RU" sz="1600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7.Образовательный процесс в значительной степени регламентирован. Главное для взрослого – двигаться по заранее намеченному </a:t>
            </a:r>
            <a:r>
              <a:rPr lang="ru-RU" sz="16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плану, программе</a:t>
            </a:r>
            <a:r>
              <a:rPr lang="ru-RU" sz="1600" b="1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. Педагог опирается на подготовленный конспект занятия ,в котором расписаны реплики взрослого </a:t>
            </a:r>
            <a:r>
              <a:rPr lang="ru-RU" sz="1600" b="1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,детей.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499992" y="260648"/>
            <a:ext cx="3562728" cy="1470674"/>
          </a:xfrm>
        </p:spPr>
        <p:txBody>
          <a:bodyPr/>
          <a:lstStyle/>
          <a:p>
            <a:r>
              <a:rPr lang="ru-RU" sz="1800" i="1" dirty="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rgbClr val="7030A0"/>
                </a:solidFill>
              </a:rPr>
              <a:t>ЧЕРЕЗ ОРГАНИЗАЦИЮ ДЕТСКИХ ВИДОВ ДЕЯТЕЛЬНОСТИ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4572000" y="1268760"/>
            <a:ext cx="3600400" cy="38884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6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6.Допускается так называемый «вход» и «выход» </a:t>
            </a:r>
            <a:r>
              <a:rPr lang="ru-RU" sz="16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ребенка. Уважая ребенка ,</a:t>
            </a:r>
            <a:r>
              <a:rPr lang="ru-RU" sz="1600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его </a:t>
            </a:r>
            <a:r>
              <a:rPr lang="ru-RU" sz="16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настроение, состояние, взрослый обязан предоставить ему право выбора –участвовать или не участвовать вместе с другими детьми в совместном деле , но при этом вправе требовать уважения и к другим участникам этого дела.</a:t>
            </a:r>
          </a:p>
          <a:p>
            <a:pPr marL="45720" indent="0">
              <a:buNone/>
            </a:pPr>
            <a:r>
              <a:rPr lang="ru-RU" sz="1600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7.Образовательный процесс предполагает изменение в программах , планах с учетом потребностей и интересов детей.</a:t>
            </a:r>
            <a:endParaRPr lang="ru-RU" sz="16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03648" y="5229200"/>
            <a:ext cx="6512511" cy="1143000"/>
          </a:xfrm>
          <a:solidFill>
            <a:srgbClr val="FFC000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Различия процесса обучения в ДОУ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293096"/>
            <a:ext cx="6512511" cy="1143000"/>
          </a:xfrm>
          <a:solidFill>
            <a:srgbClr val="00B0F0"/>
          </a:solidFill>
          <a:ln>
            <a:solidFill>
              <a:schemeClr val="accent2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764704"/>
            <a:ext cx="4917505" cy="3475037"/>
          </a:xfrm>
        </p:spPr>
      </p:pic>
    </p:spTree>
    <p:extLst>
      <p:ext uri="{BB962C8B-B14F-4D97-AF65-F5344CB8AC3E}">
        <p14:creationId xmlns:p14="http://schemas.microsoft.com/office/powerpoint/2010/main" val="195773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9525" y="298811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 flipH="1">
            <a:off x="2843808" y="2252200"/>
            <a:ext cx="3528392" cy="1536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flipH="1">
            <a:off x="2153743" y="1348787"/>
            <a:ext cx="4788532" cy="3780901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НЕПОСРЕДСТВЕННО  ОБРАЗОВАТЕЛЬНАЯ  ДЕЯТЕЛЬНОСТЬ </a:t>
            </a:r>
            <a:r>
              <a:rPr lang="ru-RU" dirty="0">
                <a:solidFill>
                  <a:schemeClr val="bg1"/>
                </a:solidFill>
              </a:rPr>
              <a:t>– это деятельность, основанная на одной из специфических детских видов деятельностей, осуществляемая   совместно со взрослыми,  направленная  на освоение детьми одной или нескольких  образовательных областей,  или их интеграцию с использованием разнообразных форм и методов работы, выбор которых осуществляется </a:t>
            </a:r>
            <a:r>
              <a:rPr lang="ru-RU" dirty="0" smtClean="0">
                <a:solidFill>
                  <a:schemeClr val="bg1"/>
                </a:solidFill>
              </a:rPr>
              <a:t>педагогом </a:t>
            </a:r>
            <a:r>
              <a:rPr lang="ru-RU" dirty="0">
                <a:solidFill>
                  <a:schemeClr val="bg1"/>
                </a:solidFill>
              </a:rPr>
              <a:t>самостоятельно 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937745" y="980728"/>
            <a:ext cx="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950326" y="6232621"/>
            <a:ext cx="1120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игровой</a:t>
            </a:r>
            <a:endParaRPr lang="ru-RU" dirty="0"/>
          </a:p>
        </p:txBody>
      </p:sp>
      <p:sp>
        <p:nvSpPr>
          <p:cNvPr id="46" name="Стрелка вниз 45"/>
          <p:cNvSpPr/>
          <p:nvPr/>
        </p:nvSpPr>
        <p:spPr>
          <a:xfrm>
            <a:off x="2379821" y="5343359"/>
            <a:ext cx="484632" cy="578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>
            <a:off x="4468341" y="5349946"/>
            <a:ext cx="484632" cy="607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4150867" y="6232621"/>
            <a:ext cx="141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трудовой</a:t>
            </a:r>
            <a:endParaRPr lang="ru-RU" dirty="0"/>
          </a:p>
        </p:txBody>
      </p:sp>
      <p:sp>
        <p:nvSpPr>
          <p:cNvPr id="50" name="Стрелка вверх 49"/>
          <p:cNvSpPr/>
          <p:nvPr/>
        </p:nvSpPr>
        <p:spPr>
          <a:xfrm>
            <a:off x="6382458" y="760476"/>
            <a:ext cx="484632" cy="4892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верх 50"/>
          <p:cNvSpPr/>
          <p:nvPr/>
        </p:nvSpPr>
        <p:spPr>
          <a:xfrm>
            <a:off x="4372174" y="725840"/>
            <a:ext cx="484632" cy="49948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низ 52"/>
          <p:cNvSpPr/>
          <p:nvPr/>
        </p:nvSpPr>
        <p:spPr>
          <a:xfrm>
            <a:off x="6348457" y="5341770"/>
            <a:ext cx="484632" cy="518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верх 53"/>
          <p:cNvSpPr/>
          <p:nvPr/>
        </p:nvSpPr>
        <p:spPr>
          <a:xfrm>
            <a:off x="2268312" y="725841"/>
            <a:ext cx="484632" cy="49948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углом вверх 54"/>
          <p:cNvSpPr/>
          <p:nvPr/>
        </p:nvSpPr>
        <p:spPr>
          <a:xfrm>
            <a:off x="6958864" y="2507717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углом вверх 55"/>
          <p:cNvSpPr/>
          <p:nvPr/>
        </p:nvSpPr>
        <p:spPr>
          <a:xfrm rot="10800000">
            <a:off x="1268010" y="3082164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6984781" y="1669709"/>
            <a:ext cx="1907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Познавательно исследовательской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6300191" y="6232621"/>
            <a:ext cx="180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двигательной</a:t>
            </a:r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1410357" y="281017"/>
            <a:ext cx="2200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коммуникативной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3751021" y="264175"/>
            <a:ext cx="1726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продуктивной</a:t>
            </a:r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5904661" y="89795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узыкально-</a:t>
            </a:r>
          </a:p>
          <a:p>
            <a:r>
              <a:rPr lang="ru-RU" dirty="0" smtClean="0"/>
              <a:t>художественной</a:t>
            </a:r>
            <a:endParaRPr lang="ru-RU" dirty="0"/>
          </a:p>
        </p:txBody>
      </p:sp>
      <p:sp>
        <p:nvSpPr>
          <p:cNvPr id="67" name="TextBox 66"/>
          <p:cNvSpPr txBox="1"/>
          <p:nvPr/>
        </p:nvSpPr>
        <p:spPr>
          <a:xfrm>
            <a:off x="92214" y="3861048"/>
            <a:ext cx="1872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Чтение художествен -ной литературы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21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55576" y="1137323"/>
            <a:ext cx="3384376" cy="16020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06" y="1772816"/>
            <a:ext cx="3960440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004048" y="764704"/>
            <a:ext cx="2880320" cy="5040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4653136"/>
            <a:ext cx="7478216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smtClean="0">
                <a:solidFill>
                  <a:srgbClr val="FF0000"/>
                </a:solidFill>
              </a:rPr>
              <a:t>НАЙДИ ОТЛИЧИЯ!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458506" y="404664"/>
            <a:ext cx="3960440" cy="1033272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ЗАНЯТИЕ</a:t>
            </a:r>
            <a:endParaRPr lang="ru-RU" sz="3600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4812356" y="341226"/>
            <a:ext cx="3960440" cy="1096710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</a:rPr>
              <a:t>НОД</a:t>
            </a:r>
            <a:endParaRPr lang="ru-RU" sz="3200" b="1" dirty="0">
              <a:ln>
                <a:solidFill>
                  <a:srgbClr val="FFC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18" name="Объект 1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007" y="1772816"/>
            <a:ext cx="3562474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60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5412" y="473246"/>
            <a:ext cx="6696744" cy="1077218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Рабочее пространство при разной </a:t>
            </a:r>
            <a:r>
              <a:rPr lang="ru-RU" sz="3200" dirty="0" smtClean="0">
                <a:solidFill>
                  <a:schemeClr val="bg1"/>
                </a:solidFill>
              </a:rPr>
              <a:t>форме организации </a:t>
            </a:r>
            <a:r>
              <a:rPr lang="ru-RU" sz="3200" dirty="0">
                <a:solidFill>
                  <a:schemeClr val="bg1"/>
                </a:solidFill>
              </a:rPr>
              <a:t>ОД </a:t>
            </a:r>
          </a:p>
        </p:txBody>
      </p:sp>
      <p:sp>
        <p:nvSpPr>
          <p:cNvPr id="3" name="Овал 2"/>
          <p:cNvSpPr/>
          <p:nvPr/>
        </p:nvSpPr>
        <p:spPr>
          <a:xfrm>
            <a:off x="1362629" y="1941240"/>
            <a:ext cx="828171" cy="77038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68302" y="3329760"/>
            <a:ext cx="636105" cy="27756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90800" y="2979166"/>
            <a:ext cx="1047846" cy="7754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47" y="2979609"/>
            <a:ext cx="1187017" cy="7710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365186" y="3329759"/>
            <a:ext cx="679354" cy="2775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2848" y="3858024"/>
            <a:ext cx="1069782" cy="521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10520" y="3858024"/>
            <a:ext cx="1028126" cy="4743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69285" y="4115055"/>
            <a:ext cx="636105" cy="28596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413935" y="4115055"/>
            <a:ext cx="679354" cy="2859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602982" y="3168070"/>
            <a:ext cx="883872" cy="78529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592801" y="3120163"/>
            <a:ext cx="1924440" cy="922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703709" y="2476950"/>
            <a:ext cx="851312" cy="4862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619656" y="3329760"/>
            <a:ext cx="840776" cy="4808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752841" y="2476950"/>
            <a:ext cx="810607" cy="5026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635474" y="4237798"/>
            <a:ext cx="851312" cy="5477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630194" y="4237798"/>
            <a:ext cx="914400" cy="5477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Горизонтальный свиток 22"/>
          <p:cNvSpPr/>
          <p:nvPr/>
        </p:nvSpPr>
        <p:spPr>
          <a:xfrm>
            <a:off x="934551" y="4983859"/>
            <a:ext cx="2274356" cy="1143230"/>
          </a:xfrm>
          <a:prstGeom prst="horizontalScroll">
            <a:avLst>
              <a:gd name="adj" fmla="val 16192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Занятие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(</a:t>
            </a:r>
            <a:r>
              <a:rPr lang="ru-RU" sz="1600" b="1" dirty="0" smtClean="0">
                <a:solidFill>
                  <a:srgbClr val="C00000"/>
                </a:solidFill>
              </a:rPr>
              <a:t>ШКОЛЬНО-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УРОЧНАЯ ФОРМА)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4" name="Горизонтальный свиток 23"/>
          <p:cNvSpPr/>
          <p:nvPr/>
        </p:nvSpPr>
        <p:spPr>
          <a:xfrm>
            <a:off x="5743867" y="5038838"/>
            <a:ext cx="2202596" cy="1033272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НОД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(ПАРТНЕРСКАЯ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ФОРМА)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3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43000" y="260648"/>
            <a:ext cx="3346704" cy="1110634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</a:rPr>
              <a:t>занятие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219466" y="1412776"/>
            <a:ext cx="3346704" cy="274320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!</a:t>
            </a:r>
            <a:r>
              <a:rPr lang="ru-RU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Взрослый-учитель ,отдален от </a:t>
            </a:r>
            <a:r>
              <a:rPr lang="ru-RU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</a:rPr>
              <a:t>детей (стоит ,смотрит с позиции «сверху-вниз»)</a:t>
            </a:r>
          </a:p>
          <a:p>
            <a:pPr marL="45720" indent="0">
              <a:buNone/>
            </a:pPr>
            <a:r>
              <a:rPr lang="ru-RU" dirty="0">
                <a:solidFill>
                  <a:srgbClr val="FF0000"/>
                </a:solidFill>
              </a:rPr>
              <a:t>!</a:t>
            </a:r>
            <a:r>
              <a:rPr lang="ru-RU" dirty="0" smtClean="0"/>
              <a:t> </a:t>
            </a:r>
            <a:r>
              <a:rPr lang="ru-RU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За детьми жестко закреплены рабочие места</a:t>
            </a:r>
          </a:p>
          <a:p>
            <a:pPr marL="45720" indent="0">
              <a:buNone/>
            </a:pPr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!</a:t>
            </a:r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Запрещено перемещение детей</a:t>
            </a:r>
          </a:p>
          <a:p>
            <a:pPr marL="45720" indent="0">
              <a:buNone/>
            </a:pP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!</a:t>
            </a:r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запрещено </a:t>
            </a:r>
            <a:r>
              <a:rPr lang="ru-RU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свободное общение детей(вводится дисциплинарное требование </a:t>
            </a:r>
            <a:r>
              <a:rPr lang="ru-RU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</a:rPr>
              <a:t>тишины)</a:t>
            </a:r>
            <a:endParaRPr lang="ru-RU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716016" y="260648"/>
            <a:ext cx="3277990" cy="111063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Непосредственно-образовательная деятельность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!</a:t>
            </a: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Взрослый-партнер ,рядом с детьми</a:t>
            </a:r>
          </a:p>
          <a:p>
            <a:pPr marL="45720" indent="0">
              <a:buNone/>
            </a:pP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!</a:t>
            </a: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Разрешено свободное размещение детей</a:t>
            </a:r>
          </a:p>
          <a:p>
            <a:pPr marL="45720" indent="0">
              <a:buNone/>
            </a:pPr>
            <a:r>
              <a:rPr lang="ru-RU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!</a:t>
            </a: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Разрешено свободное перемещение в процессе деятельности</a:t>
            </a:r>
          </a:p>
          <a:p>
            <a:pPr marL="45720" indent="0">
              <a:buNone/>
            </a:pPr>
            <a:r>
              <a:rPr lang="ru-RU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!</a:t>
            </a: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</a:rPr>
              <a:t>Разрешено свободное общение детей (рабочий гул)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31897" y="4365104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68858"/>
            <a:ext cx="6768752" cy="236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0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755576" y="291345"/>
            <a:ext cx="2805902" cy="1936997"/>
          </a:xfrm>
          <a:prstGeom prst="cloudCallout">
            <a:avLst>
              <a:gd name="adj1" fmla="val -69704"/>
              <a:gd name="adj2" fmla="val 141220"/>
            </a:avLst>
          </a:prstGeom>
          <a:solidFill>
            <a:srgbClr val="92D05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индивидуальная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3851920" y="285098"/>
            <a:ext cx="2592288" cy="1971601"/>
          </a:xfrm>
          <a:prstGeom prst="cloudCallout">
            <a:avLst>
              <a:gd name="adj1" fmla="val -71098"/>
              <a:gd name="adj2" fmla="val 12913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подгрупповая</a:t>
            </a:r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6646192" y="256742"/>
            <a:ext cx="2497807" cy="1971600"/>
          </a:xfrm>
          <a:prstGeom prst="cloudCallout">
            <a:avLst>
              <a:gd name="adj1" fmla="val -87621"/>
              <a:gd name="adj2" fmla="val 131514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фронтальная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3373" y="4221088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65598"/>
            <a:ext cx="2417667" cy="1556119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526664" y="4451117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85359" y="3722909"/>
            <a:ext cx="1514218" cy="2370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547665" y="5936253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ФОРМА ОРГАНИЗАЦИИ ОБУЧЕНИЯ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5" y="4165598"/>
            <a:ext cx="2592289" cy="145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9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810168" y="295504"/>
            <a:ext cx="2805902" cy="1936997"/>
          </a:xfrm>
          <a:prstGeom prst="cloudCallout">
            <a:avLst>
              <a:gd name="adj1" fmla="val -63186"/>
              <a:gd name="adj2" fmla="val 139041"/>
            </a:avLst>
          </a:prstGeom>
          <a:solidFill>
            <a:srgbClr val="92D05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индивидуальная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Выноска-облако 2"/>
          <p:cNvSpPr/>
          <p:nvPr/>
        </p:nvSpPr>
        <p:spPr>
          <a:xfrm>
            <a:off x="3700212" y="278201"/>
            <a:ext cx="2592288" cy="1971601"/>
          </a:xfrm>
          <a:prstGeom prst="cloudCallout">
            <a:avLst>
              <a:gd name="adj1" fmla="val -71098"/>
              <a:gd name="adj2" fmla="val 12913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подгрупповая</a:t>
            </a:r>
            <a:endParaRPr lang="ru-RU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6398695" y="260901"/>
            <a:ext cx="2699792" cy="1971600"/>
          </a:xfrm>
          <a:prstGeom prst="cloudCallout">
            <a:avLst>
              <a:gd name="adj1" fmla="val -87621"/>
              <a:gd name="adj2" fmla="val 131514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фронтальная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3290" y="5474654"/>
            <a:ext cx="3205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818"/>
              </p:ext>
            </p:extLst>
          </p:nvPr>
        </p:nvGraphicFramePr>
        <p:xfrm>
          <a:off x="179512" y="3573017"/>
          <a:ext cx="8732480" cy="3240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2915816"/>
                <a:gridCol w="2792328"/>
              </a:tblGrid>
              <a:tr h="324035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индивидуальный подход к обучению(содержание, методы, средства)</a:t>
                      </a:r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неэкономичность обучения</a:t>
                      </a:r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ограничение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сотрудничества с другими детьми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ru-RU" dirty="0" smtClean="0"/>
                        <a:t>обеспечение взаимодействия с другими детьми в процессе обучения</a:t>
                      </a:r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ru-RU" dirty="0" smtClean="0"/>
                        <a:t>экономичность обучения</a:t>
                      </a:r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ru-RU" dirty="0" smtClean="0"/>
                        <a:t>демократичный</a:t>
                      </a:r>
                      <a:r>
                        <a:rPr lang="ru-RU" baseline="0" dirty="0" smtClean="0"/>
                        <a:t> стиль общения педагога с детьми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минимальные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затраты времени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экономичность обучения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нет учета индивидуальных особенностей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преобладание авторитарного способа взаимодействия педагога с детьми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12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871686" y="229214"/>
            <a:ext cx="5580634" cy="1687618"/>
          </a:xfrm>
          <a:prstGeom prst="horizontalScroll">
            <a:avLst>
              <a:gd name="adj" fmla="val 1522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ЦЕЛЬ НЕПОСРЕДСТВЕННО-ОБРАЗОВАТЕЛЬНОЙ ДЕЯТЕЛЬНОСТИ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251520" y="2276871"/>
            <a:ext cx="3888432" cy="3251765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ТРАДИЦИОННАЯ НОД</a:t>
            </a: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НАКОПЛЕНИЕ ДЕТЬМИ НЕОБХОДИМОГО  ЛИЧНОСТНОГО ОПЫТА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860032" y="2276872"/>
            <a:ext cx="4065280" cy="3293716"/>
          </a:xfrm>
          <a:prstGeom prst="horizontalScroll">
            <a:avLst>
              <a:gd name="adj" fmla="val 13632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РАЗВИВАЮЩАЯ НОД</a:t>
            </a: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ИСПОЛЬЗОВАНИЕ ДЕТЬМИ ПРИОБРЕТЕННОГО ОПЫТА,САМОСТОЯТЕЛЬНОЕ ДОБЫВАНИЕ ЗНАНИЙ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79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801362" y="878505"/>
            <a:ext cx="5544616" cy="1033272"/>
          </a:xfrm>
          <a:prstGeom prst="horizontalScroll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</a:rPr>
              <a:t>ЗАДАЧИ НЕПОСРЕДСТВЕННО-ОБРАЗОВАТЕЛЬНОЙ ДЕЯТЕЛЬНОСТИ</a:t>
            </a:r>
            <a:endParaRPr lang="ru-RU" sz="2000" b="1" i="1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801362" y="2420887"/>
            <a:ext cx="5650958" cy="2808311"/>
          </a:xfrm>
          <a:prstGeom prst="wedgeRoundRectCallou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C00000"/>
                </a:solidFill>
              </a:rPr>
              <a:t>ОБУЧАЮЩАЯ-</a:t>
            </a:r>
            <a:r>
              <a:rPr lang="ru-RU" b="1" dirty="0" smtClean="0">
                <a:solidFill>
                  <a:schemeClr val="tx2"/>
                </a:solidFill>
              </a:rPr>
              <a:t>ПОВЫШАТЬ УРОВЕНЬ РЕБЕНКА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ВОСПИТАТЕЛЬНАЯ-</a:t>
            </a:r>
            <a:r>
              <a:rPr lang="ru-RU" b="1" dirty="0" smtClean="0">
                <a:solidFill>
                  <a:schemeClr val="tx2"/>
                </a:solidFill>
              </a:rPr>
              <a:t>ФОРМИРОВАТЬ НРАВСТВЕННЫЕ КАЧЕСТВА ЛИЧНОСТИ,ВЗГЛЯДЫ И УБЕЖДЕНИЯ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РАЗВИВАЮЩАЯ-</a:t>
            </a:r>
            <a:r>
              <a:rPr lang="ru-RU" b="1" dirty="0" smtClean="0">
                <a:solidFill>
                  <a:schemeClr val="tx2"/>
                </a:solidFill>
              </a:rPr>
              <a:t>РАЗВИВАТЬ У ВОСПИТАННИКОВ ПОЗНАВАТЕЛЬНЫЙ ИНТЕРЕС,ТВОРЧЕСКИЕ СПОСОБНОСТИ,ВОЛЮ,ЭМОЦИИ,ПОЗНАВАТЕЛЬНЫЕ СПОСОБНОСТИ-РЕЧЬ,ПАМЯТЬ Т.Д.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17604</TotalTime>
  <Words>651</Words>
  <Application>Microsoft Office PowerPoint</Application>
  <PresentationFormat>Экран (4:3)</PresentationFormat>
  <Paragraphs>141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НАЙДИ ОТЛИЧИЯ!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Различия процесса обучения в ДОУ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Лейла</dc:creator>
  <cp:lastModifiedBy>Лейла</cp:lastModifiedBy>
  <cp:revision>133</cp:revision>
  <dcterms:created xsi:type="dcterms:W3CDTF">2016-08-30T21:40:51Z</dcterms:created>
  <dcterms:modified xsi:type="dcterms:W3CDTF">2016-11-29T07:54:44Z</dcterms:modified>
</cp:coreProperties>
</file>