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364" r:id="rId3"/>
    <p:sldId id="365" r:id="rId4"/>
    <p:sldId id="366" r:id="rId5"/>
    <p:sldId id="294" r:id="rId6"/>
    <p:sldId id="256" r:id="rId7"/>
    <p:sldId id="296" r:id="rId8"/>
    <p:sldId id="362" r:id="rId9"/>
    <p:sldId id="257" r:id="rId10"/>
    <p:sldId id="297" r:id="rId11"/>
    <p:sldId id="359" r:id="rId12"/>
    <p:sldId id="258" r:id="rId13"/>
    <p:sldId id="344" r:id="rId14"/>
    <p:sldId id="298" r:id="rId15"/>
    <p:sldId id="259" r:id="rId16"/>
    <p:sldId id="299" r:id="rId17"/>
    <p:sldId id="335" r:id="rId18"/>
    <p:sldId id="260" r:id="rId19"/>
    <p:sldId id="300" r:id="rId20"/>
    <p:sldId id="334" r:id="rId21"/>
    <p:sldId id="261" r:id="rId22"/>
    <p:sldId id="345" r:id="rId23"/>
    <p:sldId id="301" r:id="rId24"/>
    <p:sldId id="262" r:id="rId25"/>
    <p:sldId id="302" r:id="rId26"/>
    <p:sldId id="263" r:id="rId27"/>
    <p:sldId id="303" r:id="rId28"/>
    <p:sldId id="264" r:id="rId29"/>
    <p:sldId id="304" r:id="rId30"/>
    <p:sldId id="353" r:id="rId31"/>
    <p:sldId id="265" r:id="rId32"/>
    <p:sldId id="305" r:id="rId33"/>
    <p:sldId id="354" r:id="rId34"/>
    <p:sldId id="266" r:id="rId35"/>
    <p:sldId id="343" r:id="rId36"/>
    <p:sldId id="267" r:id="rId37"/>
    <p:sldId id="336" r:id="rId38"/>
    <p:sldId id="307" r:id="rId39"/>
    <p:sldId id="346" r:id="rId40"/>
    <p:sldId id="355" r:id="rId41"/>
    <p:sldId id="308" r:id="rId42"/>
    <p:sldId id="268" r:id="rId43"/>
    <p:sldId id="342" r:id="rId44"/>
    <p:sldId id="269" r:id="rId45"/>
    <p:sldId id="309" r:id="rId46"/>
    <p:sldId id="347" r:id="rId47"/>
    <p:sldId id="356" r:id="rId48"/>
    <p:sldId id="270" r:id="rId49"/>
    <p:sldId id="310" r:id="rId50"/>
    <p:sldId id="341" r:id="rId51"/>
    <p:sldId id="271" r:id="rId52"/>
    <p:sldId id="311" r:id="rId53"/>
    <p:sldId id="348" r:id="rId54"/>
    <p:sldId id="272" r:id="rId55"/>
    <p:sldId id="312" r:id="rId56"/>
    <p:sldId id="337" r:id="rId57"/>
    <p:sldId id="273" r:id="rId58"/>
    <p:sldId id="313" r:id="rId59"/>
    <p:sldId id="274" r:id="rId60"/>
    <p:sldId id="314" r:id="rId61"/>
    <p:sldId id="275" r:id="rId62"/>
    <p:sldId id="315" r:id="rId63"/>
    <p:sldId id="276" r:id="rId64"/>
    <p:sldId id="316" r:id="rId65"/>
    <p:sldId id="360" r:id="rId66"/>
    <p:sldId id="277" r:id="rId67"/>
    <p:sldId id="317" r:id="rId68"/>
    <p:sldId id="278" r:id="rId69"/>
    <p:sldId id="318" r:id="rId70"/>
    <p:sldId id="279" r:id="rId71"/>
    <p:sldId id="280" r:id="rId72"/>
    <p:sldId id="319" r:id="rId73"/>
    <p:sldId id="357" r:id="rId74"/>
    <p:sldId id="349" r:id="rId75"/>
    <p:sldId id="281" r:id="rId76"/>
    <p:sldId id="320" r:id="rId77"/>
    <p:sldId id="282" r:id="rId78"/>
    <p:sldId id="321" r:id="rId79"/>
    <p:sldId id="350" r:id="rId80"/>
    <p:sldId id="338" r:id="rId81"/>
    <p:sldId id="284" r:id="rId82"/>
    <p:sldId id="323" r:id="rId83"/>
    <p:sldId id="361" r:id="rId84"/>
    <p:sldId id="285" r:id="rId85"/>
    <p:sldId id="324" r:id="rId86"/>
    <p:sldId id="286" r:id="rId87"/>
    <p:sldId id="325" r:id="rId88"/>
    <p:sldId id="288" r:id="rId89"/>
    <p:sldId id="327" r:id="rId90"/>
    <p:sldId id="289" r:id="rId91"/>
    <p:sldId id="358" r:id="rId92"/>
    <p:sldId id="328" r:id="rId93"/>
    <p:sldId id="290" r:id="rId94"/>
    <p:sldId id="329" r:id="rId95"/>
    <p:sldId id="291" r:id="rId96"/>
    <p:sldId id="330" r:id="rId97"/>
    <p:sldId id="351" r:id="rId98"/>
    <p:sldId id="292" r:id="rId99"/>
    <p:sldId id="331" r:id="rId100"/>
    <p:sldId id="352" r:id="rId101"/>
    <p:sldId id="339" r:id="rId102"/>
    <p:sldId id="293" r:id="rId103"/>
    <p:sldId id="332" r:id="rId10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0" d="100"/>
          <a:sy n="40" d="100"/>
        </p:scale>
        <p:origin x="-1478"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30DE1B-4529-4B0B-9EAE-8C33330CDB6C}" type="datetimeFigureOut">
              <a:rPr lang="ru-RU" smtClean="0"/>
              <a:pPr/>
              <a:t>12.01.2019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60BEEC-221F-4839-9B40-7BA4BE5749B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0DE1B-4529-4B0B-9EAE-8C33330CDB6C}" type="datetimeFigureOut">
              <a:rPr lang="ru-RU" smtClean="0"/>
              <a:pPr/>
              <a:t>12.01.2019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0BEEC-221F-4839-9B40-7BA4BE5749B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214554"/>
            <a:ext cx="8229600" cy="1143000"/>
          </a:xfrm>
        </p:spPr>
        <p:txBody>
          <a:bodyPr>
            <a:normAutofit fontScale="90000"/>
          </a:bodyPr>
          <a:lstStyle/>
          <a:p>
            <a:r>
              <a:rPr lang="ru-RU" b="1" dirty="0" smtClean="0">
                <a:solidFill>
                  <a:srgbClr val="C00000"/>
                </a:solidFill>
                <a:latin typeface="Georgia" pitchFamily="18" charset="0"/>
              </a:rPr>
              <a:t>Викторина</a:t>
            </a:r>
            <a:br>
              <a:rPr lang="ru-RU" b="1" dirty="0" smtClean="0">
                <a:solidFill>
                  <a:srgbClr val="C00000"/>
                </a:solidFill>
                <a:latin typeface="Georgia" pitchFamily="18" charset="0"/>
              </a:rPr>
            </a:br>
            <a:r>
              <a:rPr lang="ru-RU" b="1" dirty="0" smtClean="0">
                <a:solidFill>
                  <a:srgbClr val="C00000"/>
                </a:solidFill>
                <a:latin typeface="Georgia" pitchFamily="18" charset="0"/>
              </a:rPr>
              <a:t>«Наш великий земляк –</a:t>
            </a:r>
            <a:br>
              <a:rPr lang="ru-RU" b="1" dirty="0" smtClean="0">
                <a:solidFill>
                  <a:srgbClr val="C00000"/>
                </a:solidFill>
                <a:latin typeface="Georgia" pitchFamily="18" charset="0"/>
              </a:rPr>
            </a:br>
            <a:r>
              <a:rPr lang="ru-RU" b="1" dirty="0" smtClean="0">
                <a:solidFill>
                  <a:srgbClr val="C00000"/>
                </a:solidFill>
                <a:latin typeface="Georgia" pitchFamily="18" charset="0"/>
              </a:rPr>
              <a:t>М.В. Ломоносов»</a:t>
            </a:r>
            <a:endParaRPr lang="ru-RU" b="1" dirty="0">
              <a:solidFill>
                <a:srgbClr val="C00000"/>
              </a:solidFill>
              <a:latin typeface="Georgia" pitchFamily="18" charset="0"/>
            </a:endParaRPr>
          </a:p>
        </p:txBody>
      </p:sp>
      <p:pic>
        <p:nvPicPr>
          <p:cNvPr id="1027" name="Picture 3" descr="C:\Users\Windows 7\Desktop\3.png"/>
          <p:cNvPicPr>
            <a:picLocks noChangeAspect="1" noChangeArrowheads="1"/>
          </p:cNvPicPr>
          <p:nvPr/>
        </p:nvPicPr>
        <p:blipFill>
          <a:blip r:embed="rId2"/>
          <a:srcRect/>
          <a:stretch>
            <a:fillRect/>
          </a:stretch>
        </p:blipFill>
        <p:spPr bwMode="auto">
          <a:xfrm>
            <a:off x="642910" y="5786454"/>
            <a:ext cx="7945822" cy="1071546"/>
          </a:xfrm>
          <a:prstGeom prst="rect">
            <a:avLst/>
          </a:prstGeom>
          <a:noFill/>
        </p:spPr>
      </p:pic>
      <p:pic>
        <p:nvPicPr>
          <p:cNvPr id="6" name="Picture 3" descr="C:\Users\Windows 7\Desktop\3.png"/>
          <p:cNvPicPr>
            <a:picLocks noChangeAspect="1" noChangeArrowheads="1"/>
          </p:cNvPicPr>
          <p:nvPr/>
        </p:nvPicPr>
        <p:blipFill>
          <a:blip r:embed="rId2"/>
          <a:srcRect/>
          <a:stretch>
            <a:fillRect/>
          </a:stretch>
        </p:blipFill>
        <p:spPr bwMode="auto">
          <a:xfrm>
            <a:off x="673455" y="18247"/>
            <a:ext cx="7945822" cy="1071546"/>
          </a:xfrm>
          <a:prstGeom prst="rect">
            <a:avLst/>
          </a:prstGeom>
          <a:noFill/>
          <a:scene3d>
            <a:camera prst="orthographicFront">
              <a:rot lat="10800000" lon="0" rev="0"/>
            </a:camera>
            <a:lightRig rig="threePt" dir="t"/>
          </a:scene3d>
        </p:spPr>
      </p:pic>
      <p:sp>
        <p:nvSpPr>
          <p:cNvPr id="5" name="TextBox 4"/>
          <p:cNvSpPr txBox="1"/>
          <p:nvPr/>
        </p:nvSpPr>
        <p:spPr>
          <a:xfrm>
            <a:off x="1071538" y="4214818"/>
            <a:ext cx="7534435" cy="830997"/>
          </a:xfrm>
          <a:prstGeom prst="rect">
            <a:avLst/>
          </a:prstGeom>
          <a:noFill/>
        </p:spPr>
        <p:txBody>
          <a:bodyPr wrap="none" rtlCol="0">
            <a:spAutoFit/>
          </a:bodyPr>
          <a:lstStyle/>
          <a:p>
            <a:pPr algn="ctr"/>
            <a:r>
              <a:rPr lang="ru-RU" sz="2400" b="1" dirty="0" smtClean="0">
                <a:solidFill>
                  <a:srgbClr val="C00000"/>
                </a:solidFill>
                <a:latin typeface="Comic Sans MS" pitchFamily="66" charset="0"/>
              </a:rPr>
              <a:t>ФИ участника: Черных Александра</a:t>
            </a:r>
          </a:p>
          <a:p>
            <a:pPr algn="ctr"/>
            <a:r>
              <a:rPr lang="ru-RU" sz="2400" b="1" dirty="0" smtClean="0">
                <a:solidFill>
                  <a:srgbClr val="C00000"/>
                </a:solidFill>
                <a:latin typeface="Comic Sans MS" pitchFamily="66" charset="0"/>
              </a:rPr>
              <a:t>ФИО куратора: Клыкова Валентина Николаевна</a:t>
            </a:r>
            <a:endParaRPr lang="ru-RU" sz="2400" b="1" dirty="0">
              <a:solidFill>
                <a:srgbClr val="C00000"/>
              </a:solidFill>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428868"/>
            <a:ext cx="7772400" cy="1470025"/>
          </a:xfrm>
        </p:spPr>
        <p:txBody>
          <a:bodyPr>
            <a:normAutofit fontScale="90000"/>
          </a:bodyPr>
          <a:lstStyle/>
          <a:p>
            <a:r>
              <a:rPr lang="ru-RU" dirty="0">
                <a:solidFill>
                  <a:srgbClr val="C00000"/>
                </a:solidFill>
                <a:latin typeface="Georgia" pitchFamily="18" charset="0"/>
              </a:rPr>
              <a:t/>
            </a:r>
            <a:br>
              <a:rPr lang="ru-RU" dirty="0">
                <a:solidFill>
                  <a:srgbClr val="C00000"/>
                </a:solidFill>
                <a:latin typeface="Georgia" pitchFamily="18" charset="0"/>
              </a:rPr>
            </a:br>
            <a:r>
              <a:rPr lang="ru-RU" dirty="0">
                <a:solidFill>
                  <a:srgbClr val="C00000"/>
                </a:solidFill>
                <a:latin typeface="Georgia" pitchFamily="18" charset="0"/>
              </a:rPr>
              <a:t> </a:t>
            </a:r>
            <a:br>
              <a:rPr lang="ru-RU" dirty="0">
                <a:solidFill>
                  <a:srgbClr val="C00000"/>
                </a:solidFill>
                <a:latin typeface="Georgia" pitchFamily="18" charset="0"/>
              </a:rPr>
            </a:br>
            <a:r>
              <a:rPr lang="ru-RU" sz="4000" u="sng" dirty="0">
                <a:solidFill>
                  <a:srgbClr val="C00000"/>
                </a:solidFill>
                <a:latin typeface="Georgia" pitchFamily="18" charset="0"/>
              </a:rPr>
              <a:t>Правильный ответ: б</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Отец был помором и Михаил с 9 до 19 лет регулярно выходил с отцом на промысел, делал самую грубую, черную работу. И замерзал Ломоносов не раз, и тонул не раз, не раз был на краю гибели.</a:t>
            </a:r>
            <a:br>
              <a:rPr lang="ru-RU" sz="4000" dirty="0">
                <a:solidFill>
                  <a:srgbClr val="C00000"/>
                </a:solidFill>
                <a:latin typeface="Georgia" pitchFamily="18" charset="0"/>
              </a:rPr>
            </a:br>
            <a:endParaRPr lang="ru-RU" sz="4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285720" y="2786058"/>
            <a:ext cx="8643966"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Она </a:t>
            </a:r>
            <a:r>
              <a:rPr lang="ru-RU" sz="3600" dirty="0">
                <a:solidFill>
                  <a:srgbClr val="C00000"/>
                </a:solidFill>
                <a:latin typeface="Georgia" pitchFamily="18" charset="0"/>
              </a:rPr>
              <a:t>проникла на север дальше всех западноевропейских экспедиций 18 века. </a:t>
            </a:r>
            <a:r>
              <a:rPr lang="ru-RU" sz="3600" dirty="0" smtClean="0">
                <a:solidFill>
                  <a:srgbClr val="C00000"/>
                </a:solidFill>
                <a:latin typeface="Georgia" pitchFamily="18" charset="0"/>
              </a:rPr>
              <a:t>Только </a:t>
            </a:r>
            <a:r>
              <a:rPr lang="ru-RU" sz="3600" dirty="0">
                <a:solidFill>
                  <a:srgbClr val="C00000"/>
                </a:solidFill>
                <a:latin typeface="Georgia" pitchFamily="18" charset="0"/>
              </a:rPr>
              <a:t>в 1932 году советские полярники на ледоколе «Сибиряков» впервые в истории человечества прошли северным морским путем из Архангельска в Тихий океан в одну навигацию.</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Windows 7\Desktop\проект 9А\Новая папка\m-lomonosov-7.jpg"/>
          <p:cNvPicPr>
            <a:picLocks noChangeAspect="1" noChangeArrowheads="1"/>
          </p:cNvPicPr>
          <p:nvPr/>
        </p:nvPicPr>
        <p:blipFill>
          <a:blip r:embed="rId2"/>
          <a:srcRect/>
          <a:stretch>
            <a:fillRect/>
          </a:stretch>
        </p:blipFill>
        <p:spPr bwMode="auto">
          <a:xfrm>
            <a:off x="147623" y="119050"/>
            <a:ext cx="8808203" cy="649605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Autofit/>
          </a:bodyPr>
          <a:lstStyle/>
          <a:p>
            <a:r>
              <a:rPr lang="ru-RU" sz="3600" dirty="0" smtClean="0">
                <a:solidFill>
                  <a:srgbClr val="C00000"/>
                </a:solidFill>
                <a:latin typeface="Georgia" pitchFamily="18" charset="0"/>
              </a:rPr>
              <a:t>35.  </a:t>
            </a:r>
            <a:r>
              <a:rPr lang="ru-RU" sz="3600" dirty="0">
                <a:solidFill>
                  <a:srgbClr val="C00000"/>
                </a:solidFill>
                <a:latin typeface="Georgia" pitchFamily="18" charset="0"/>
              </a:rPr>
              <a:t>Ломоносов: </a:t>
            </a:r>
            <a:br>
              <a:rPr lang="ru-RU" sz="3600" dirty="0">
                <a:solidFill>
                  <a:srgbClr val="C00000"/>
                </a:solidFill>
                <a:latin typeface="Georgia" pitchFamily="18" charset="0"/>
              </a:rPr>
            </a:br>
            <a:r>
              <a:rPr lang="ru-RU" sz="3600" dirty="0">
                <a:solidFill>
                  <a:srgbClr val="C00000"/>
                </a:solidFill>
                <a:latin typeface="Georgia" pitchFamily="18" charset="0"/>
              </a:rPr>
              <a:t>а) горячо одобрял систему силлабического стиха, заимствованную у запада</a:t>
            </a:r>
            <a:br>
              <a:rPr lang="ru-RU" sz="3600" dirty="0">
                <a:solidFill>
                  <a:srgbClr val="C00000"/>
                </a:solidFill>
                <a:latin typeface="Georgia" pitchFamily="18" charset="0"/>
              </a:rPr>
            </a:br>
            <a:r>
              <a:rPr lang="ru-RU" sz="3600" dirty="0">
                <a:solidFill>
                  <a:srgbClr val="C00000"/>
                </a:solidFill>
                <a:latin typeface="Georgia" pitchFamily="18" charset="0"/>
              </a:rPr>
              <a:t>б) считал, что западная система чужда русскому языку.</a:t>
            </a:r>
            <a:br>
              <a:rPr lang="ru-RU" sz="3600" dirty="0">
                <a:solidFill>
                  <a:srgbClr val="C00000"/>
                </a:solidFill>
                <a:latin typeface="Georgia" pitchFamily="18" charset="0"/>
              </a:rPr>
            </a:br>
            <a:r>
              <a:rPr lang="ru-RU" sz="3600" dirty="0">
                <a:solidFill>
                  <a:srgbClr val="C00000"/>
                </a:solidFill>
                <a:latin typeface="Georgia" pitchFamily="18" charset="0"/>
              </a:rPr>
              <a:t> </a:t>
            </a:r>
            <a:r>
              <a:rPr lang="ru-RU" sz="2900" dirty="0">
                <a:solidFill>
                  <a:srgbClr val="C00000"/>
                </a:solidFill>
                <a:latin typeface="Georgia" pitchFamily="18" charset="0"/>
              </a:rPr>
              <a:t/>
            </a:r>
            <a:br>
              <a:rPr lang="ru-RU" sz="2900" dirty="0">
                <a:solidFill>
                  <a:srgbClr val="C00000"/>
                </a:solidFill>
                <a:latin typeface="Georgia" pitchFamily="18" charset="0"/>
              </a:rPr>
            </a:br>
            <a:endParaRPr lang="ru-RU" sz="29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428596" y="2643182"/>
            <a:ext cx="8501090" cy="1470025"/>
          </a:xfrm>
        </p:spPr>
        <p:txBody>
          <a:bodyPr>
            <a:noAutofit/>
          </a:bodyPr>
          <a:lstStyle/>
          <a:p>
            <a:r>
              <a:rPr lang="ru-RU" sz="3400" dirty="0">
                <a:solidFill>
                  <a:srgbClr val="C00000"/>
                </a:solidFill>
                <a:latin typeface="Georgia" pitchFamily="18" charset="0"/>
              </a:rPr>
              <a:t/>
            </a:r>
            <a:br>
              <a:rPr lang="ru-RU" sz="3400" dirty="0">
                <a:solidFill>
                  <a:srgbClr val="C00000"/>
                </a:solidFill>
                <a:latin typeface="Georgia" pitchFamily="18" charset="0"/>
              </a:rPr>
            </a:br>
            <a:r>
              <a:rPr lang="ru-RU" sz="3400" u="sng" dirty="0">
                <a:solidFill>
                  <a:srgbClr val="C00000"/>
                </a:solidFill>
                <a:latin typeface="Georgia" pitchFamily="18" charset="0"/>
              </a:rPr>
              <a:t>Правильный ответ:  б</a:t>
            </a:r>
            <a:r>
              <a:rPr lang="ru-RU" sz="3400" dirty="0">
                <a:solidFill>
                  <a:srgbClr val="C00000"/>
                </a:solidFill>
                <a:latin typeface="Georgia" pitchFamily="18" charset="0"/>
              </a:rPr>
              <a:t/>
            </a:r>
            <a:br>
              <a:rPr lang="ru-RU" sz="3400" dirty="0">
                <a:solidFill>
                  <a:srgbClr val="C00000"/>
                </a:solidFill>
                <a:latin typeface="Georgia" pitchFamily="18" charset="0"/>
              </a:rPr>
            </a:br>
            <a:r>
              <a:rPr lang="ru-RU" sz="3400" dirty="0">
                <a:solidFill>
                  <a:srgbClr val="C00000"/>
                </a:solidFill>
                <a:latin typeface="Georgia" pitchFamily="18" charset="0"/>
              </a:rPr>
              <a:t>Ломоносов предложил новый, тонический принцип стихосложения, правильного чередования ударения в стихе, соответствующий национальным особенностям русского языка. «Стихи надлежит сочинять по природному нашего языка свойству», -  говорил </a:t>
            </a:r>
            <a:r>
              <a:rPr lang="ru-RU" sz="3400" dirty="0" smtClean="0">
                <a:solidFill>
                  <a:srgbClr val="C00000"/>
                </a:solidFill>
                <a:latin typeface="Georgia" pitchFamily="18" charset="0"/>
              </a:rPr>
              <a:t>Ломоносов. Он </a:t>
            </a:r>
            <a:r>
              <a:rPr lang="ru-RU" sz="3400" dirty="0">
                <a:solidFill>
                  <a:srgbClr val="C00000"/>
                </a:solidFill>
                <a:latin typeface="Georgia" pitchFamily="18" charset="0"/>
              </a:rPr>
              <a:t>дал русскому стиху небывалую по тем временам звучность, четкость, красочность.</a:t>
            </a:r>
            <a:br>
              <a:rPr lang="ru-RU" sz="3400" dirty="0">
                <a:solidFill>
                  <a:srgbClr val="C00000"/>
                </a:solidFill>
                <a:latin typeface="Georgia" pitchFamily="18" charset="0"/>
              </a:rPr>
            </a:br>
            <a:endParaRPr lang="ru-RU" sz="34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solidFill>
                  <a:srgbClr val="C00000"/>
                </a:solidFill>
                <a:latin typeface="Georgia" pitchFamily="18" charset="0"/>
              </a:rPr>
              <a:t>Поморский </a:t>
            </a:r>
            <a:r>
              <a:rPr lang="ru-RU" dirty="0" err="1" smtClean="0">
                <a:solidFill>
                  <a:srgbClr val="C00000"/>
                </a:solidFill>
                <a:latin typeface="Georgia" pitchFamily="18" charset="0"/>
              </a:rPr>
              <a:t>коч</a:t>
            </a:r>
            <a:endParaRPr lang="ru-RU" dirty="0">
              <a:solidFill>
                <a:srgbClr val="C00000"/>
              </a:solidFill>
              <a:latin typeface="Georgia" pitchFamily="18" charset="0"/>
            </a:endParaRPr>
          </a:p>
        </p:txBody>
      </p:sp>
      <p:pic>
        <p:nvPicPr>
          <p:cNvPr id="1026" name="Picture 2"/>
          <p:cNvPicPr>
            <a:picLocks noChangeAspect="1" noChangeArrowheads="1"/>
          </p:cNvPicPr>
          <p:nvPr/>
        </p:nvPicPr>
        <p:blipFill>
          <a:blip r:embed="rId3"/>
          <a:srcRect/>
          <a:stretch>
            <a:fillRect/>
          </a:stretch>
        </p:blipFill>
        <p:spPr bwMode="auto">
          <a:xfrm>
            <a:off x="933450" y="1319199"/>
            <a:ext cx="7216748" cy="479011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357562"/>
            <a:ext cx="7772400" cy="1470025"/>
          </a:xfrm>
        </p:spPr>
        <p:txBody>
          <a:bodyPr>
            <a:noAutofit/>
          </a:bodyPr>
          <a:lstStyle/>
          <a:p>
            <a:r>
              <a:rPr lang="ru-RU" sz="3600" dirty="0">
                <a:solidFill>
                  <a:srgbClr val="C00000"/>
                </a:solidFill>
                <a:latin typeface="Georgia" pitchFamily="18" charset="0"/>
              </a:rPr>
              <a:t>3. С детства Михайло был очень любознательным и тянулся к грамоте. Начал он свое обучение: </a:t>
            </a:r>
            <a:br>
              <a:rPr lang="ru-RU" sz="3600" dirty="0">
                <a:solidFill>
                  <a:srgbClr val="C00000"/>
                </a:solidFill>
                <a:latin typeface="Georgia" pitchFamily="18" charset="0"/>
              </a:rPr>
            </a:br>
            <a:r>
              <a:rPr lang="ru-RU" sz="3600" dirty="0">
                <a:solidFill>
                  <a:srgbClr val="C00000"/>
                </a:solidFill>
                <a:latin typeface="Georgia" pitchFamily="18" charset="0"/>
              </a:rPr>
              <a:t>а) у учителя сельской школы </a:t>
            </a:r>
            <a:br>
              <a:rPr lang="ru-RU" sz="3600" dirty="0">
                <a:solidFill>
                  <a:srgbClr val="C00000"/>
                </a:solidFill>
                <a:latin typeface="Georgia" pitchFamily="18" charset="0"/>
              </a:rPr>
            </a:br>
            <a:r>
              <a:rPr lang="ru-RU" sz="3600" dirty="0">
                <a:solidFill>
                  <a:srgbClr val="C00000"/>
                </a:solidFill>
                <a:latin typeface="Georgia" pitchFamily="18" charset="0"/>
              </a:rPr>
              <a:t>б) у деревенского дьячка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6" y="400050"/>
            <a:ext cx="8229600" cy="1143000"/>
          </a:xfrm>
        </p:spPr>
        <p:txBody>
          <a:bodyPr>
            <a:normAutofit fontScale="90000"/>
          </a:bodyPr>
          <a:lstStyle/>
          <a:p>
            <a:r>
              <a:rPr lang="ru-RU" dirty="0" smtClean="0">
                <a:solidFill>
                  <a:srgbClr val="C00000"/>
                </a:solidFill>
                <a:latin typeface="Georgia" pitchFamily="18" charset="0"/>
              </a:rPr>
              <a:t>Юноша Ломоносов. Барельеф. Скульптор П.П. </a:t>
            </a:r>
            <a:r>
              <a:rPr lang="ru-RU" dirty="0" err="1" smtClean="0">
                <a:solidFill>
                  <a:srgbClr val="C00000"/>
                </a:solidFill>
                <a:latin typeface="Georgia" pitchFamily="18" charset="0"/>
              </a:rPr>
              <a:t>Забелло</a:t>
            </a:r>
            <a:r>
              <a:rPr lang="ru-RU" dirty="0" smtClean="0">
                <a:solidFill>
                  <a:srgbClr val="C00000"/>
                </a:solidFill>
                <a:latin typeface="Georgia" pitchFamily="18" charset="0"/>
              </a:rPr>
              <a:t>. </a:t>
            </a:r>
            <a:endParaRPr lang="ru-RU" dirty="0">
              <a:solidFill>
                <a:srgbClr val="C00000"/>
              </a:solidFill>
              <a:latin typeface="Georgia" pitchFamily="18" charset="0"/>
            </a:endParaRPr>
          </a:p>
        </p:txBody>
      </p:sp>
      <p:pic>
        <p:nvPicPr>
          <p:cNvPr id="99332" name="Picture 4" descr="&amp;Pcy;&amp;ocy;&amp;khcy;&amp;ocy;&amp;zhcy;&amp;iecy;&amp;iecy; &amp;icy;&amp;zcy;&amp;ocy;&amp;bcy;&amp;rcy;&amp;acy;&amp;zhcy;&amp;iecy;&amp;ncy;&amp;icy;&amp;iecy;"/>
          <p:cNvPicPr>
            <a:picLocks noChangeAspect="1" noChangeArrowheads="1"/>
          </p:cNvPicPr>
          <p:nvPr/>
        </p:nvPicPr>
        <p:blipFill>
          <a:blip r:embed="rId3">
            <a:lum bright="20000" contrast="40000"/>
          </a:blip>
          <a:srcRect/>
          <a:stretch>
            <a:fillRect/>
          </a:stretch>
        </p:blipFill>
        <p:spPr bwMode="auto">
          <a:xfrm>
            <a:off x="2471728" y="1583643"/>
            <a:ext cx="4000528" cy="50981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285992"/>
            <a:ext cx="7772400" cy="1470025"/>
          </a:xfrm>
        </p:spPr>
        <p:txBody>
          <a:bodyPr>
            <a:normAutofit fontScale="90000"/>
          </a:bodyPr>
          <a:lstStyle/>
          <a:p>
            <a:r>
              <a:rPr lang="ru-RU" dirty="0">
                <a:solidFill>
                  <a:srgbClr val="C00000"/>
                </a:solidFill>
                <a:latin typeface="Georgia" pitchFamily="18" charset="0"/>
              </a:rPr>
              <a:t/>
            </a:r>
            <a:br>
              <a:rPr lang="ru-RU" dirty="0">
                <a:solidFill>
                  <a:srgbClr val="C00000"/>
                </a:solidFill>
                <a:latin typeface="Georgia" pitchFamily="18" charset="0"/>
              </a:rPr>
            </a:br>
            <a:r>
              <a:rPr lang="ru-RU" dirty="0">
                <a:solidFill>
                  <a:srgbClr val="C00000"/>
                </a:solidFill>
                <a:latin typeface="Georgia" pitchFamily="18" charset="0"/>
              </a:rPr>
              <a:t> </a:t>
            </a:r>
            <a:br>
              <a:rPr lang="ru-RU" dirty="0">
                <a:solidFill>
                  <a:srgbClr val="C00000"/>
                </a:solidFill>
                <a:latin typeface="Georgia" pitchFamily="18" charset="0"/>
              </a:rPr>
            </a:br>
            <a:r>
              <a:rPr lang="ru-RU" sz="3600" u="sng" dirty="0">
                <a:solidFill>
                  <a:srgbClr val="C00000"/>
                </a:solidFill>
                <a:latin typeface="Georgia" pitchFamily="18" charset="0"/>
              </a:rPr>
              <a:t>Правильный ответ: б</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У деревенского дьячка</a:t>
            </a:r>
            <a:br>
              <a:rPr lang="ru-RU" sz="3600" dirty="0">
                <a:solidFill>
                  <a:srgbClr val="C00000"/>
                </a:solidFill>
                <a:latin typeface="Georgia" pitchFamily="18" charset="0"/>
              </a:rPr>
            </a:br>
            <a:r>
              <a:rPr lang="ru-RU" sz="3600" dirty="0">
                <a:solidFill>
                  <a:srgbClr val="C00000"/>
                </a:solidFill>
                <a:latin typeface="Georgia" pitchFamily="18" charset="0"/>
              </a:rPr>
              <a:t>«Ну, и сын у тебя, Василий </a:t>
            </a:r>
            <a:r>
              <a:rPr lang="ru-RU" sz="3600" dirty="0" err="1">
                <a:solidFill>
                  <a:srgbClr val="C00000"/>
                </a:solidFill>
                <a:latin typeface="Georgia" pitchFamily="18" charset="0"/>
              </a:rPr>
              <a:t>Дорофеевич</a:t>
            </a:r>
            <a:r>
              <a:rPr lang="ru-RU" sz="3600" dirty="0">
                <a:solidFill>
                  <a:srgbClr val="C00000"/>
                </a:solidFill>
                <a:latin typeface="Georgia" pitchFamily="18" charset="0"/>
              </a:rPr>
              <a:t>! – дивился дьячок. Сколько учится, столько меня учит». «Ну и парень! – вторили монахи </a:t>
            </a:r>
            <a:r>
              <a:rPr lang="ru-RU" sz="3600" dirty="0" err="1">
                <a:solidFill>
                  <a:srgbClr val="C00000"/>
                </a:solidFill>
                <a:latin typeface="Georgia" pitchFamily="18" charset="0"/>
              </a:rPr>
              <a:t>архирейского</a:t>
            </a:r>
            <a:r>
              <a:rPr lang="ru-RU" sz="3600" dirty="0">
                <a:solidFill>
                  <a:srgbClr val="C00000"/>
                </a:solidFill>
                <a:latin typeface="Georgia" pitchFamily="18" charset="0"/>
              </a:rPr>
              <a:t> подворья. – принесли владыке книгу </a:t>
            </a:r>
            <a:r>
              <a:rPr lang="ru-RU" sz="3600" dirty="0" err="1">
                <a:solidFill>
                  <a:srgbClr val="C00000"/>
                </a:solidFill>
                <a:latin typeface="Georgia" pitchFamily="18" charset="0"/>
              </a:rPr>
              <a:t>древлеписьменную</a:t>
            </a:r>
            <a:r>
              <a:rPr lang="ru-RU" sz="3600" dirty="0">
                <a:solidFill>
                  <a:srgbClr val="C00000"/>
                </a:solidFill>
                <a:latin typeface="Georgia" pitchFamily="18" charset="0"/>
              </a:rPr>
              <a:t> для справок. Он поглядел и очки бросил! «Витиевато и узорно, а нечётко»…</a:t>
            </a:r>
            <a:br>
              <a:rPr lang="ru-RU" sz="3600" dirty="0">
                <a:solidFill>
                  <a:srgbClr val="C00000"/>
                </a:solidFill>
                <a:latin typeface="Georgia" pitchFamily="18" charset="0"/>
              </a:rPr>
            </a:br>
            <a:r>
              <a:rPr lang="ru-RU" sz="3600" dirty="0">
                <a:solidFill>
                  <a:srgbClr val="C00000"/>
                </a:solidFill>
                <a:latin typeface="Georgia" pitchFamily="18" charset="0"/>
              </a:rPr>
              <a:t>А Миша зачитал, будто с парусом по ветру побежал».</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357562"/>
            <a:ext cx="7772400" cy="1470025"/>
          </a:xfrm>
        </p:spPr>
        <p:txBody>
          <a:bodyPr>
            <a:noAutofit/>
          </a:bodyPr>
          <a:lstStyle/>
          <a:p>
            <a:r>
              <a:rPr lang="ru-RU" sz="3600" dirty="0">
                <a:solidFill>
                  <a:srgbClr val="C00000"/>
                </a:solidFill>
                <a:latin typeface="Georgia" pitchFamily="18" charset="0"/>
              </a:rPr>
              <a:t>4. Михаилу уже было 19 лет, когда он отправился учиться в Москву:</a:t>
            </a:r>
            <a:br>
              <a:rPr lang="ru-RU" sz="3600" dirty="0">
                <a:solidFill>
                  <a:srgbClr val="C00000"/>
                </a:solidFill>
                <a:latin typeface="Georgia" pitchFamily="18" charset="0"/>
              </a:rPr>
            </a:br>
            <a:r>
              <a:rPr lang="ru-RU" sz="3600" dirty="0">
                <a:solidFill>
                  <a:srgbClr val="C00000"/>
                </a:solidFill>
                <a:latin typeface="Georgia" pitchFamily="18" charset="0"/>
              </a:rPr>
              <a:t>а) с рыбным обозом Соловецкого монастыря;</a:t>
            </a:r>
            <a:br>
              <a:rPr lang="ru-RU" sz="3600" dirty="0">
                <a:solidFill>
                  <a:srgbClr val="C00000"/>
                </a:solidFill>
                <a:latin typeface="Georgia" pitchFamily="18" charset="0"/>
              </a:rPr>
            </a:br>
            <a:r>
              <a:rPr lang="ru-RU" sz="3600" dirty="0">
                <a:solidFill>
                  <a:srgbClr val="C00000"/>
                </a:solidFill>
                <a:latin typeface="Georgia" pitchFamily="18" charset="0"/>
              </a:rPr>
              <a:t>б) верхом на лошади</a:t>
            </a:r>
            <a:br>
              <a:rPr lang="ru-RU" sz="3600" dirty="0">
                <a:solidFill>
                  <a:srgbClr val="C00000"/>
                </a:solidFill>
                <a:latin typeface="Georgia" pitchFamily="18" charset="0"/>
              </a:rPr>
            </a:br>
            <a:r>
              <a:rPr lang="ru-RU" sz="3600" dirty="0">
                <a:solidFill>
                  <a:srgbClr val="C00000"/>
                </a:solidFill>
                <a:latin typeface="Georgia" pitchFamily="18" charset="0"/>
              </a:rPr>
              <a:t> </a:t>
            </a:r>
            <a:r>
              <a:rPr lang="ru-RU" sz="4000" dirty="0">
                <a:solidFill>
                  <a:srgbClr val="C00000"/>
                </a:solidFill>
                <a:latin typeface="Georgia" pitchFamily="18" charset="0"/>
              </a:rPr>
              <a:t/>
            </a:r>
            <a:br>
              <a:rPr lang="ru-RU" sz="4000" dirty="0">
                <a:solidFill>
                  <a:srgbClr val="C00000"/>
                </a:solidFill>
                <a:latin typeface="Georgia" pitchFamily="18" charset="0"/>
              </a:rPr>
            </a:br>
            <a:endParaRPr lang="ru-RU" sz="4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428868"/>
            <a:ext cx="7772400" cy="1470025"/>
          </a:xfrm>
        </p:spPr>
        <p:txBody>
          <a:bodyPr>
            <a:noAutofit/>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200" u="sng" dirty="0">
                <a:solidFill>
                  <a:srgbClr val="C00000"/>
                </a:solidFill>
                <a:latin typeface="Georgia" pitchFamily="18" charset="0"/>
              </a:rPr>
              <a:t>Правильный ответ: а</a:t>
            </a:r>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dirty="0">
                <a:solidFill>
                  <a:srgbClr val="C00000"/>
                </a:solidFill>
                <a:latin typeface="Georgia" pitchFamily="18" charset="0"/>
              </a:rPr>
              <a:t>Мимо деревни шел на Москву рыбный обоз. И Михайло ушел с обозом, имея при себе три рубля денег. Отец не отпускал на учебу – ему нужен был помощник. «Я остарел,… на кого брошу дом и промыслы нажитые потом кровавым. Лучшие люди отдадут за тебя своих дочерей».</a:t>
            </a:r>
            <a:br>
              <a:rPr lang="ru-RU" sz="3200" dirty="0">
                <a:solidFill>
                  <a:srgbClr val="C00000"/>
                </a:solidFill>
                <a:latin typeface="Georgia" pitchFamily="18" charset="0"/>
              </a:rPr>
            </a:br>
            <a:r>
              <a:rPr lang="ru-RU" sz="3200" dirty="0">
                <a:solidFill>
                  <a:srgbClr val="C00000"/>
                </a:solidFill>
                <a:latin typeface="Georgia" pitchFamily="18" charset="0"/>
              </a:rPr>
              <a:t>Но Михайло чувствовал в себе иное предназначение. Поэтому он тайно покинул отцовский дом.</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0114" name="Picture 2" descr="C:\Users\Windows 7\Desktop\проект 9А\Новая папка\1314777314_oboz_1387438308.jpg"/>
          <p:cNvPicPr>
            <a:picLocks noChangeAspect="1" noChangeArrowheads="1"/>
          </p:cNvPicPr>
          <p:nvPr/>
        </p:nvPicPr>
        <p:blipFill>
          <a:blip r:embed="rId3"/>
          <a:srcRect/>
          <a:stretch>
            <a:fillRect/>
          </a:stretch>
        </p:blipFill>
        <p:spPr bwMode="auto">
          <a:xfrm>
            <a:off x="1928813" y="95250"/>
            <a:ext cx="5286375" cy="66675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857224" y="3500438"/>
            <a:ext cx="7772400" cy="1470025"/>
          </a:xfrm>
        </p:spPr>
        <p:txBody>
          <a:bodyPr>
            <a:normAutofit fontScale="90000"/>
          </a:bodyPr>
          <a:lstStyle/>
          <a:p>
            <a:r>
              <a:rPr lang="ru-RU" sz="4000" dirty="0">
                <a:solidFill>
                  <a:srgbClr val="C00000"/>
                </a:solidFill>
                <a:latin typeface="Georgia" pitchFamily="18" charset="0"/>
              </a:rPr>
              <a:t>5.Книги по астрологии, медицине,  антропологии были написаны только на латыни. Латинскому языку обучали в Славяно-греко-латинской академии.</a:t>
            </a:r>
            <a:br>
              <a:rPr lang="ru-RU" sz="4000" dirty="0">
                <a:solidFill>
                  <a:srgbClr val="C00000"/>
                </a:solidFill>
                <a:latin typeface="Georgia" pitchFamily="18" charset="0"/>
              </a:rPr>
            </a:br>
            <a:r>
              <a:rPr lang="ru-RU" sz="4000" dirty="0">
                <a:solidFill>
                  <a:srgbClr val="C00000"/>
                </a:solidFill>
                <a:latin typeface="Georgia" pitchFamily="18" charset="0"/>
              </a:rPr>
              <a:t>Принимали туда:</a:t>
            </a:r>
            <a:br>
              <a:rPr lang="ru-RU" sz="4000" dirty="0">
                <a:solidFill>
                  <a:srgbClr val="C00000"/>
                </a:solidFill>
                <a:latin typeface="Georgia" pitchFamily="18" charset="0"/>
              </a:rPr>
            </a:br>
            <a:r>
              <a:rPr lang="ru-RU" sz="4000" dirty="0">
                <a:solidFill>
                  <a:srgbClr val="C00000"/>
                </a:solidFill>
                <a:latin typeface="Georgia" pitchFamily="18" charset="0"/>
              </a:rPr>
              <a:t>а) людей простого звания</a:t>
            </a:r>
            <a:br>
              <a:rPr lang="ru-RU" sz="4000" dirty="0">
                <a:solidFill>
                  <a:srgbClr val="C00000"/>
                </a:solidFill>
                <a:latin typeface="Georgia" pitchFamily="18" charset="0"/>
              </a:rPr>
            </a:br>
            <a:r>
              <a:rPr lang="ru-RU" sz="4000" dirty="0">
                <a:solidFill>
                  <a:srgbClr val="C00000"/>
                </a:solidFill>
                <a:latin typeface="Georgia" pitchFamily="18" charset="0"/>
              </a:rPr>
              <a:t>б) детей дворянского и духовного звания</a:t>
            </a:r>
            <a:r>
              <a:rPr lang="ru-RU" dirty="0">
                <a:solidFill>
                  <a:srgbClr val="C00000"/>
                </a:solidFill>
                <a:latin typeface="Georgia" pitchFamily="18" charset="0"/>
              </a:rPr>
              <a:t/>
            </a:r>
            <a:br>
              <a:rPr lang="ru-RU" dirty="0">
                <a:solidFill>
                  <a:srgbClr val="C00000"/>
                </a:solidFill>
                <a:latin typeface="Georgia" pitchFamily="18" charset="0"/>
              </a:rPr>
            </a:br>
            <a:r>
              <a:rPr lang="ru-RU" dirty="0">
                <a:solidFill>
                  <a:srgbClr val="C00000"/>
                </a:solidFill>
                <a:latin typeface="Georgia" pitchFamily="18" charset="0"/>
              </a:rPr>
              <a:t> </a:t>
            </a:r>
            <a:br>
              <a:rPr lang="ru-RU" dirty="0">
                <a:solidFill>
                  <a:srgbClr val="C00000"/>
                </a:solidFill>
                <a:latin typeface="Georgia" pitchFamily="18" charset="0"/>
              </a:rPr>
            </a:br>
            <a:endParaRPr lang="ru-RU"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419100" y="2762244"/>
            <a:ext cx="8501090"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4000" u="sng" dirty="0">
                <a:solidFill>
                  <a:srgbClr val="C00000"/>
                </a:solidFill>
                <a:latin typeface="Georgia" pitchFamily="18" charset="0"/>
              </a:rPr>
              <a:t>Правильный ответ: б</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Поскольку людей простого звания не принимали в академию, Михайло назвался дворянским сыном.</a:t>
            </a:r>
            <a:br>
              <a:rPr lang="ru-RU" sz="4000" dirty="0">
                <a:solidFill>
                  <a:srgbClr val="C00000"/>
                </a:solidFill>
                <a:latin typeface="Georgia" pitchFamily="18" charset="0"/>
              </a:rPr>
            </a:br>
            <a:r>
              <a:rPr lang="ru-RU" sz="4000" dirty="0">
                <a:solidFill>
                  <a:srgbClr val="C00000"/>
                </a:solidFill>
                <a:latin typeface="Georgia" pitchFamily="18" charset="0"/>
              </a:rPr>
              <a:t>Ректор академии  удивлялся: «У нас ребята  от учения, как от заразы, бегают. Дубьём не можем приневолить, а этот ради наук с Белого моря прибежал!»</a:t>
            </a:r>
            <a:r>
              <a:rPr lang="ru-RU" dirty="0">
                <a:solidFill>
                  <a:srgbClr val="C00000"/>
                </a:solidFill>
                <a:latin typeface="Georgia" pitchFamily="18" charset="0"/>
              </a:rPr>
              <a:t/>
            </a:r>
            <a:br>
              <a:rPr lang="ru-RU" dirty="0">
                <a:solidFill>
                  <a:srgbClr val="C00000"/>
                </a:solidFill>
                <a:latin typeface="Georgia" pitchFamily="18" charset="0"/>
              </a:rPr>
            </a:br>
            <a:r>
              <a:rPr lang="ru-RU" dirty="0">
                <a:solidFill>
                  <a:srgbClr val="C00000"/>
                </a:solidFill>
                <a:latin typeface="Georgia" pitchFamily="18" charset="0"/>
              </a:rPr>
              <a:t> </a:t>
            </a:r>
            <a:br>
              <a:rPr lang="ru-RU" dirty="0">
                <a:solidFill>
                  <a:srgbClr val="C00000"/>
                </a:solidFill>
                <a:latin typeface="Georgia" pitchFamily="18" charset="0"/>
              </a:rPr>
            </a:br>
            <a:endParaRPr lang="ru-RU"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28596" y="5715000"/>
            <a:ext cx="8229600" cy="1143000"/>
          </a:xfrm>
        </p:spPr>
        <p:txBody>
          <a:bodyPr>
            <a:normAutofit/>
          </a:bodyPr>
          <a:lstStyle/>
          <a:p>
            <a:r>
              <a:rPr lang="ru-RU" sz="3200" b="1" dirty="0" smtClean="0">
                <a:solidFill>
                  <a:srgbClr val="C00000"/>
                </a:solidFill>
                <a:latin typeface="Georgia" pitchFamily="18" charset="0"/>
              </a:rPr>
              <a:t>Михаил Васильевич Ломоносов </a:t>
            </a:r>
            <a:br>
              <a:rPr lang="ru-RU" sz="3200" b="1" dirty="0" smtClean="0">
                <a:solidFill>
                  <a:srgbClr val="C00000"/>
                </a:solidFill>
                <a:latin typeface="Georgia" pitchFamily="18" charset="0"/>
              </a:rPr>
            </a:br>
            <a:r>
              <a:rPr lang="ru-RU" sz="3200" b="1" dirty="0" smtClean="0">
                <a:solidFill>
                  <a:srgbClr val="C00000"/>
                </a:solidFill>
                <a:latin typeface="Georgia" pitchFamily="18" charset="0"/>
              </a:rPr>
              <a:t>(1711-1765 г.г.)</a:t>
            </a:r>
            <a:endParaRPr lang="ru-RU" sz="3200" b="1" dirty="0">
              <a:solidFill>
                <a:srgbClr val="C00000"/>
              </a:solidFill>
              <a:latin typeface="Georgia" pitchFamily="18" charset="0"/>
            </a:endParaRPr>
          </a:p>
        </p:txBody>
      </p:sp>
      <p:pic>
        <p:nvPicPr>
          <p:cNvPr id="1026" name="Picture 2" descr="&amp;Pcy;&amp;ocy;&amp;khcy;&amp;ocy;&amp;zhcy;&amp;iecy;&amp;iecy; &amp;icy;&amp;zcy;&amp;ocy;&amp;bcy;&amp;rcy;&amp;acy;&amp;zhcy;&amp;iecy;&amp;ncy;&amp;icy;&amp;iecy;"/>
          <p:cNvPicPr>
            <a:picLocks noChangeAspect="1" noChangeArrowheads="1"/>
          </p:cNvPicPr>
          <p:nvPr/>
        </p:nvPicPr>
        <p:blipFill>
          <a:blip r:embed="rId3"/>
          <a:srcRect/>
          <a:stretch>
            <a:fillRect/>
          </a:stretch>
        </p:blipFill>
        <p:spPr bwMode="auto">
          <a:xfrm>
            <a:off x="2643175" y="285728"/>
            <a:ext cx="3857652" cy="517776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176180" y="4782"/>
            <a:ext cx="8786842" cy="638136"/>
          </a:xfrm>
        </p:spPr>
        <p:txBody>
          <a:bodyPr>
            <a:normAutofit/>
          </a:bodyPr>
          <a:lstStyle/>
          <a:p>
            <a:r>
              <a:rPr lang="ru-RU" sz="3200" dirty="0" smtClean="0">
                <a:solidFill>
                  <a:srgbClr val="C00000"/>
                </a:solidFill>
                <a:latin typeface="Georgia" pitchFamily="18" charset="0"/>
              </a:rPr>
              <a:t>На уроке в академии</a:t>
            </a:r>
          </a:p>
        </p:txBody>
      </p:sp>
      <p:pic>
        <p:nvPicPr>
          <p:cNvPr id="1026" name="Picture 2" descr="C:\Users\Windows 7\Desktop\slide_8.jpg"/>
          <p:cNvPicPr>
            <a:picLocks noChangeAspect="1" noChangeArrowheads="1"/>
          </p:cNvPicPr>
          <p:nvPr/>
        </p:nvPicPr>
        <p:blipFill>
          <a:blip r:embed="rId3"/>
          <a:srcRect/>
          <a:stretch>
            <a:fillRect/>
          </a:stretch>
        </p:blipFill>
        <p:spPr bwMode="auto">
          <a:xfrm>
            <a:off x="2071670" y="571480"/>
            <a:ext cx="5072098" cy="4701048"/>
          </a:xfrm>
          <a:prstGeom prst="rect">
            <a:avLst/>
          </a:prstGeom>
          <a:noFill/>
        </p:spPr>
      </p:pic>
      <p:sp>
        <p:nvSpPr>
          <p:cNvPr id="6" name="Прямоугольник 5"/>
          <p:cNvSpPr/>
          <p:nvPr/>
        </p:nvSpPr>
        <p:spPr>
          <a:xfrm>
            <a:off x="1000100" y="5286388"/>
            <a:ext cx="7429552" cy="1569660"/>
          </a:xfrm>
          <a:prstGeom prst="rect">
            <a:avLst/>
          </a:prstGeom>
        </p:spPr>
        <p:txBody>
          <a:bodyPr wrap="square">
            <a:spAutoFit/>
          </a:bodyPr>
          <a:lstStyle/>
          <a:p>
            <a:pPr algn="ctr"/>
            <a:r>
              <a:rPr lang="ru-RU" sz="2400" dirty="0" smtClean="0">
                <a:solidFill>
                  <a:srgbClr val="C00000"/>
                </a:solidFill>
                <a:latin typeface="Georgia" pitchFamily="18" charset="0"/>
              </a:rPr>
              <a:t>"Малые ребята кричат и перстами </a:t>
            </a:r>
          </a:p>
          <a:p>
            <a:pPr algn="ctr"/>
            <a:r>
              <a:rPr lang="ru-RU" sz="2400" dirty="0" smtClean="0">
                <a:solidFill>
                  <a:srgbClr val="C00000"/>
                </a:solidFill>
                <a:latin typeface="Georgia" pitchFamily="18" charset="0"/>
              </a:rPr>
              <a:t>указывают: смотри-де, какой </a:t>
            </a:r>
            <a:r>
              <a:rPr lang="ru-RU" sz="2400" dirty="0" err="1" smtClean="0">
                <a:solidFill>
                  <a:srgbClr val="C00000"/>
                </a:solidFill>
                <a:latin typeface="Georgia" pitchFamily="18" charset="0"/>
              </a:rPr>
              <a:t>болван</a:t>
            </a:r>
            <a:r>
              <a:rPr lang="ru-RU" sz="2400" dirty="0" smtClean="0">
                <a:solidFill>
                  <a:srgbClr val="C00000"/>
                </a:solidFill>
                <a:latin typeface="Georgia" pitchFamily="18" charset="0"/>
              </a:rPr>
              <a:t> лет </a:t>
            </a:r>
          </a:p>
          <a:p>
            <a:pPr algn="ctr"/>
            <a:r>
              <a:rPr lang="ru-RU" sz="2400" dirty="0" smtClean="0">
                <a:solidFill>
                  <a:srgbClr val="C00000"/>
                </a:solidFill>
                <a:latin typeface="Georgia" pitchFamily="18" charset="0"/>
              </a:rPr>
              <a:t>в двадцать пришел латыни учиться". </a:t>
            </a:r>
          </a:p>
          <a:p>
            <a:pPr algn="ctr"/>
            <a:r>
              <a:rPr lang="ru-RU" sz="2400" dirty="0" smtClean="0">
                <a:solidFill>
                  <a:srgbClr val="C00000"/>
                </a:solidFill>
                <a:latin typeface="Georgia" pitchFamily="18" charset="0"/>
              </a:rPr>
              <a:t>(Ломоносов)</a:t>
            </a:r>
            <a:endParaRPr lang="ru-RU" sz="24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285720" y="2928934"/>
            <a:ext cx="8501090" cy="1470025"/>
          </a:xfrm>
        </p:spPr>
        <p:txBody>
          <a:bodyPr>
            <a:noAutofit/>
          </a:bodyPr>
          <a:lstStyle/>
          <a:p>
            <a:r>
              <a:rPr lang="ru-RU" sz="3600" dirty="0">
                <a:solidFill>
                  <a:srgbClr val="C00000"/>
                </a:solidFill>
                <a:latin typeface="Georgia" pitchFamily="18" charset="0"/>
              </a:rPr>
              <a:t>6. Принятый в академию, Михайло  ног под собой не чуял  от радости. Первые  три класса он прошёл в один год и быстро одолевал класс за классом.  Был первым в богословии и философии, в красноречии и в поэзии. Пытливый и живой ум везде находил себе пищу.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404774" y="3429000"/>
            <a:ext cx="8501090" cy="1470025"/>
          </a:xfrm>
        </p:spPr>
        <p:txBody>
          <a:bodyPr>
            <a:noAutofit/>
          </a:bodyPr>
          <a:lstStyle/>
          <a:p>
            <a:r>
              <a:rPr lang="ru-RU" sz="3600" dirty="0" smtClean="0">
                <a:solidFill>
                  <a:srgbClr val="C00000"/>
                </a:solidFill>
                <a:latin typeface="Georgia" pitchFamily="18" charset="0"/>
              </a:rPr>
              <a:t>Библиотекарь </a:t>
            </a:r>
            <a:r>
              <a:rPr lang="ru-RU" sz="3600" dirty="0">
                <a:solidFill>
                  <a:srgbClr val="C00000"/>
                </a:solidFill>
                <a:latin typeface="Georgia" pitchFamily="18" charset="0"/>
              </a:rPr>
              <a:t>и ключ отдал ревностному любителю наук: «Начитаешься, </a:t>
            </a:r>
            <a:r>
              <a:rPr lang="ru-RU" sz="3600" dirty="0" err="1">
                <a:solidFill>
                  <a:srgbClr val="C00000"/>
                </a:solidFill>
                <a:latin typeface="Georgia" pitchFamily="18" charset="0"/>
              </a:rPr>
              <a:t>дак</a:t>
            </a:r>
            <a:r>
              <a:rPr lang="ru-RU" sz="3600" dirty="0">
                <a:solidFill>
                  <a:srgbClr val="C00000"/>
                </a:solidFill>
                <a:latin typeface="Georgia" pitchFamily="18" charset="0"/>
              </a:rPr>
              <a:t> закрой! А я ужинать, да спать!» </a:t>
            </a:r>
            <a:br>
              <a:rPr lang="ru-RU" sz="3600" dirty="0">
                <a:solidFill>
                  <a:srgbClr val="C00000"/>
                </a:solidFill>
                <a:latin typeface="Georgia" pitchFamily="18" charset="0"/>
              </a:rPr>
            </a:br>
            <a:r>
              <a:rPr lang="ru-RU" sz="3600" dirty="0">
                <a:solidFill>
                  <a:srgbClr val="C00000"/>
                </a:solidFill>
                <a:latin typeface="Georgia" pitchFamily="18" charset="0"/>
              </a:rPr>
              <a:t>В годы  учения Ломоносов: </a:t>
            </a:r>
            <a:br>
              <a:rPr lang="ru-RU" sz="3600" dirty="0">
                <a:solidFill>
                  <a:srgbClr val="C00000"/>
                </a:solidFill>
                <a:latin typeface="Georgia" pitchFamily="18" charset="0"/>
              </a:rPr>
            </a:br>
            <a:r>
              <a:rPr lang="ru-RU" sz="3600" dirty="0">
                <a:solidFill>
                  <a:srgbClr val="C00000"/>
                </a:solidFill>
                <a:latin typeface="Georgia" pitchFamily="18" charset="0"/>
              </a:rPr>
              <a:t>а) </a:t>
            </a:r>
            <a:r>
              <a:rPr lang="ru-RU" sz="3600" dirty="0" smtClean="0">
                <a:solidFill>
                  <a:srgbClr val="C00000"/>
                </a:solidFill>
                <a:latin typeface="Georgia" pitchFamily="18" charset="0"/>
              </a:rPr>
              <a:t>получал </a:t>
            </a:r>
            <a:r>
              <a:rPr lang="ru-RU" sz="3600" dirty="0">
                <a:solidFill>
                  <a:srgbClr val="C00000"/>
                </a:solidFill>
                <a:latin typeface="Georgia" pitchFamily="18" charset="0"/>
              </a:rPr>
              <a:t>повышенную стипендию за свои выдающиеся способности;</a:t>
            </a:r>
            <a:br>
              <a:rPr lang="ru-RU" sz="3600" dirty="0">
                <a:solidFill>
                  <a:srgbClr val="C00000"/>
                </a:solidFill>
                <a:latin typeface="Georgia" pitchFamily="18" charset="0"/>
              </a:rPr>
            </a:br>
            <a:r>
              <a:rPr lang="ru-RU" sz="3600" dirty="0">
                <a:solidFill>
                  <a:srgbClr val="C00000"/>
                </a:solidFill>
                <a:latin typeface="Georgia" pitchFamily="18" charset="0"/>
              </a:rPr>
              <a:t>б) жил очень скудно, впроголодь</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sz="4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285992"/>
            <a:ext cx="7772400" cy="1470025"/>
          </a:xfrm>
        </p:spPr>
        <p:txBody>
          <a:bodyPr>
            <a:noAutofit/>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600" u="sng" dirty="0">
                <a:solidFill>
                  <a:srgbClr val="C00000"/>
                </a:solidFill>
                <a:latin typeface="Georgia" pitchFamily="18" charset="0"/>
              </a:rPr>
              <a:t>Правильный ответ: б</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 </a:t>
            </a:r>
            <a:r>
              <a:rPr lang="ru-RU" sz="3600" dirty="0">
                <a:solidFill>
                  <a:srgbClr val="C00000"/>
                </a:solidFill>
                <a:latin typeface="Georgia" pitchFamily="18" charset="0"/>
              </a:rPr>
              <a:t>Ломоносов писал: «Имея от Спасской школы всего один алтын в день жалования, нельзя было иметь на пропитание в день больше, как на денежку (на полкопейки) хлеба и на денежку  квасу, прочее на бумагу, на обувь и другие нужды. Таким образом, жил я пять лет и наук не оставил».</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285720" y="3214686"/>
            <a:ext cx="8643998" cy="1470025"/>
          </a:xfrm>
        </p:spPr>
        <p:txBody>
          <a:bodyPr>
            <a:noAutofit/>
          </a:bodyPr>
          <a:lstStyle/>
          <a:p>
            <a:r>
              <a:rPr lang="ru-RU" sz="3600" dirty="0">
                <a:solidFill>
                  <a:srgbClr val="C00000"/>
                </a:solidFill>
                <a:latin typeface="Georgia" pitchFamily="18" charset="0"/>
              </a:rPr>
              <a:t>7.Обман о его происхождении вскоре раскрылся, и М. Ломоносов был: </a:t>
            </a:r>
            <a:br>
              <a:rPr lang="ru-RU" sz="3600" dirty="0">
                <a:solidFill>
                  <a:srgbClr val="C00000"/>
                </a:solidFill>
                <a:latin typeface="Georgia" pitchFamily="18" charset="0"/>
              </a:rPr>
            </a:br>
            <a:r>
              <a:rPr lang="ru-RU" sz="3600" dirty="0">
                <a:solidFill>
                  <a:srgbClr val="C00000"/>
                </a:solidFill>
                <a:latin typeface="Georgia" pitchFamily="18" charset="0"/>
              </a:rPr>
              <a:t>а) исключён из академии.</a:t>
            </a:r>
            <a:br>
              <a:rPr lang="ru-RU" sz="3600" dirty="0">
                <a:solidFill>
                  <a:srgbClr val="C00000"/>
                </a:solidFill>
                <a:latin typeface="Georgia" pitchFamily="18" charset="0"/>
              </a:rPr>
            </a:br>
            <a:r>
              <a:rPr lang="ru-RU" sz="3600" dirty="0">
                <a:solidFill>
                  <a:srgbClr val="C00000"/>
                </a:solidFill>
                <a:latin typeface="Georgia" pitchFamily="18" charset="0"/>
              </a:rPr>
              <a:t>б) переведён в Петербург и зачислен в Петербургскую академию наук.</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sz="4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428868"/>
            <a:ext cx="7772400" cy="1470025"/>
          </a:xfrm>
        </p:spPr>
        <p:txBody>
          <a:bodyPr>
            <a:noAutofit/>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600" u="sng" dirty="0">
                <a:solidFill>
                  <a:srgbClr val="C00000"/>
                </a:solidFill>
                <a:latin typeface="Georgia" pitchFamily="18" charset="0"/>
              </a:rPr>
              <a:t>Правильный ответ: б</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Когда </a:t>
            </a:r>
            <a:r>
              <a:rPr lang="ru-RU" sz="3600" dirty="0">
                <a:solidFill>
                  <a:srgbClr val="C00000"/>
                </a:solidFill>
                <a:latin typeface="Georgia" pitchFamily="18" charset="0"/>
              </a:rPr>
              <a:t>обман раскрылся, Ломоносов не стал хитрить и изворачиваться. Он гордо подтвердил свое происхождение, но его не исключили, а как лучшего ученика перевели в Петербуржскую академию.</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571472" y="3214686"/>
            <a:ext cx="7772400" cy="1470025"/>
          </a:xfrm>
        </p:spPr>
        <p:txBody>
          <a:bodyPr>
            <a:normAutofit fontScale="90000"/>
          </a:bodyPr>
          <a:lstStyle/>
          <a:p>
            <a:r>
              <a:rPr lang="ru-RU" sz="4000" dirty="0">
                <a:solidFill>
                  <a:srgbClr val="C00000"/>
                </a:solidFill>
                <a:latin typeface="Georgia" pitchFamily="18" charset="0"/>
              </a:rPr>
              <a:t>8. С огромным желанием устремился Михайло в Петербург. Здесь надеялся он найти новых учителей, новые науки, которым не обучали в Москве.</a:t>
            </a:r>
            <a:br>
              <a:rPr lang="ru-RU" sz="4000" dirty="0">
                <a:solidFill>
                  <a:srgbClr val="C00000"/>
                </a:solidFill>
                <a:latin typeface="Georgia" pitchFamily="18" charset="0"/>
              </a:rPr>
            </a:br>
            <a:r>
              <a:rPr lang="ru-RU" sz="4000" dirty="0">
                <a:solidFill>
                  <a:srgbClr val="C00000"/>
                </a:solidFill>
                <a:latin typeface="Georgia" pitchFamily="18" charset="0"/>
              </a:rPr>
              <a:t>а) его надежды оправдались, т.к. учёные для академии были набраны за границей; это  были опытные профессора.</a:t>
            </a:r>
            <a:br>
              <a:rPr lang="ru-RU" sz="4000" dirty="0">
                <a:solidFill>
                  <a:srgbClr val="C00000"/>
                </a:solidFill>
                <a:latin typeface="Georgia" pitchFamily="18" charset="0"/>
              </a:rPr>
            </a:br>
            <a:r>
              <a:rPr lang="ru-RU" sz="4000" dirty="0">
                <a:solidFill>
                  <a:srgbClr val="C00000"/>
                </a:solidFill>
                <a:latin typeface="Georgia" pitchFamily="18" charset="0"/>
              </a:rPr>
              <a:t>б) радость оказалось преждевременной.</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sz="4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209550" y="2395530"/>
            <a:ext cx="8858280" cy="1470025"/>
          </a:xfrm>
        </p:spPr>
        <p:txBody>
          <a:bodyPr>
            <a:noAutofit/>
          </a:bodyPr>
          <a:lstStyle/>
          <a:p>
            <a:r>
              <a:rPr lang="ru-RU" sz="2900" dirty="0">
                <a:solidFill>
                  <a:srgbClr val="C00000"/>
                </a:solidFill>
                <a:latin typeface="Georgia" pitchFamily="18" charset="0"/>
              </a:rPr>
              <a:t/>
            </a:r>
            <a:br>
              <a:rPr lang="ru-RU" sz="2900" dirty="0">
                <a:solidFill>
                  <a:srgbClr val="C00000"/>
                </a:solidFill>
                <a:latin typeface="Georgia" pitchFamily="18" charset="0"/>
              </a:rPr>
            </a:br>
            <a:r>
              <a:rPr lang="ru-RU" sz="2900" dirty="0">
                <a:solidFill>
                  <a:srgbClr val="C00000"/>
                </a:solidFill>
                <a:latin typeface="Georgia" pitchFamily="18" charset="0"/>
              </a:rPr>
              <a:t> </a:t>
            </a:r>
            <a:br>
              <a:rPr lang="ru-RU" sz="2900" dirty="0">
                <a:solidFill>
                  <a:srgbClr val="C00000"/>
                </a:solidFill>
                <a:latin typeface="Georgia" pitchFamily="18" charset="0"/>
              </a:rPr>
            </a:br>
            <a:r>
              <a:rPr lang="ru-RU" sz="2900" u="sng" dirty="0">
                <a:solidFill>
                  <a:srgbClr val="C00000"/>
                </a:solidFill>
                <a:latin typeface="Georgia" pitchFamily="18" charset="0"/>
              </a:rPr>
              <a:t>Правильный ответ: б</a:t>
            </a:r>
            <a:r>
              <a:rPr lang="ru-RU" sz="2900" dirty="0">
                <a:solidFill>
                  <a:srgbClr val="C00000"/>
                </a:solidFill>
                <a:latin typeface="Georgia" pitchFamily="18" charset="0"/>
              </a:rPr>
              <a:t/>
            </a:r>
            <a:br>
              <a:rPr lang="ru-RU" sz="2900" dirty="0">
                <a:solidFill>
                  <a:srgbClr val="C00000"/>
                </a:solidFill>
                <a:latin typeface="Georgia" pitchFamily="18" charset="0"/>
              </a:rPr>
            </a:br>
            <a:r>
              <a:rPr lang="ru-RU" sz="2900" dirty="0" smtClean="0">
                <a:solidFill>
                  <a:srgbClr val="C00000"/>
                </a:solidFill>
                <a:latin typeface="Georgia" pitchFamily="18" charset="0"/>
              </a:rPr>
              <a:t>Радость</a:t>
            </a:r>
            <a:r>
              <a:rPr lang="ru-RU" sz="2900" dirty="0">
                <a:solidFill>
                  <a:srgbClr val="C00000"/>
                </a:solidFill>
                <a:latin typeface="Georgia" pitchFamily="18" charset="0"/>
              </a:rPr>
              <a:t>, действительно, оказалось преждевременной. Приглашенные иностранные ученые были равнодушны к вопросу подготовки русских национальных кадров. Профессора преподавали предметы  на немецком языке, т.к. не знали ни одного русского слова, а ученики не знали немецкого. Но профессорам было наплевать, что их не понимают ученики. Учебники тоже были написаны по- </a:t>
            </a:r>
            <a:r>
              <a:rPr lang="ru-RU" sz="2900" dirty="0" err="1">
                <a:solidFill>
                  <a:srgbClr val="C00000"/>
                </a:solidFill>
                <a:latin typeface="Georgia" pitchFamily="18" charset="0"/>
              </a:rPr>
              <a:t>немецки</a:t>
            </a:r>
            <a:r>
              <a:rPr lang="ru-RU" sz="2900" dirty="0">
                <a:solidFill>
                  <a:srgbClr val="C00000"/>
                </a:solidFill>
                <a:latin typeface="Georgia" pitchFamily="18" charset="0"/>
              </a:rPr>
              <a:t>. И Михайло сам переводил учебники ночами, сидя за словарём. Мало- помалу становятся ему  понятнее и разглагольствования немца- профессора на кафедре.</a:t>
            </a:r>
            <a:br>
              <a:rPr lang="ru-RU" sz="2900" dirty="0">
                <a:solidFill>
                  <a:srgbClr val="C00000"/>
                </a:solidFill>
                <a:latin typeface="Georgia" pitchFamily="18" charset="0"/>
              </a:rPr>
            </a:br>
            <a:endParaRPr lang="ru-RU" sz="29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429000"/>
            <a:ext cx="7772400" cy="1470025"/>
          </a:xfrm>
        </p:spPr>
        <p:txBody>
          <a:bodyPr>
            <a:noAutofit/>
          </a:bodyPr>
          <a:lstStyle/>
          <a:p>
            <a:r>
              <a:rPr lang="ru-RU" sz="3600" dirty="0">
                <a:solidFill>
                  <a:srgbClr val="C00000"/>
                </a:solidFill>
                <a:latin typeface="Georgia" pitchFamily="18" charset="0"/>
              </a:rPr>
              <a:t>9. С 1736 года Ломоносов  учился в Германии. </a:t>
            </a:r>
            <a:br>
              <a:rPr lang="ru-RU" sz="3600" dirty="0">
                <a:solidFill>
                  <a:srgbClr val="C00000"/>
                </a:solidFill>
                <a:latin typeface="Georgia" pitchFamily="18" charset="0"/>
              </a:rPr>
            </a:br>
            <a:r>
              <a:rPr lang="ru-RU" sz="3600" dirty="0">
                <a:solidFill>
                  <a:srgbClr val="C00000"/>
                </a:solidFill>
                <a:latin typeface="Georgia" pitchFamily="18" charset="0"/>
              </a:rPr>
              <a:t>Там он обучался:</a:t>
            </a:r>
            <a:br>
              <a:rPr lang="ru-RU" sz="3600" dirty="0">
                <a:solidFill>
                  <a:srgbClr val="C00000"/>
                </a:solidFill>
                <a:latin typeface="Georgia" pitchFamily="18" charset="0"/>
              </a:rPr>
            </a:br>
            <a:r>
              <a:rPr lang="ru-RU" sz="3600" dirty="0" smtClean="0">
                <a:solidFill>
                  <a:srgbClr val="C00000"/>
                </a:solidFill>
                <a:latin typeface="Georgia" pitchFamily="18" charset="0"/>
              </a:rPr>
              <a:t>а) математике</a:t>
            </a:r>
            <a:r>
              <a:rPr lang="ru-RU" sz="3600" dirty="0">
                <a:solidFill>
                  <a:srgbClr val="C00000"/>
                </a:solidFill>
                <a:latin typeface="Georgia" pitchFamily="18" charset="0"/>
              </a:rPr>
              <a:t>, физике, механике, горному делу;</a:t>
            </a:r>
            <a:br>
              <a:rPr lang="ru-RU" sz="3600" dirty="0">
                <a:solidFill>
                  <a:srgbClr val="C00000"/>
                </a:solidFill>
                <a:latin typeface="Georgia" pitchFamily="18" charset="0"/>
              </a:rPr>
            </a:br>
            <a:r>
              <a:rPr lang="ru-RU" sz="3600" dirty="0" smtClean="0">
                <a:solidFill>
                  <a:srgbClr val="C00000"/>
                </a:solidFill>
                <a:latin typeface="Georgia" pitchFamily="18" charset="0"/>
              </a:rPr>
              <a:t>б) немецкому </a:t>
            </a:r>
            <a:r>
              <a:rPr lang="ru-RU" sz="3600" dirty="0">
                <a:solidFill>
                  <a:srgbClr val="C00000"/>
                </a:solidFill>
                <a:latin typeface="Georgia" pitchFamily="18" charset="0"/>
              </a:rPr>
              <a:t>языку, латыни, стихосложению.</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571472" y="2357430"/>
            <a:ext cx="7772400"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600" u="sng" dirty="0">
                <a:solidFill>
                  <a:srgbClr val="C00000"/>
                </a:solidFill>
                <a:latin typeface="Georgia" pitchFamily="18" charset="0"/>
              </a:rPr>
              <a:t>Правильный ответ: а</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«Студиозус </a:t>
            </a:r>
            <a:r>
              <a:rPr lang="ru-RU" sz="3600" dirty="0">
                <a:solidFill>
                  <a:srgbClr val="C00000"/>
                </a:solidFill>
                <a:latin typeface="Georgia" pitchFamily="18" charset="0"/>
              </a:rPr>
              <a:t>из России есть горячего сложения. Ум живой и </a:t>
            </a:r>
            <a:r>
              <a:rPr lang="ru-RU" sz="3600" dirty="0" err="1">
                <a:solidFill>
                  <a:srgbClr val="C00000"/>
                </a:solidFill>
                <a:latin typeface="Georgia" pitchFamily="18" charset="0"/>
              </a:rPr>
              <a:t>схватчивый</a:t>
            </a:r>
            <a:r>
              <a:rPr lang="ru-RU" sz="3600" dirty="0" smtClean="0">
                <a:solidFill>
                  <a:srgbClr val="C00000"/>
                </a:solidFill>
                <a:latin typeface="Georgia" pitchFamily="18" charset="0"/>
              </a:rPr>
              <a:t>» - говорил </a:t>
            </a:r>
            <a:r>
              <a:rPr lang="ru-RU" sz="3600" dirty="0">
                <a:solidFill>
                  <a:srgbClr val="C00000"/>
                </a:solidFill>
                <a:latin typeface="Georgia" pitchFamily="18" charset="0"/>
              </a:rPr>
              <a:t>о новичке </a:t>
            </a:r>
            <a:r>
              <a:rPr lang="ru-RU" sz="3600" dirty="0" smtClean="0">
                <a:solidFill>
                  <a:srgbClr val="C00000"/>
                </a:solidFill>
                <a:latin typeface="Georgia" pitchFamily="18" charset="0"/>
              </a:rPr>
              <a:t>знаменитый </a:t>
            </a:r>
            <a:r>
              <a:rPr lang="ru-RU" sz="3600" dirty="0">
                <a:solidFill>
                  <a:srgbClr val="C00000"/>
                </a:solidFill>
                <a:latin typeface="Georgia" pitchFamily="18" charset="0"/>
              </a:rPr>
              <a:t>физик Вольф.</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428596" y="928670"/>
            <a:ext cx="8286808" cy="4525963"/>
          </a:xfrm>
        </p:spPr>
        <p:txBody>
          <a:bodyPr>
            <a:noAutofit/>
          </a:bodyPr>
          <a:lstStyle/>
          <a:p>
            <a:pPr algn="just">
              <a:buNone/>
            </a:pPr>
            <a:r>
              <a:rPr lang="ru-RU" sz="3000" u="sng" dirty="0" smtClean="0">
                <a:solidFill>
                  <a:srgbClr val="C00000"/>
                </a:solidFill>
                <a:latin typeface="Comic Sans MS" pitchFamily="66" charset="0"/>
              </a:rPr>
              <a:t>Цель проекта: </a:t>
            </a:r>
            <a:r>
              <a:rPr lang="ru-RU" sz="3000" dirty="0" smtClean="0">
                <a:solidFill>
                  <a:srgbClr val="C00000"/>
                </a:solidFill>
                <a:latin typeface="Comic Sans MS" pitchFamily="66" charset="0"/>
              </a:rPr>
              <a:t>создание </a:t>
            </a:r>
            <a:r>
              <a:rPr lang="ru-RU" sz="3000" dirty="0" err="1" smtClean="0">
                <a:solidFill>
                  <a:srgbClr val="C00000"/>
                </a:solidFill>
                <a:latin typeface="Comic Sans MS" pitchFamily="66" charset="0"/>
              </a:rPr>
              <a:t>мультимедийной</a:t>
            </a:r>
            <a:r>
              <a:rPr lang="ru-RU" sz="3000" dirty="0" smtClean="0">
                <a:solidFill>
                  <a:srgbClr val="C00000"/>
                </a:solidFill>
                <a:latin typeface="Comic Sans MS" pitchFamily="66" charset="0"/>
              </a:rPr>
              <a:t> викторины «Наш великий земляк – Ломоносов М.В.»</a:t>
            </a:r>
          </a:p>
          <a:p>
            <a:pPr algn="just">
              <a:buNone/>
            </a:pPr>
            <a:endParaRPr lang="ru-RU" sz="3000" dirty="0" smtClean="0">
              <a:solidFill>
                <a:srgbClr val="C00000"/>
              </a:solidFill>
              <a:latin typeface="Comic Sans MS" pitchFamily="66" charset="0"/>
            </a:endParaRPr>
          </a:p>
          <a:p>
            <a:pPr algn="just">
              <a:buNone/>
            </a:pPr>
            <a:r>
              <a:rPr lang="ru-RU" sz="3000" u="sng" dirty="0" smtClean="0">
                <a:solidFill>
                  <a:srgbClr val="C00000"/>
                </a:solidFill>
                <a:latin typeface="Comic Sans MS" pitchFamily="66" charset="0"/>
              </a:rPr>
              <a:t>Задачи проекта: </a:t>
            </a:r>
            <a:endParaRPr lang="ru-RU" sz="3000" dirty="0" smtClean="0">
              <a:solidFill>
                <a:srgbClr val="C00000"/>
              </a:solidFill>
              <a:latin typeface="Comic Sans MS" pitchFamily="66" charset="0"/>
            </a:endParaRPr>
          </a:p>
          <a:p>
            <a:pPr lvl="0" algn="just"/>
            <a:r>
              <a:rPr lang="ru-RU" sz="3000" dirty="0" smtClean="0">
                <a:solidFill>
                  <a:srgbClr val="C00000"/>
                </a:solidFill>
                <a:latin typeface="Comic Sans MS" pitchFamily="66" charset="0"/>
              </a:rPr>
              <a:t>Собрать информацию о жизни и научной деятельности Ломоносова М.В.</a:t>
            </a:r>
          </a:p>
          <a:p>
            <a:pPr lvl="0" algn="just"/>
            <a:r>
              <a:rPr lang="ru-RU" sz="3000" dirty="0" smtClean="0">
                <a:solidFill>
                  <a:srgbClr val="C00000"/>
                </a:solidFill>
                <a:latin typeface="Comic Sans MS" pitchFamily="66" charset="0"/>
              </a:rPr>
              <a:t>Разработать викторину с множественным выбором</a:t>
            </a:r>
          </a:p>
          <a:p>
            <a:pPr lvl="0" algn="just"/>
            <a:r>
              <a:rPr lang="ru-RU" sz="3000" dirty="0" smtClean="0">
                <a:solidFill>
                  <a:srgbClr val="C00000"/>
                </a:solidFill>
                <a:latin typeface="Comic Sans MS" pitchFamily="66" charset="0"/>
              </a:rPr>
              <a:t>Изготовить </a:t>
            </a:r>
            <a:r>
              <a:rPr lang="ru-RU" sz="3000" dirty="0" err="1" smtClean="0">
                <a:solidFill>
                  <a:srgbClr val="C00000"/>
                </a:solidFill>
                <a:latin typeface="Comic Sans MS" pitchFamily="66" charset="0"/>
              </a:rPr>
              <a:t>мультимедийную</a:t>
            </a:r>
            <a:r>
              <a:rPr lang="ru-RU" sz="3000" dirty="0" smtClean="0">
                <a:solidFill>
                  <a:srgbClr val="C00000"/>
                </a:solidFill>
                <a:latin typeface="Comic Sans MS" pitchFamily="66" charset="0"/>
              </a:rPr>
              <a:t> викторину</a:t>
            </a:r>
          </a:p>
          <a:p>
            <a:endParaRPr lang="ru-RU" sz="3000" dirty="0">
              <a:solidFill>
                <a:srgbClr val="C00000"/>
              </a:solidFill>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0"/>
            <a:ext cx="8229600" cy="1143000"/>
          </a:xfrm>
        </p:spPr>
        <p:txBody>
          <a:bodyPr/>
          <a:lstStyle/>
          <a:p>
            <a:r>
              <a:rPr lang="ru-RU" dirty="0" smtClean="0">
                <a:solidFill>
                  <a:srgbClr val="C00000"/>
                </a:solidFill>
                <a:latin typeface="Georgia" pitchFamily="18" charset="0"/>
              </a:rPr>
              <a:t>Христиан фон Вольф </a:t>
            </a:r>
            <a:endParaRPr lang="ru-RU" dirty="0">
              <a:solidFill>
                <a:srgbClr val="C00000"/>
              </a:solidFill>
              <a:latin typeface="Georgia" pitchFamily="18" charset="0"/>
            </a:endParaRPr>
          </a:p>
        </p:txBody>
      </p:sp>
      <p:pic>
        <p:nvPicPr>
          <p:cNvPr id="107522" name="Picture 2" descr="&amp;Pcy;&amp;ocy;&amp;khcy;&amp;ocy;&amp;zhcy;&amp;iecy;&amp;iecy; &amp;icy;&amp;zcy;&amp;ocy;&amp;bcy;&amp;rcy;&amp;acy;&amp;zhcy;&amp;iecy;&amp;ncy;&amp;icy;&amp;iecy;"/>
          <p:cNvPicPr>
            <a:picLocks noChangeAspect="1" noChangeArrowheads="1"/>
          </p:cNvPicPr>
          <p:nvPr/>
        </p:nvPicPr>
        <p:blipFill>
          <a:blip r:embed="rId3"/>
          <a:srcRect/>
          <a:stretch>
            <a:fillRect/>
          </a:stretch>
        </p:blipFill>
        <p:spPr bwMode="auto">
          <a:xfrm>
            <a:off x="2214546" y="1357298"/>
            <a:ext cx="4643470" cy="512232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714752"/>
            <a:ext cx="7772400" cy="1470025"/>
          </a:xfrm>
        </p:spPr>
        <p:txBody>
          <a:bodyPr>
            <a:noAutofit/>
          </a:bodyPr>
          <a:lstStyle/>
          <a:p>
            <a:r>
              <a:rPr lang="ru-RU" sz="3600" dirty="0">
                <a:solidFill>
                  <a:srgbClr val="C00000"/>
                </a:solidFill>
                <a:latin typeface="Georgia" pitchFamily="18" charset="0"/>
              </a:rPr>
              <a:t>10.В какой области наук Ломоносов стал профессором в 1745 году:</a:t>
            </a:r>
            <a:br>
              <a:rPr lang="ru-RU" sz="3600" dirty="0">
                <a:solidFill>
                  <a:srgbClr val="C00000"/>
                </a:solidFill>
                <a:latin typeface="Georgia" pitchFamily="18" charset="0"/>
              </a:rPr>
            </a:br>
            <a:r>
              <a:rPr lang="ru-RU" sz="3600" dirty="0" smtClean="0">
                <a:solidFill>
                  <a:srgbClr val="C00000"/>
                </a:solidFill>
                <a:latin typeface="Georgia" pitchFamily="18" charset="0"/>
              </a:rPr>
              <a:t>а) химии</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б) физики</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571472" y="2714620"/>
            <a:ext cx="7772400"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400" dirty="0">
                <a:solidFill>
                  <a:srgbClr val="C00000"/>
                </a:solidFill>
                <a:latin typeface="Georgia" pitchFamily="18" charset="0"/>
              </a:rPr>
              <a:t> </a:t>
            </a:r>
            <a:br>
              <a:rPr lang="ru-RU" sz="3400" dirty="0">
                <a:solidFill>
                  <a:srgbClr val="C00000"/>
                </a:solidFill>
                <a:latin typeface="Georgia" pitchFamily="18" charset="0"/>
              </a:rPr>
            </a:br>
            <a:r>
              <a:rPr lang="ru-RU" sz="3400" u="sng" dirty="0">
                <a:solidFill>
                  <a:srgbClr val="C00000"/>
                </a:solidFill>
                <a:latin typeface="Georgia" pitchFamily="18" charset="0"/>
              </a:rPr>
              <a:t>Правильный ответ: а</a:t>
            </a:r>
            <a:r>
              <a:rPr lang="ru-RU" sz="3400" dirty="0">
                <a:solidFill>
                  <a:srgbClr val="C00000"/>
                </a:solidFill>
                <a:latin typeface="Georgia" pitchFamily="18" charset="0"/>
              </a:rPr>
              <a:t/>
            </a:r>
            <a:br>
              <a:rPr lang="ru-RU" sz="3400" dirty="0">
                <a:solidFill>
                  <a:srgbClr val="C00000"/>
                </a:solidFill>
                <a:latin typeface="Georgia" pitchFamily="18" charset="0"/>
              </a:rPr>
            </a:br>
            <a:r>
              <a:rPr lang="ru-RU" sz="3400" dirty="0" smtClean="0">
                <a:solidFill>
                  <a:srgbClr val="C00000"/>
                </a:solidFill>
                <a:latin typeface="Georgia" pitchFamily="18" charset="0"/>
              </a:rPr>
              <a:t>"Широко </a:t>
            </a:r>
            <a:r>
              <a:rPr lang="ru-RU" sz="3400" dirty="0">
                <a:solidFill>
                  <a:srgbClr val="C00000"/>
                </a:solidFill>
                <a:latin typeface="Georgia" pitchFamily="18" charset="0"/>
              </a:rPr>
              <a:t>распростирает химия руки свои в дела человеческие…”, — говорил великий учёный. Ломоносов считал химию своей “главной профессией”, причем развитие химии, по мнению ученого, должно было помочь решению практических задач.”</a:t>
            </a:r>
            <a:r>
              <a:rPr lang="ru-RU" sz="3400" dirty="0" smtClean="0">
                <a:solidFill>
                  <a:srgbClr val="C00000"/>
                </a:solidFill>
                <a:latin typeface="Georgia" pitchFamily="18" charset="0"/>
              </a:rPr>
              <a:t>Истинный </a:t>
            </a:r>
            <a:r>
              <a:rPr lang="ru-RU" sz="3400" dirty="0">
                <a:solidFill>
                  <a:srgbClr val="C00000"/>
                </a:solidFill>
                <a:latin typeface="Georgia" pitchFamily="18" charset="0"/>
              </a:rPr>
              <a:t>химик должен быть теоретиком и практиком”, — писал он.</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6" name="Picture 2" descr="C:\Users\Windows 7\Desktop\lomonosov5.jpg"/>
          <p:cNvPicPr>
            <a:picLocks noChangeAspect="1" noChangeArrowheads="1"/>
          </p:cNvPicPr>
          <p:nvPr/>
        </p:nvPicPr>
        <p:blipFill>
          <a:blip r:embed="rId3"/>
          <a:srcRect/>
          <a:stretch>
            <a:fillRect/>
          </a:stretch>
        </p:blipFill>
        <p:spPr bwMode="auto">
          <a:xfrm>
            <a:off x="1219200" y="356108"/>
            <a:ext cx="6654938" cy="61447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85786" y="3214686"/>
            <a:ext cx="7772400" cy="1470025"/>
          </a:xfrm>
        </p:spPr>
        <p:txBody>
          <a:bodyPr>
            <a:noAutofit/>
          </a:bodyPr>
          <a:lstStyle/>
          <a:p>
            <a:r>
              <a:rPr lang="ru-RU" sz="3600" dirty="0">
                <a:solidFill>
                  <a:srgbClr val="C00000"/>
                </a:solidFill>
                <a:latin typeface="Georgia" pitchFamily="18" charset="0"/>
              </a:rPr>
              <a:t>11.Благодаря Ломоносову была открыта химическая лаборатория, одна из лучших в Европе. </a:t>
            </a:r>
            <a:r>
              <a:rPr lang="ru-RU" sz="3600" dirty="0" smtClean="0">
                <a:solidFill>
                  <a:srgbClr val="C00000"/>
                </a:solidFill>
                <a:latin typeface="Georgia" pitchFamily="18" charset="0"/>
              </a:rPr>
              <a:t>Также </a:t>
            </a:r>
            <a:r>
              <a:rPr lang="ru-RU" sz="3600" dirty="0">
                <a:solidFill>
                  <a:srgbClr val="C00000"/>
                </a:solidFill>
                <a:latin typeface="Georgia" pitchFamily="18" charset="0"/>
              </a:rPr>
              <a:t>он исхлопотал и учредил стекольный </a:t>
            </a:r>
            <a:r>
              <a:rPr lang="ru-RU" sz="3600" dirty="0" err="1" smtClean="0">
                <a:solidFill>
                  <a:srgbClr val="C00000"/>
                </a:solidFill>
                <a:latin typeface="Georgia" pitchFamily="18" charset="0"/>
              </a:rPr>
              <a:t>завод.Что</a:t>
            </a:r>
            <a:r>
              <a:rPr lang="ru-RU" sz="3600" dirty="0" smtClean="0">
                <a:solidFill>
                  <a:srgbClr val="C00000"/>
                </a:solidFill>
                <a:latin typeface="Georgia" pitchFamily="18" charset="0"/>
              </a:rPr>
              <a:t> </a:t>
            </a:r>
            <a:r>
              <a:rPr lang="ru-RU" sz="3600" dirty="0">
                <a:solidFill>
                  <a:srgbClr val="C00000"/>
                </a:solidFill>
                <a:latin typeface="Georgia" pitchFamily="18" charset="0"/>
              </a:rPr>
              <a:t>делал Михаил Васильевич в мастерской?</a:t>
            </a:r>
            <a:br>
              <a:rPr lang="ru-RU" sz="3600" dirty="0">
                <a:solidFill>
                  <a:srgbClr val="C00000"/>
                </a:solidFill>
                <a:latin typeface="Georgia" pitchFamily="18" charset="0"/>
              </a:rPr>
            </a:br>
            <a:r>
              <a:rPr lang="ru-RU" sz="3600" dirty="0" smtClean="0">
                <a:solidFill>
                  <a:srgbClr val="C00000"/>
                </a:solidFill>
                <a:latin typeface="Georgia" pitchFamily="18" charset="0"/>
              </a:rPr>
              <a:t>а) следил </a:t>
            </a:r>
            <a:r>
              <a:rPr lang="ru-RU" sz="3600" dirty="0">
                <a:solidFill>
                  <a:srgbClr val="C00000"/>
                </a:solidFill>
                <a:latin typeface="Georgia" pitchFamily="18" charset="0"/>
              </a:rPr>
              <a:t>за работой стеклодувов.</a:t>
            </a:r>
            <a:br>
              <a:rPr lang="ru-RU" sz="3600" dirty="0">
                <a:solidFill>
                  <a:srgbClr val="C00000"/>
                </a:solidFill>
                <a:latin typeface="Georgia" pitchFamily="18" charset="0"/>
              </a:rPr>
            </a:br>
            <a:r>
              <a:rPr lang="ru-RU" sz="3600" dirty="0" smtClean="0">
                <a:solidFill>
                  <a:srgbClr val="C00000"/>
                </a:solidFill>
                <a:latin typeface="Georgia" pitchFamily="18" charset="0"/>
              </a:rPr>
              <a:t>б) сам </a:t>
            </a:r>
            <a:r>
              <a:rPr lang="ru-RU" sz="3600" dirty="0">
                <a:solidFill>
                  <a:srgbClr val="C00000"/>
                </a:solidFill>
                <a:latin typeface="Georgia" pitchFamily="18" charset="0"/>
              </a:rPr>
              <a:t>выдувал колбы и шлифовал оптическое стекло.</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5715000"/>
            <a:ext cx="8229600" cy="1143000"/>
          </a:xfrm>
        </p:spPr>
        <p:txBody>
          <a:bodyPr>
            <a:noAutofit/>
          </a:bodyPr>
          <a:lstStyle/>
          <a:p>
            <a:r>
              <a:rPr lang="ru-RU" sz="3200" dirty="0" smtClean="0">
                <a:solidFill>
                  <a:srgbClr val="C00000"/>
                </a:solidFill>
                <a:latin typeface="Georgia" pitchFamily="18" charset="0"/>
              </a:rPr>
              <a:t>М.В. Ломоносов в </a:t>
            </a:r>
            <a:br>
              <a:rPr lang="ru-RU" sz="3200" dirty="0" smtClean="0">
                <a:solidFill>
                  <a:srgbClr val="C00000"/>
                </a:solidFill>
                <a:latin typeface="Georgia" pitchFamily="18" charset="0"/>
              </a:rPr>
            </a:br>
            <a:r>
              <a:rPr lang="ru-RU" sz="3200" dirty="0" smtClean="0">
                <a:solidFill>
                  <a:srgbClr val="C00000"/>
                </a:solidFill>
                <a:latin typeface="Georgia" pitchFamily="18" charset="0"/>
              </a:rPr>
              <a:t>химической лаборатории</a:t>
            </a:r>
            <a:endParaRPr lang="ru-RU" sz="3200" dirty="0">
              <a:solidFill>
                <a:srgbClr val="C00000"/>
              </a:solidFill>
              <a:latin typeface="Georgia" pitchFamily="18" charset="0"/>
            </a:endParaRPr>
          </a:p>
        </p:txBody>
      </p:sp>
      <p:pic>
        <p:nvPicPr>
          <p:cNvPr id="98306" name="Picture 2"/>
          <p:cNvPicPr>
            <a:picLocks noChangeAspect="1" noChangeArrowheads="1"/>
          </p:cNvPicPr>
          <p:nvPr/>
        </p:nvPicPr>
        <p:blipFill>
          <a:blip r:embed="rId3"/>
          <a:srcRect/>
          <a:stretch>
            <a:fillRect/>
          </a:stretch>
        </p:blipFill>
        <p:spPr bwMode="auto">
          <a:xfrm>
            <a:off x="1357290" y="642918"/>
            <a:ext cx="6429420" cy="5072447"/>
          </a:xfrm>
          <a:prstGeom prst="rect">
            <a:avLst/>
          </a:prstGeom>
          <a:noFill/>
          <a:ln w="9525">
            <a:noFill/>
            <a:miter lim="800000"/>
            <a:headEnd/>
            <a:tailEnd/>
          </a:ln>
          <a:effectLst/>
        </p:spPr>
      </p:pic>
      <p:sp>
        <p:nvSpPr>
          <p:cNvPr id="4" name="Прямоугольник 3"/>
          <p:cNvSpPr/>
          <p:nvPr/>
        </p:nvSpPr>
        <p:spPr>
          <a:xfrm>
            <a:off x="2786050" y="0"/>
            <a:ext cx="4500594" cy="861774"/>
          </a:xfrm>
          <a:prstGeom prst="rect">
            <a:avLst/>
          </a:prstGeom>
        </p:spPr>
        <p:txBody>
          <a:bodyPr wrap="square">
            <a:spAutoFit/>
          </a:bodyPr>
          <a:lstStyle/>
          <a:p>
            <a:r>
              <a:rPr lang="ru-RU" sz="3200" u="sng" dirty="0" smtClean="0">
                <a:solidFill>
                  <a:srgbClr val="C00000"/>
                </a:solidFill>
                <a:latin typeface="Georgia" pitchFamily="18" charset="0"/>
              </a:rPr>
              <a:t>Правильный ответ: б</a:t>
            </a:r>
            <a:r>
              <a:rPr lang="ru-RU" u="sng" dirty="0" smtClean="0">
                <a:solidFill>
                  <a:srgbClr val="C00000"/>
                </a:solidFill>
                <a:latin typeface="Georgia" pitchFamily="18" charset="0"/>
              </a:rPr>
              <a:t/>
            </a:r>
            <a:br>
              <a:rPr lang="ru-RU" u="sng" dirty="0" smtClean="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286124"/>
            <a:ext cx="7772400" cy="1470025"/>
          </a:xfrm>
        </p:spPr>
        <p:txBody>
          <a:bodyPr>
            <a:normAutofit fontScale="90000"/>
          </a:bodyPr>
          <a:lstStyle/>
          <a:p>
            <a:r>
              <a:rPr lang="ru-RU" sz="4000" dirty="0">
                <a:solidFill>
                  <a:srgbClr val="C00000"/>
                </a:solidFill>
                <a:latin typeface="Georgia" pitchFamily="18" charset="0"/>
              </a:rPr>
              <a:t>12.С помощью изобретенных им приборов для наблюдения за звездным небом Ломоносов установил, что планета … окружена слоем воздуха, имеет атмосферу.</a:t>
            </a:r>
            <a:br>
              <a:rPr lang="ru-RU" sz="4000" dirty="0">
                <a:solidFill>
                  <a:srgbClr val="C00000"/>
                </a:solidFill>
                <a:latin typeface="Georgia" pitchFamily="18" charset="0"/>
              </a:rPr>
            </a:br>
            <a:r>
              <a:rPr lang="ru-RU" sz="4000" dirty="0">
                <a:solidFill>
                  <a:srgbClr val="C00000"/>
                </a:solidFill>
                <a:latin typeface="Georgia" pitchFamily="18" charset="0"/>
              </a:rPr>
              <a:t>О какой планете идет речь?</a:t>
            </a:r>
            <a:br>
              <a:rPr lang="ru-RU" sz="4000" dirty="0">
                <a:solidFill>
                  <a:srgbClr val="C00000"/>
                </a:solidFill>
                <a:latin typeface="Georgia" pitchFamily="18" charset="0"/>
              </a:rPr>
            </a:br>
            <a:r>
              <a:rPr lang="ru-RU" sz="4000" dirty="0" smtClean="0">
                <a:solidFill>
                  <a:srgbClr val="C00000"/>
                </a:solidFill>
                <a:latin typeface="Georgia" pitchFamily="18" charset="0"/>
              </a:rPr>
              <a:t>а) о </a:t>
            </a:r>
            <a:r>
              <a:rPr lang="ru-RU" sz="4000" dirty="0">
                <a:solidFill>
                  <a:srgbClr val="C00000"/>
                </a:solidFill>
                <a:latin typeface="Georgia" pitchFamily="18" charset="0"/>
              </a:rPr>
              <a:t>Венере</a:t>
            </a:r>
            <a:br>
              <a:rPr lang="ru-RU" sz="4000" dirty="0">
                <a:solidFill>
                  <a:srgbClr val="C00000"/>
                </a:solidFill>
                <a:latin typeface="Georgia" pitchFamily="18" charset="0"/>
              </a:rPr>
            </a:br>
            <a:r>
              <a:rPr lang="ru-RU" sz="4000" dirty="0" smtClean="0">
                <a:solidFill>
                  <a:srgbClr val="C00000"/>
                </a:solidFill>
                <a:latin typeface="Georgia" pitchFamily="18" charset="0"/>
              </a:rPr>
              <a:t>б) о </a:t>
            </a:r>
            <a:r>
              <a:rPr lang="ru-RU" sz="4000" dirty="0">
                <a:solidFill>
                  <a:srgbClr val="C00000"/>
                </a:solidFill>
                <a:latin typeface="Georgia" pitchFamily="18" charset="0"/>
              </a:rPr>
              <a:t>Марсе</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1138" name="Picture 2" descr="C:\Users\Windows 7\Desktop\проект 9А\Новая папка\lomonosov_01.jpg"/>
          <p:cNvPicPr>
            <a:picLocks noChangeAspect="1" noChangeArrowheads="1"/>
          </p:cNvPicPr>
          <p:nvPr/>
        </p:nvPicPr>
        <p:blipFill>
          <a:blip r:embed="rId3"/>
          <a:srcRect/>
          <a:stretch>
            <a:fillRect/>
          </a:stretch>
        </p:blipFill>
        <p:spPr bwMode="auto">
          <a:xfrm>
            <a:off x="1857356" y="0"/>
            <a:ext cx="5195454"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928934"/>
            <a:ext cx="7772400"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u="sng" dirty="0">
                <a:solidFill>
                  <a:srgbClr val="C00000"/>
                </a:solidFill>
                <a:latin typeface="Georgia" pitchFamily="18" charset="0"/>
              </a:rPr>
              <a:t>Правильный ответ: а</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Значение открытия Ломоносовым атмосферы на Венере трудно переоценить даже в наше время. Открытие Ломоносова подтвердила советская космическая станция «Венера-4» в 1967 году. </a:t>
            </a:r>
            <a:r>
              <a:rPr lang="ru-RU" sz="4000" dirty="0"/>
              <a:t/>
            </a:r>
            <a:br>
              <a:rPr lang="ru-RU" sz="4000" dirty="0"/>
            </a:br>
            <a:r>
              <a:rPr lang="ru-RU" sz="4000" dirty="0"/>
              <a:t> </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928934"/>
            <a:ext cx="7772400" cy="1470025"/>
          </a:xfrm>
        </p:spPr>
        <p:txBody>
          <a:bodyPr>
            <a:normAutofit fontScale="90000"/>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 Только атмосфера вокруг Венеры оказалась другой по составу – почти целиком из углекислоты, с огромным давлением и температурой до 5000 °С. На Западе часто открытие  атмосферы на Венере приписывают  либо  немецкому астроному </a:t>
            </a:r>
            <a:r>
              <a:rPr lang="ru-RU" sz="3600" dirty="0" err="1" smtClean="0">
                <a:solidFill>
                  <a:srgbClr val="C00000"/>
                </a:solidFill>
                <a:latin typeface="Georgia" pitchFamily="18" charset="0"/>
              </a:rPr>
              <a:t>Шретеру</a:t>
            </a:r>
            <a:r>
              <a:rPr lang="ru-RU" sz="3600" dirty="0" smtClean="0">
                <a:solidFill>
                  <a:srgbClr val="C00000"/>
                </a:solidFill>
                <a:latin typeface="Georgia" pitchFamily="18" charset="0"/>
              </a:rPr>
              <a:t>, либо английскому В. </a:t>
            </a:r>
            <a:r>
              <a:rPr lang="ru-RU" sz="3600" dirty="0" err="1" smtClean="0">
                <a:solidFill>
                  <a:srgbClr val="C00000"/>
                </a:solidFill>
                <a:latin typeface="Georgia" pitchFamily="18" charset="0"/>
              </a:rPr>
              <a:t>Гермалю</a:t>
            </a:r>
            <a:r>
              <a:rPr lang="ru-RU" sz="3600" dirty="0" smtClean="0">
                <a:solidFill>
                  <a:srgbClr val="C00000"/>
                </a:solidFill>
                <a:latin typeface="Georgia" pitchFamily="18" charset="0"/>
              </a:rPr>
              <a:t>, однако их наблюдения были произведены 30 лет спустя после наблюдений Ломоносова. </a:t>
            </a:r>
            <a:r>
              <a:rPr lang="ru-RU" dirty="0"/>
              <a:t> </a:t>
            </a:r>
            <a:br>
              <a:rPr lang="ru-RU" dirty="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solidFill>
                  <a:srgbClr val="C00000"/>
                </a:solidFill>
                <a:latin typeface="Comic Sans MS" pitchFamily="66" charset="0"/>
              </a:rPr>
              <a:t>Актуальность проекта</a:t>
            </a:r>
            <a:endParaRPr lang="ru-RU" dirty="0">
              <a:solidFill>
                <a:srgbClr val="C00000"/>
              </a:solidFill>
              <a:latin typeface="Comic Sans MS" pitchFamily="66" charset="0"/>
            </a:endParaRPr>
          </a:p>
        </p:txBody>
      </p:sp>
      <p:sp>
        <p:nvSpPr>
          <p:cNvPr id="3" name="Содержимое 2"/>
          <p:cNvSpPr>
            <a:spLocks noGrp="1"/>
          </p:cNvSpPr>
          <p:nvPr>
            <p:ph idx="1"/>
          </p:nvPr>
        </p:nvSpPr>
        <p:spPr>
          <a:xfrm>
            <a:off x="457200" y="1600200"/>
            <a:ext cx="8329642" cy="4525963"/>
          </a:xfrm>
        </p:spPr>
        <p:txBody>
          <a:bodyPr/>
          <a:lstStyle/>
          <a:p>
            <a:pPr marL="514350" indent="-514350" algn="just">
              <a:buFont typeface="+mj-lt"/>
              <a:buAutoNum type="arabicPeriod"/>
            </a:pPr>
            <a:r>
              <a:rPr lang="ru-RU" dirty="0" smtClean="0">
                <a:solidFill>
                  <a:srgbClr val="C00000"/>
                </a:solidFill>
                <a:latin typeface="Comic Sans MS" pitchFamily="66" charset="0"/>
              </a:rPr>
              <a:t>Ломоносов М.В. – нравственный пример для современной молодежи</a:t>
            </a:r>
          </a:p>
          <a:p>
            <a:pPr marL="514350" indent="-514350" algn="just">
              <a:buFont typeface="+mj-lt"/>
              <a:buAutoNum type="arabicPeriod"/>
            </a:pPr>
            <a:r>
              <a:rPr lang="ru-RU" dirty="0" smtClean="0">
                <a:solidFill>
                  <a:srgbClr val="C00000"/>
                </a:solidFill>
                <a:latin typeface="Comic Sans MS" pitchFamily="66" charset="0"/>
              </a:rPr>
              <a:t>Актуальны мысли и открытия Ломоносова.</a:t>
            </a:r>
          </a:p>
          <a:p>
            <a:pPr marL="514350" indent="-514350" algn="just">
              <a:buNone/>
            </a:pPr>
            <a:r>
              <a:rPr lang="ru-RU" dirty="0" smtClean="0">
                <a:solidFill>
                  <a:srgbClr val="C00000"/>
                </a:solidFill>
                <a:latin typeface="Comic Sans MS" pitchFamily="66" charset="0"/>
              </a:rPr>
              <a:t>    Многие его идеи получили продолжение в наши дни.</a:t>
            </a:r>
            <a:endParaRPr lang="ru-RU" dirty="0">
              <a:solidFill>
                <a:srgbClr val="C00000"/>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571480"/>
            <a:ext cx="8229600" cy="1143000"/>
          </a:xfrm>
        </p:spPr>
        <p:txBody>
          <a:bodyPr>
            <a:noAutofit/>
          </a:bodyPr>
          <a:lstStyle/>
          <a:p>
            <a:r>
              <a:rPr lang="ru-RU" sz="3200" dirty="0" smtClean="0">
                <a:solidFill>
                  <a:srgbClr val="C00000"/>
                </a:solidFill>
                <a:latin typeface="Georgia" pitchFamily="18" charset="0"/>
              </a:rPr>
              <a:t>Большая зрительная труба, изготовленная мастером И.И. Беляевым по проекту Ломоносова в 1762 г..</a:t>
            </a:r>
            <a:endParaRPr lang="ru-RU" sz="3200" dirty="0">
              <a:solidFill>
                <a:srgbClr val="C00000"/>
              </a:solidFill>
              <a:latin typeface="Georgia" pitchFamily="18" charset="0"/>
            </a:endParaRPr>
          </a:p>
        </p:txBody>
      </p:sp>
      <p:pic>
        <p:nvPicPr>
          <p:cNvPr id="4" name="Picture 2" descr="C:\Users\Windows 7\Desktop\nochezritelnaya_truba.JPG"/>
          <p:cNvPicPr>
            <a:picLocks noChangeAspect="1" noChangeArrowheads="1"/>
          </p:cNvPicPr>
          <p:nvPr/>
        </p:nvPicPr>
        <p:blipFill>
          <a:blip r:embed="rId3"/>
          <a:srcRect/>
          <a:stretch>
            <a:fillRect/>
          </a:stretch>
        </p:blipFill>
        <p:spPr bwMode="auto">
          <a:xfrm>
            <a:off x="428596" y="2143116"/>
            <a:ext cx="8286808" cy="379405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357562"/>
            <a:ext cx="7772400" cy="1470025"/>
          </a:xfrm>
        </p:spPr>
        <p:txBody>
          <a:bodyPr>
            <a:noAutofit/>
          </a:bodyPr>
          <a:lstStyle/>
          <a:p>
            <a:r>
              <a:rPr lang="ru-RU" sz="3600" dirty="0">
                <a:solidFill>
                  <a:srgbClr val="C00000"/>
                </a:solidFill>
                <a:latin typeface="Georgia" pitchFamily="18" charset="0"/>
              </a:rPr>
              <a:t>13.Что произошло с Ломоносовым и </a:t>
            </a:r>
            <a:r>
              <a:rPr lang="ru-RU" sz="3600" dirty="0" err="1">
                <a:solidFill>
                  <a:srgbClr val="C00000"/>
                </a:solidFill>
                <a:latin typeface="Georgia" pitchFamily="18" charset="0"/>
              </a:rPr>
              <a:t>Рихманом</a:t>
            </a:r>
            <a:r>
              <a:rPr lang="ru-RU" sz="3600" dirty="0">
                <a:solidFill>
                  <a:srgbClr val="C00000"/>
                </a:solidFill>
                <a:latin typeface="Georgia" pitchFamily="18" charset="0"/>
              </a:rPr>
              <a:t> при проведении опытов по изучению атмосферного электричества?</a:t>
            </a:r>
            <a:br>
              <a:rPr lang="ru-RU" sz="3600" dirty="0">
                <a:solidFill>
                  <a:srgbClr val="C00000"/>
                </a:solidFill>
                <a:latin typeface="Georgia" pitchFamily="18" charset="0"/>
              </a:rPr>
            </a:br>
            <a:r>
              <a:rPr lang="ru-RU" sz="3600" dirty="0" smtClean="0">
                <a:solidFill>
                  <a:srgbClr val="C00000"/>
                </a:solidFill>
                <a:latin typeface="Georgia" pitchFamily="18" charset="0"/>
              </a:rPr>
              <a:t>а) Ломоносов </a:t>
            </a:r>
            <a:r>
              <a:rPr lang="ru-RU" sz="3600" dirty="0">
                <a:solidFill>
                  <a:srgbClr val="C00000"/>
                </a:solidFill>
                <a:latin typeface="Georgia" pitchFamily="18" charset="0"/>
              </a:rPr>
              <a:t>получил серьезную травму.</a:t>
            </a:r>
            <a:br>
              <a:rPr lang="ru-RU" sz="3600" dirty="0">
                <a:solidFill>
                  <a:srgbClr val="C00000"/>
                </a:solidFill>
                <a:latin typeface="Georgia" pitchFamily="18" charset="0"/>
              </a:rPr>
            </a:br>
            <a:r>
              <a:rPr lang="ru-RU" sz="3600" dirty="0" smtClean="0">
                <a:solidFill>
                  <a:srgbClr val="C00000"/>
                </a:solidFill>
                <a:latin typeface="Georgia" pitchFamily="18" charset="0"/>
              </a:rPr>
              <a:t>б) Ломоносов </a:t>
            </a:r>
            <a:r>
              <a:rPr lang="ru-RU" sz="3600" dirty="0">
                <a:solidFill>
                  <a:srgbClr val="C00000"/>
                </a:solidFill>
                <a:latin typeface="Georgia" pitchFamily="18" charset="0"/>
              </a:rPr>
              <a:t>чудом не пострадал, а </a:t>
            </a:r>
            <a:r>
              <a:rPr lang="ru-RU" sz="3600" dirty="0" err="1">
                <a:solidFill>
                  <a:srgbClr val="C00000"/>
                </a:solidFill>
                <a:latin typeface="Georgia" pitchFamily="18" charset="0"/>
              </a:rPr>
              <a:t>Рихман</a:t>
            </a:r>
            <a:r>
              <a:rPr lang="ru-RU" sz="3600" dirty="0">
                <a:solidFill>
                  <a:srgbClr val="C00000"/>
                </a:solidFill>
                <a:latin typeface="Georgia" pitchFamily="18" charset="0"/>
              </a:rPr>
              <a:t> был убит  грозовым разрядом.</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376222" y="2252662"/>
            <a:ext cx="8501090" cy="1470025"/>
          </a:xfrm>
        </p:spPr>
        <p:txBody>
          <a:bodyPr>
            <a:noAutofit/>
          </a:bodyPr>
          <a:lstStyle/>
          <a:p>
            <a:r>
              <a:rPr lang="ru-RU" sz="3100" dirty="0">
                <a:solidFill>
                  <a:srgbClr val="C00000"/>
                </a:solidFill>
                <a:latin typeface="Georgia" pitchFamily="18" charset="0"/>
              </a:rPr>
              <a:t/>
            </a:r>
            <a:br>
              <a:rPr lang="ru-RU" sz="3100" dirty="0">
                <a:solidFill>
                  <a:srgbClr val="C00000"/>
                </a:solidFill>
                <a:latin typeface="Georgia" pitchFamily="18" charset="0"/>
              </a:rPr>
            </a:br>
            <a:r>
              <a:rPr lang="ru-RU" sz="3100" dirty="0">
                <a:solidFill>
                  <a:srgbClr val="C00000"/>
                </a:solidFill>
                <a:latin typeface="Georgia" pitchFamily="18" charset="0"/>
              </a:rPr>
              <a:t> </a:t>
            </a:r>
            <a:br>
              <a:rPr lang="ru-RU" sz="3100" dirty="0">
                <a:solidFill>
                  <a:srgbClr val="C00000"/>
                </a:solidFill>
                <a:latin typeface="Georgia" pitchFamily="18" charset="0"/>
              </a:rPr>
            </a:br>
            <a:r>
              <a:rPr lang="ru-RU" sz="3100" u="sng" dirty="0">
                <a:solidFill>
                  <a:srgbClr val="C00000"/>
                </a:solidFill>
                <a:latin typeface="Georgia" pitchFamily="18" charset="0"/>
              </a:rPr>
              <a:t>Правильный ответ: б</a:t>
            </a:r>
            <a:r>
              <a:rPr lang="ru-RU" sz="3100" dirty="0">
                <a:solidFill>
                  <a:srgbClr val="C00000"/>
                </a:solidFill>
                <a:latin typeface="Georgia" pitchFamily="18" charset="0"/>
              </a:rPr>
              <a:t/>
            </a:r>
            <a:br>
              <a:rPr lang="ru-RU" sz="3100" dirty="0">
                <a:solidFill>
                  <a:srgbClr val="C00000"/>
                </a:solidFill>
                <a:latin typeface="Georgia" pitchFamily="18" charset="0"/>
              </a:rPr>
            </a:br>
            <a:r>
              <a:rPr lang="ru-RU" sz="3100" dirty="0">
                <a:solidFill>
                  <a:srgbClr val="C00000"/>
                </a:solidFill>
                <a:latin typeface="Georgia" pitchFamily="18" charset="0"/>
              </a:rPr>
              <a:t>Своему покровителю графу Шувалову он писал: «За диво почтите, Ваше сиятельство, мое письмо. Жив остался дивом, а товарищ мой </a:t>
            </a:r>
            <a:r>
              <a:rPr lang="ru-RU" sz="3100" dirty="0" err="1">
                <a:solidFill>
                  <a:srgbClr val="C00000"/>
                </a:solidFill>
                <a:latin typeface="Georgia" pitchFamily="18" charset="0"/>
              </a:rPr>
              <a:t>Рихман</a:t>
            </a:r>
            <a:r>
              <a:rPr lang="ru-RU" sz="3100" dirty="0">
                <a:solidFill>
                  <a:srgbClr val="C00000"/>
                </a:solidFill>
                <a:latin typeface="Georgia" pitchFamily="18" charset="0"/>
              </a:rPr>
              <a:t>  тою же грозовою силою убит. У меня жена зашумела, что де щи остынут, и я пошел обедать. </a:t>
            </a:r>
            <a:r>
              <a:rPr lang="ru-RU" sz="3100" dirty="0" err="1">
                <a:solidFill>
                  <a:srgbClr val="C00000"/>
                </a:solidFill>
                <a:latin typeface="Georgia" pitchFamily="18" charset="0"/>
              </a:rPr>
              <a:t>Рихман</a:t>
            </a:r>
            <a:r>
              <a:rPr lang="ru-RU" sz="3100" dirty="0">
                <a:solidFill>
                  <a:srgbClr val="C00000"/>
                </a:solidFill>
                <a:latin typeface="Georgia" pitchFamily="18" charset="0"/>
              </a:rPr>
              <a:t> </a:t>
            </a:r>
            <a:r>
              <a:rPr lang="ru-RU" sz="3100" dirty="0" smtClean="0">
                <a:solidFill>
                  <a:srgbClr val="C00000"/>
                </a:solidFill>
                <a:latin typeface="Georgia" pitchFamily="18" charset="0"/>
              </a:rPr>
              <a:t> </a:t>
            </a:r>
            <a:r>
              <a:rPr lang="ru-RU" sz="3100" dirty="0">
                <a:solidFill>
                  <a:srgbClr val="C00000"/>
                </a:solidFill>
                <a:latin typeface="Georgia" pitchFamily="18" charset="0"/>
              </a:rPr>
              <a:t>умер прекрасною смертью за науку, на своем посту.</a:t>
            </a:r>
            <a:br>
              <a:rPr lang="ru-RU" sz="3100" dirty="0">
                <a:solidFill>
                  <a:srgbClr val="C00000"/>
                </a:solidFill>
                <a:latin typeface="Georgia" pitchFamily="18" charset="0"/>
              </a:rPr>
            </a:br>
            <a:r>
              <a:rPr lang="ru-RU" sz="3100" dirty="0">
                <a:solidFill>
                  <a:srgbClr val="C00000"/>
                </a:solidFill>
                <a:latin typeface="Georgia" pitchFamily="18" charset="0"/>
              </a:rPr>
              <a:t>Ходатайствую перед государыней о помощи семье </a:t>
            </a:r>
            <a:r>
              <a:rPr lang="ru-RU" sz="3100" dirty="0" err="1">
                <a:solidFill>
                  <a:srgbClr val="C00000"/>
                </a:solidFill>
                <a:latin typeface="Georgia" pitchFamily="18" charset="0"/>
              </a:rPr>
              <a:t>Рихмана</a:t>
            </a:r>
            <a:r>
              <a:rPr lang="ru-RU" sz="3100" dirty="0">
                <a:solidFill>
                  <a:srgbClr val="C00000"/>
                </a:solidFill>
                <a:latin typeface="Georgia" pitchFamily="18" charset="0"/>
              </a:rPr>
              <a:t>, </a:t>
            </a:r>
            <a:r>
              <a:rPr lang="ru-RU" sz="3100" dirty="0" smtClean="0">
                <a:solidFill>
                  <a:srgbClr val="C00000"/>
                </a:solidFill>
                <a:latin typeface="Georgia" pitchFamily="18" charset="0"/>
              </a:rPr>
              <a:t>чтобы </a:t>
            </a:r>
            <a:r>
              <a:rPr lang="ru-RU" sz="3100" dirty="0">
                <a:solidFill>
                  <a:srgbClr val="C00000"/>
                </a:solidFill>
                <a:latin typeface="Georgia" pitchFamily="18" charset="0"/>
              </a:rPr>
              <a:t>и сын его вырос таким же  наук любителем, каков был отец».</a:t>
            </a:r>
            <a:br>
              <a:rPr lang="ru-RU" sz="3100" dirty="0">
                <a:solidFill>
                  <a:srgbClr val="C00000"/>
                </a:solidFill>
                <a:latin typeface="Georgia" pitchFamily="18" charset="0"/>
              </a:rPr>
            </a:br>
            <a:endParaRPr lang="ru-RU" sz="31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7282" name="Picture 2" descr="C:\Users\Windows 7\Desktop\проект 9А\Новая папка\l6_.jpg"/>
          <p:cNvPicPr>
            <a:picLocks noChangeAspect="1" noChangeArrowheads="1"/>
          </p:cNvPicPr>
          <p:nvPr/>
        </p:nvPicPr>
        <p:blipFill>
          <a:blip r:embed="rId3"/>
          <a:srcRect/>
          <a:stretch>
            <a:fillRect/>
          </a:stretch>
        </p:blipFill>
        <p:spPr bwMode="auto">
          <a:xfrm>
            <a:off x="1285852" y="428604"/>
            <a:ext cx="6500858" cy="605646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286124"/>
            <a:ext cx="7772400" cy="1470025"/>
          </a:xfrm>
        </p:spPr>
        <p:txBody>
          <a:bodyPr>
            <a:normAutofit fontScale="90000"/>
          </a:bodyPr>
          <a:lstStyle/>
          <a:p>
            <a:r>
              <a:rPr lang="ru-RU" sz="4000" dirty="0">
                <a:solidFill>
                  <a:srgbClr val="C00000"/>
                </a:solidFill>
                <a:latin typeface="Georgia" pitchFamily="18" charset="0"/>
              </a:rPr>
              <a:t>14. а) </a:t>
            </a:r>
            <a:r>
              <a:rPr lang="ru-RU" sz="4000" dirty="0" smtClean="0">
                <a:solidFill>
                  <a:srgbClr val="C00000"/>
                </a:solidFill>
                <a:latin typeface="Georgia" pitchFamily="18" charset="0"/>
              </a:rPr>
              <a:t>рецепты </a:t>
            </a:r>
            <a:r>
              <a:rPr lang="ru-RU" sz="4000" dirty="0">
                <a:solidFill>
                  <a:srgbClr val="C00000"/>
                </a:solidFill>
                <a:latin typeface="Georgia" pitchFamily="18" charset="0"/>
              </a:rPr>
              <a:t>галантерейных изделий (бисер, стеклярус и др.), а также фарфора</a:t>
            </a:r>
            <a:br>
              <a:rPr lang="ru-RU" sz="4000" dirty="0">
                <a:solidFill>
                  <a:srgbClr val="C00000"/>
                </a:solidFill>
                <a:latin typeface="Georgia" pitchFamily="18" charset="0"/>
              </a:rPr>
            </a:br>
            <a:r>
              <a:rPr lang="ru-RU" sz="4000" dirty="0">
                <a:solidFill>
                  <a:srgbClr val="C00000"/>
                </a:solidFill>
                <a:latin typeface="Georgia" pitchFamily="18" charset="0"/>
              </a:rPr>
              <a:t> владельцы зарубежных фирм продали Российскому государству за очень большую сумму.</a:t>
            </a:r>
            <a:br>
              <a:rPr lang="ru-RU" sz="4000" dirty="0">
                <a:solidFill>
                  <a:srgbClr val="C00000"/>
                </a:solidFill>
                <a:latin typeface="Georgia" pitchFamily="18" charset="0"/>
              </a:rPr>
            </a:br>
            <a:r>
              <a:rPr lang="ru-RU" sz="4000" dirty="0">
                <a:solidFill>
                  <a:srgbClr val="C00000"/>
                </a:solidFill>
                <a:latin typeface="Georgia" pitchFamily="18" charset="0"/>
              </a:rPr>
              <a:t>б) М.В.Ломоносов стал создателем российского  бисера, стекляруса, смальты (цветного стекла), фарфора.</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838164" y="2428876"/>
            <a:ext cx="7458128"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600" u="sng" dirty="0">
                <a:solidFill>
                  <a:srgbClr val="C00000"/>
                </a:solidFill>
                <a:latin typeface="Georgia" pitchFamily="18" charset="0"/>
              </a:rPr>
              <a:t>Правильный ответ: б</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 Ломоносов </a:t>
            </a:r>
            <a:r>
              <a:rPr lang="ru-RU" sz="3600" dirty="0">
                <a:solidFill>
                  <a:srgbClr val="C00000"/>
                </a:solidFill>
                <a:latin typeface="Georgia" pitchFamily="18" charset="0"/>
              </a:rPr>
              <a:t>провёл не одну тысячу опытов и получил смальты разнообразных цветов и оттенков. Причём он нашёл способ производить «алый стеклярус», чего не могли добиться зарубежные мастера. Ломоносов заложил основы цветного стекловарения, наладил производство из стекла различных изделий. </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838164" y="2428876"/>
            <a:ext cx="7458128"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300" dirty="0" smtClean="0">
                <a:solidFill>
                  <a:srgbClr val="C00000"/>
                </a:solidFill>
                <a:latin typeface="Georgia" pitchFamily="18" charset="0"/>
              </a:rPr>
              <a:t>Причём </a:t>
            </a:r>
            <a:r>
              <a:rPr lang="ru-RU" sz="3300" dirty="0">
                <a:solidFill>
                  <a:srgbClr val="C00000"/>
                </a:solidFill>
                <a:latin typeface="Georgia" pitchFamily="18" charset="0"/>
              </a:rPr>
              <a:t>он добился небывалого разнообразия цветовых оттенков – до него на русских заводах изготовлялось лишь белое, синие и зелёное стекло. Также Ломоносов отдал много сил и времени организации в России производства </a:t>
            </a:r>
            <a:r>
              <a:rPr lang="ru-RU" sz="3300" dirty="0" smtClean="0">
                <a:solidFill>
                  <a:srgbClr val="C00000"/>
                </a:solidFill>
                <a:latin typeface="Georgia" pitchFamily="18" charset="0"/>
              </a:rPr>
              <a:t>фарфора</a:t>
            </a:r>
            <a:r>
              <a:rPr lang="ru-RU" sz="3300" dirty="0">
                <a:solidFill>
                  <a:srgbClr val="C00000"/>
                </a:solidFill>
                <a:latin typeface="Georgia" pitchFamily="18" charset="0"/>
              </a:rPr>
              <a:t>, ввозимого до сих пор извне. Владельцы зарубежных  фабрик хранили в строжайшей тайне состав и технологию </a:t>
            </a:r>
            <a:r>
              <a:rPr lang="ru-RU" sz="3300" dirty="0" smtClean="0">
                <a:solidFill>
                  <a:srgbClr val="C00000"/>
                </a:solidFill>
                <a:latin typeface="Georgia" pitchFamily="18" charset="0"/>
              </a:rPr>
              <a:t>фарфора</a:t>
            </a:r>
            <a:r>
              <a:rPr lang="ru-RU" sz="3300" dirty="0">
                <a:solidFill>
                  <a:srgbClr val="C00000"/>
                </a:solidFill>
                <a:latin typeface="Georgia" pitchFamily="18" charset="0"/>
              </a:rPr>
              <a:t>. Русский </a:t>
            </a:r>
            <a:r>
              <a:rPr lang="ru-RU" sz="3300" dirty="0" smtClean="0">
                <a:solidFill>
                  <a:srgbClr val="C00000"/>
                </a:solidFill>
                <a:latin typeface="Georgia" pitchFamily="18" charset="0"/>
              </a:rPr>
              <a:t>фарфор</a:t>
            </a:r>
            <a:r>
              <a:rPr lang="ru-RU" sz="3300" dirty="0">
                <a:solidFill>
                  <a:srgbClr val="C00000"/>
                </a:solidFill>
                <a:latin typeface="Georgia" pitchFamily="18" charset="0"/>
              </a:rPr>
              <a:t>, изобретённый Ломоносовым, стал скоро соперником не только на внутреннем рынке, но и за рубежом.</a:t>
            </a:r>
            <a:r>
              <a:rPr lang="ru-RU" sz="3300" dirty="0"/>
              <a:t/>
            </a:r>
            <a:br>
              <a:rPr lang="ru-RU" sz="3300" dirty="0"/>
            </a:br>
            <a:endParaRPr lang="ru-RU" sz="33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3600" dirty="0" smtClean="0">
                <a:solidFill>
                  <a:srgbClr val="C00000"/>
                </a:solidFill>
                <a:latin typeface="Georgia" pitchFamily="18" charset="0"/>
              </a:rPr>
              <a:t>Столик, украшенный смальтами </a:t>
            </a:r>
            <a:r>
              <a:rPr lang="ru-RU" sz="3600" dirty="0" err="1" smtClean="0">
                <a:solidFill>
                  <a:srgbClr val="C00000"/>
                </a:solidFill>
                <a:latin typeface="Georgia" pitchFamily="18" charset="0"/>
              </a:rPr>
              <a:t>усть-рудицкой</a:t>
            </a:r>
            <a:r>
              <a:rPr lang="ru-RU" sz="3600" dirty="0" smtClean="0">
                <a:solidFill>
                  <a:srgbClr val="C00000"/>
                </a:solidFill>
                <a:latin typeface="Georgia" pitchFamily="18" charset="0"/>
              </a:rPr>
              <a:t> фабрики</a:t>
            </a:r>
            <a:endParaRPr lang="ru-RU" sz="3600" dirty="0">
              <a:solidFill>
                <a:srgbClr val="C00000"/>
              </a:solidFill>
              <a:latin typeface="Georgia" pitchFamily="18" charset="0"/>
            </a:endParaRPr>
          </a:p>
        </p:txBody>
      </p:sp>
      <p:pic>
        <p:nvPicPr>
          <p:cNvPr id="3074" name="Picture 2" descr="C:\Users\Windows 7\Desktop\P81201-185534(1).jpg"/>
          <p:cNvPicPr>
            <a:picLocks noChangeAspect="1" noChangeArrowheads="1"/>
          </p:cNvPicPr>
          <p:nvPr/>
        </p:nvPicPr>
        <p:blipFill>
          <a:blip r:embed="rId3" cstate="print"/>
          <a:srcRect/>
          <a:stretch>
            <a:fillRect/>
          </a:stretch>
        </p:blipFill>
        <p:spPr bwMode="auto">
          <a:xfrm>
            <a:off x="1071538" y="1500174"/>
            <a:ext cx="6929486" cy="489440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rmAutofit fontScale="90000"/>
          </a:bodyPr>
          <a:lstStyle/>
          <a:p>
            <a:r>
              <a:rPr lang="ru-RU" sz="4000" dirty="0">
                <a:solidFill>
                  <a:srgbClr val="C00000"/>
                </a:solidFill>
                <a:latin typeface="Georgia" pitchFamily="18" charset="0"/>
              </a:rPr>
              <a:t>15. М.В.Ломоносов учредил мозаичную мастерскую. Лучшая из его мозаичных работ -</a:t>
            </a:r>
            <a:br>
              <a:rPr lang="ru-RU" sz="4000" dirty="0">
                <a:solidFill>
                  <a:srgbClr val="C00000"/>
                </a:solidFill>
                <a:latin typeface="Georgia" pitchFamily="18" charset="0"/>
              </a:rPr>
            </a:br>
            <a:r>
              <a:rPr lang="ru-RU" sz="4000" dirty="0">
                <a:solidFill>
                  <a:srgbClr val="C00000"/>
                </a:solidFill>
                <a:latin typeface="Georgia" pitchFamily="18" charset="0"/>
              </a:rPr>
              <a:t>а) «Полтавская баталия»</a:t>
            </a:r>
            <a:br>
              <a:rPr lang="ru-RU" sz="4000" dirty="0">
                <a:solidFill>
                  <a:srgbClr val="C00000"/>
                </a:solidFill>
                <a:latin typeface="Georgia" pitchFamily="18" charset="0"/>
              </a:rPr>
            </a:br>
            <a:r>
              <a:rPr lang="ru-RU" sz="4000" dirty="0">
                <a:solidFill>
                  <a:srgbClr val="C00000"/>
                </a:solidFill>
                <a:latin typeface="Georgia" pitchFamily="18" charset="0"/>
              </a:rPr>
              <a:t>б) «Покорение Азова в 1696 г.»</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90564" y="2895600"/>
            <a:ext cx="7772400" cy="1470025"/>
          </a:xfrm>
        </p:spPr>
        <p:txBody>
          <a:bodyPr>
            <a:noAutofit/>
          </a:bodyPr>
          <a:lstStyle/>
          <a:p>
            <a:r>
              <a:rPr lang="ru-RU" sz="2800" u="sng" dirty="0" smtClean="0">
                <a:solidFill>
                  <a:srgbClr val="C00000"/>
                </a:solidFill>
                <a:latin typeface="Georgia" pitchFamily="18" charset="0"/>
              </a:rPr>
              <a:t>Правильный </a:t>
            </a:r>
            <a:r>
              <a:rPr lang="ru-RU" sz="2800" u="sng" dirty="0">
                <a:solidFill>
                  <a:srgbClr val="C00000"/>
                </a:solidFill>
                <a:latin typeface="Georgia" pitchFamily="18" charset="0"/>
              </a:rPr>
              <a:t>ответ: а</a:t>
            </a:r>
            <a:r>
              <a:rPr lang="ru-RU" sz="2800" dirty="0">
                <a:solidFill>
                  <a:srgbClr val="C00000"/>
                </a:solidFill>
                <a:latin typeface="Georgia" pitchFamily="18" charset="0"/>
              </a:rPr>
              <a:t/>
            </a:r>
            <a:br>
              <a:rPr lang="ru-RU" sz="2800" dirty="0">
                <a:solidFill>
                  <a:srgbClr val="C00000"/>
                </a:solidFill>
                <a:latin typeface="Georgia" pitchFamily="18" charset="0"/>
              </a:rPr>
            </a:br>
            <a:r>
              <a:rPr lang="ru-RU" sz="2800" dirty="0" smtClean="0">
                <a:solidFill>
                  <a:srgbClr val="C00000"/>
                </a:solidFill>
                <a:latin typeface="Georgia" pitchFamily="18" charset="0"/>
              </a:rPr>
              <a:t> « </a:t>
            </a:r>
            <a:r>
              <a:rPr lang="ru-RU" sz="2800" dirty="0">
                <a:solidFill>
                  <a:srgbClr val="C00000"/>
                </a:solidFill>
                <a:latin typeface="Georgia" pitchFamily="18" charset="0"/>
              </a:rPr>
              <a:t>Полтавская баталия – картина из цветного стекла на медном листе во всю стену. Для этой картины Ломоносов заново разработал первую русскую рецептуру мозаичных составов, державшуюся итальянскими мастерами в секрете. По мнению учёного мозаичные картины могли украшать публичные строения изображениями «Лиц и дел великих предков», что будет претворено в жизнь лишь в 20 веке. Что касается мозаичного панно « Покорение Азова в 1696 г.», кончина Ломоносова прервала его работу.</a:t>
            </a:r>
            <a:r>
              <a:rPr lang="ru-RU" sz="2800" dirty="0"/>
              <a:t/>
            </a:r>
            <a:br>
              <a:rPr lang="ru-RU" sz="2800" dirty="0"/>
            </a:b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3143248"/>
            <a:ext cx="8229600" cy="1143000"/>
          </a:xfrm>
        </p:spPr>
        <p:txBody>
          <a:bodyPr>
            <a:normAutofit fontScale="90000"/>
          </a:bodyPr>
          <a:lstStyle/>
          <a:p>
            <a:r>
              <a:rPr lang="ru-RU" b="1" dirty="0">
                <a:solidFill>
                  <a:schemeClr val="accent2"/>
                </a:solidFill>
                <a:latin typeface="Georgia" pitchFamily="18" charset="0"/>
              </a:rPr>
              <a:t>Раздел </a:t>
            </a:r>
            <a:r>
              <a:rPr lang="en-US" b="1" dirty="0">
                <a:solidFill>
                  <a:schemeClr val="accent2"/>
                </a:solidFill>
                <a:latin typeface="Georgia" pitchFamily="18" charset="0"/>
              </a:rPr>
              <a:t>I</a:t>
            </a:r>
            <a:r>
              <a:rPr lang="ru-RU" b="1" dirty="0">
                <a:solidFill>
                  <a:schemeClr val="accent2"/>
                </a:solidFill>
                <a:latin typeface="Georgia" pitchFamily="18" charset="0"/>
              </a:rPr>
              <a:t>. Биография</a:t>
            </a:r>
            <a:r>
              <a:rPr lang="ru-RU" dirty="0">
                <a:solidFill>
                  <a:schemeClr val="accent2"/>
                </a:solidFill>
              </a:rPr>
              <a:t/>
            </a:r>
            <a:br>
              <a:rPr lang="ru-RU" dirty="0">
                <a:solidFill>
                  <a:schemeClr val="accent2"/>
                </a:solidFill>
              </a:rPr>
            </a:br>
            <a:endParaRPr lang="ru-RU" dirty="0">
              <a:solidFill>
                <a:schemeClr val="accent2"/>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71472" y="0"/>
            <a:ext cx="8229600" cy="1143000"/>
          </a:xfrm>
        </p:spPr>
        <p:txBody>
          <a:bodyPr>
            <a:noAutofit/>
          </a:bodyPr>
          <a:lstStyle/>
          <a:p>
            <a:r>
              <a:rPr lang="ru-RU" sz="3600" dirty="0" smtClean="0">
                <a:solidFill>
                  <a:srgbClr val="C00000"/>
                </a:solidFill>
                <a:latin typeface="Georgia" pitchFamily="18" charset="0"/>
              </a:rPr>
              <a:t>Мозаичная картина </a:t>
            </a:r>
            <a:br>
              <a:rPr lang="ru-RU" sz="3600" dirty="0" smtClean="0">
                <a:solidFill>
                  <a:srgbClr val="C00000"/>
                </a:solidFill>
                <a:latin typeface="Georgia" pitchFamily="18" charset="0"/>
              </a:rPr>
            </a:br>
            <a:r>
              <a:rPr lang="ru-RU" sz="3600" dirty="0" smtClean="0">
                <a:solidFill>
                  <a:srgbClr val="C00000"/>
                </a:solidFill>
                <a:latin typeface="Georgia" pitchFamily="18" charset="0"/>
              </a:rPr>
              <a:t>«Полтавская баталия»</a:t>
            </a:r>
            <a:endParaRPr lang="ru-RU" sz="3600" dirty="0">
              <a:solidFill>
                <a:srgbClr val="C00000"/>
              </a:solidFill>
              <a:latin typeface="Georgia" pitchFamily="18" charset="0"/>
            </a:endParaRPr>
          </a:p>
        </p:txBody>
      </p:sp>
      <p:pic>
        <p:nvPicPr>
          <p:cNvPr id="96258" name="Picture 2" descr="C:\Users\Windows 7\Desktop\проект 9А\Новая папка\IMG_2198.jpg"/>
          <p:cNvPicPr>
            <a:picLocks noChangeAspect="1" noChangeArrowheads="1"/>
          </p:cNvPicPr>
          <p:nvPr/>
        </p:nvPicPr>
        <p:blipFill>
          <a:blip r:embed="rId3"/>
          <a:srcRect/>
          <a:stretch>
            <a:fillRect/>
          </a:stretch>
        </p:blipFill>
        <p:spPr bwMode="auto">
          <a:xfrm>
            <a:off x="857224" y="1214422"/>
            <a:ext cx="7510347" cy="480398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442866" y="3281362"/>
            <a:ext cx="8429652" cy="1470025"/>
          </a:xfrm>
        </p:spPr>
        <p:txBody>
          <a:bodyPr>
            <a:normAutofit fontScale="90000"/>
          </a:bodyPr>
          <a:lstStyle/>
          <a:p>
            <a:r>
              <a:rPr lang="ru-RU" sz="4000" dirty="0">
                <a:solidFill>
                  <a:srgbClr val="C00000"/>
                </a:solidFill>
                <a:latin typeface="Georgia" pitchFamily="18" charset="0"/>
              </a:rPr>
              <a:t>16. По вопросу о происхождении Древнерусского государства Ломоносов был:</a:t>
            </a:r>
            <a:br>
              <a:rPr lang="ru-RU" sz="4000" dirty="0">
                <a:solidFill>
                  <a:srgbClr val="C00000"/>
                </a:solidFill>
                <a:latin typeface="Georgia" pitchFamily="18" charset="0"/>
              </a:rPr>
            </a:br>
            <a:r>
              <a:rPr lang="ru-RU" sz="4000" dirty="0">
                <a:solidFill>
                  <a:srgbClr val="C00000"/>
                </a:solidFill>
                <a:latin typeface="Georgia" pitchFamily="18" charset="0"/>
              </a:rPr>
              <a:t>а) сторонником </a:t>
            </a:r>
            <a:r>
              <a:rPr lang="ru-RU" sz="4000" dirty="0" err="1">
                <a:solidFill>
                  <a:srgbClr val="C00000"/>
                </a:solidFill>
                <a:latin typeface="Georgia" pitchFamily="18" charset="0"/>
              </a:rPr>
              <a:t>норманской</a:t>
            </a:r>
            <a:r>
              <a:rPr lang="ru-RU" sz="4000" dirty="0">
                <a:solidFill>
                  <a:srgbClr val="C00000"/>
                </a:solidFill>
                <a:latin typeface="Georgia" pitchFamily="18" charset="0"/>
              </a:rPr>
              <a:t> теории</a:t>
            </a:r>
            <a:br>
              <a:rPr lang="ru-RU" sz="4000" dirty="0">
                <a:solidFill>
                  <a:srgbClr val="C00000"/>
                </a:solidFill>
                <a:latin typeface="Georgia" pitchFamily="18" charset="0"/>
              </a:rPr>
            </a:br>
            <a:r>
              <a:rPr lang="ru-RU" sz="4000" dirty="0">
                <a:solidFill>
                  <a:srgbClr val="C00000"/>
                </a:solidFill>
                <a:latin typeface="Georgia" pitchFamily="18" charset="0"/>
              </a:rPr>
              <a:t>б) противником </a:t>
            </a:r>
            <a:r>
              <a:rPr lang="ru-RU" sz="4000" dirty="0" err="1">
                <a:solidFill>
                  <a:srgbClr val="C00000"/>
                </a:solidFill>
                <a:latin typeface="Georgia" pitchFamily="18" charset="0"/>
              </a:rPr>
              <a:t>норманской</a:t>
            </a:r>
            <a:r>
              <a:rPr lang="ru-RU" sz="4000" dirty="0">
                <a:solidFill>
                  <a:srgbClr val="C00000"/>
                </a:solidFill>
                <a:latin typeface="Georgia" pitchFamily="18" charset="0"/>
              </a:rPr>
              <a:t> теории происхождения русского народа</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81010" y="2200272"/>
            <a:ext cx="7772400"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600" u="sng" dirty="0">
                <a:solidFill>
                  <a:srgbClr val="C00000"/>
                </a:solidFill>
                <a:latin typeface="Georgia" pitchFamily="18" charset="0"/>
              </a:rPr>
              <a:t>Правильный ответ: б</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 Ломоносов </a:t>
            </a:r>
            <a:r>
              <a:rPr lang="ru-RU" sz="3600" dirty="0">
                <a:solidFill>
                  <a:srgbClr val="C00000"/>
                </a:solidFill>
                <a:latin typeface="Georgia" pitchFamily="18" charset="0"/>
              </a:rPr>
              <a:t>решительно выступал против всяких попыток унизить достоинство русского народа, исказить историю России. Он камня на камне не оставил от господствовавшей в те времена </a:t>
            </a:r>
            <a:r>
              <a:rPr lang="ru-RU" sz="3600" dirty="0" err="1">
                <a:solidFill>
                  <a:srgbClr val="C00000"/>
                </a:solidFill>
                <a:latin typeface="Georgia" pitchFamily="18" charset="0"/>
              </a:rPr>
              <a:t>норманской</a:t>
            </a:r>
            <a:r>
              <a:rPr lang="ru-RU" sz="3600" dirty="0">
                <a:solidFill>
                  <a:srgbClr val="C00000"/>
                </a:solidFill>
                <a:latin typeface="Georgia" pitchFamily="18" charset="0"/>
              </a:rPr>
              <a:t> теории, суть которой состояла в том, что норманны являлись создателями государства в Древней Руси. Считалось, что именно варяги- скандинавы окультурили её, прозябавшую в первобытном невежестве. </a:t>
            </a:r>
            <a:endParaRPr lang="ru-RU"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81010" y="2200272"/>
            <a:ext cx="7772400"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600" dirty="0" smtClean="0">
                <a:solidFill>
                  <a:srgbClr val="C00000"/>
                </a:solidFill>
                <a:latin typeface="Georgia" pitchFamily="18" charset="0"/>
              </a:rPr>
              <a:t>Ломоносов </a:t>
            </a:r>
            <a:r>
              <a:rPr lang="ru-RU" sz="3600" dirty="0">
                <a:solidFill>
                  <a:srgbClr val="C00000"/>
                </a:solidFill>
                <a:latin typeface="Georgia" pitchFamily="18" charset="0"/>
              </a:rPr>
              <a:t>выдвинул свою теорию самостоятельного развития государственности на Руси. По </a:t>
            </a:r>
            <a:r>
              <a:rPr lang="ru-RU" sz="3600" dirty="0" err="1">
                <a:solidFill>
                  <a:srgbClr val="C00000"/>
                </a:solidFill>
                <a:latin typeface="Georgia" pitchFamily="18" charset="0"/>
              </a:rPr>
              <a:t>монастыстырским</a:t>
            </a:r>
            <a:r>
              <a:rPr lang="ru-RU" sz="3600" dirty="0">
                <a:solidFill>
                  <a:srgbClr val="C00000"/>
                </a:solidFill>
                <a:latin typeface="Georgia" pitchFamily="18" charset="0"/>
              </a:rPr>
              <a:t> </a:t>
            </a:r>
            <a:r>
              <a:rPr lang="ru-RU" sz="3600" dirty="0" err="1">
                <a:solidFill>
                  <a:srgbClr val="C00000"/>
                </a:solidFill>
                <a:latin typeface="Georgia" pitchFamily="18" charset="0"/>
              </a:rPr>
              <a:t>книгогохралищам</a:t>
            </a:r>
            <a:r>
              <a:rPr lang="ru-RU" sz="3600" dirty="0">
                <a:solidFill>
                  <a:srgbClr val="C00000"/>
                </a:solidFill>
                <a:latin typeface="Georgia" pitchFamily="18" charset="0"/>
              </a:rPr>
              <a:t> разыскивал он древнерусские летописи и сделал вывод, что не менее, чем за тысячу лет до прихода варягов на </a:t>
            </a:r>
            <a:r>
              <a:rPr lang="ru-RU" sz="3600" dirty="0" smtClean="0">
                <a:solidFill>
                  <a:srgbClr val="C00000"/>
                </a:solidFill>
                <a:latin typeface="Georgia" pitchFamily="18" charset="0"/>
              </a:rPr>
              <a:t>Русь, </a:t>
            </a:r>
            <a:r>
              <a:rPr lang="ru-RU" sz="3600" dirty="0">
                <a:solidFill>
                  <a:srgbClr val="C00000"/>
                </a:solidFill>
                <a:latin typeface="Georgia" pitchFamily="18" charset="0"/>
              </a:rPr>
              <a:t>славянские предки русских людей создали свой жизненный уклад, своё хозяйство, торговлю и культуру.</a:t>
            </a:r>
            <a:r>
              <a:rPr lang="ru-RU" sz="3600" dirty="0"/>
              <a:t/>
            </a:r>
            <a:br>
              <a:rPr lang="ru-RU" sz="3600" dirty="0"/>
            </a:br>
            <a:endParaRPr lang="ru-RU"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466688" y="3124200"/>
            <a:ext cx="8234390" cy="1470025"/>
          </a:xfrm>
        </p:spPr>
        <p:txBody>
          <a:bodyPr>
            <a:noAutofit/>
          </a:bodyPr>
          <a:lstStyle/>
          <a:p>
            <a:r>
              <a:rPr lang="ru-RU" sz="3600" dirty="0">
                <a:solidFill>
                  <a:srgbClr val="C00000"/>
                </a:solidFill>
                <a:latin typeface="Georgia" pitchFamily="18" charset="0"/>
              </a:rPr>
              <a:t>17.« Я сие великое училище задумал и </a:t>
            </a:r>
            <a:r>
              <a:rPr lang="ru-RU" sz="3600" dirty="0" err="1">
                <a:solidFill>
                  <a:srgbClr val="C00000"/>
                </a:solidFill>
                <a:latin typeface="Georgia" pitchFamily="18" charset="0"/>
              </a:rPr>
              <a:t>охлопотал</a:t>
            </a:r>
            <a:r>
              <a:rPr lang="ru-RU" sz="3600" dirty="0">
                <a:solidFill>
                  <a:srgbClr val="C00000"/>
                </a:solidFill>
                <a:latin typeface="Georgia" pitchFamily="18" charset="0"/>
              </a:rPr>
              <a:t>, выносил его и породил; горячими слезами воспитал и жить пустил, и за гробом стану о нём бога молить». О каком учебном заведении идёт речь?</a:t>
            </a:r>
            <a:br>
              <a:rPr lang="ru-RU" sz="3600" dirty="0">
                <a:solidFill>
                  <a:srgbClr val="C00000"/>
                </a:solidFill>
                <a:latin typeface="Georgia" pitchFamily="18" charset="0"/>
              </a:rPr>
            </a:br>
            <a:r>
              <a:rPr lang="ru-RU" sz="3600" dirty="0">
                <a:solidFill>
                  <a:srgbClr val="C00000"/>
                </a:solidFill>
                <a:latin typeface="Georgia" pitchFamily="18" charset="0"/>
              </a:rPr>
              <a:t>а) о Московском университете</a:t>
            </a:r>
            <a:br>
              <a:rPr lang="ru-RU" sz="3600" dirty="0">
                <a:solidFill>
                  <a:srgbClr val="C00000"/>
                </a:solidFill>
                <a:latin typeface="Georgia" pitchFamily="18" charset="0"/>
              </a:rPr>
            </a:br>
            <a:r>
              <a:rPr lang="ru-RU" sz="3600" dirty="0">
                <a:solidFill>
                  <a:srgbClr val="C00000"/>
                </a:solidFill>
                <a:latin typeface="Georgia" pitchFamily="18" charset="0"/>
              </a:rPr>
              <a:t>б) о Петербургском университете</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09586" y="2290754"/>
            <a:ext cx="7772400"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600" u="sng" dirty="0">
                <a:solidFill>
                  <a:srgbClr val="C00000"/>
                </a:solidFill>
                <a:latin typeface="Georgia" pitchFamily="18" charset="0"/>
              </a:rPr>
              <a:t>Правильный ответ: а</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 Московский </a:t>
            </a:r>
            <a:r>
              <a:rPr lang="ru-RU" sz="3600" dirty="0">
                <a:solidFill>
                  <a:srgbClr val="C00000"/>
                </a:solidFill>
                <a:latin typeface="Georgia" pitchFamily="18" charset="0"/>
              </a:rPr>
              <a:t>университет – детище Ломоносова.  Он и план чертил, и кирпич сортировал, и за кладкой следил, облюбовал и избрал профессоров, экзаменовал студентов. Ломоносов делал всё, чтобы лекции читались русскими профессорами и на русском языке.</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0" y="274638"/>
            <a:ext cx="9144000" cy="1143000"/>
          </a:xfrm>
        </p:spPr>
        <p:txBody>
          <a:bodyPr>
            <a:noAutofit/>
          </a:bodyPr>
          <a:lstStyle/>
          <a:p>
            <a:r>
              <a:rPr lang="ru-RU" sz="3600" dirty="0" smtClean="0">
                <a:solidFill>
                  <a:srgbClr val="C00000"/>
                </a:solidFill>
                <a:latin typeface="Georgia" pitchFamily="18" charset="0"/>
              </a:rPr>
              <a:t>Московский государственный университет имени М.В. Ломоносова </a:t>
            </a:r>
            <a:endParaRPr lang="ru-RU" sz="3600" dirty="0">
              <a:solidFill>
                <a:srgbClr val="C00000"/>
              </a:solidFill>
              <a:latin typeface="Georgia" pitchFamily="18" charset="0"/>
            </a:endParaRPr>
          </a:p>
        </p:txBody>
      </p:sp>
      <p:pic>
        <p:nvPicPr>
          <p:cNvPr id="92162" name="Picture 2" descr="C:\Users\Windows 7\Desktop\проект 9А\Новая папка\gallery_promo19161959.jpg"/>
          <p:cNvPicPr>
            <a:picLocks noChangeAspect="1" noChangeArrowheads="1"/>
          </p:cNvPicPr>
          <p:nvPr/>
        </p:nvPicPr>
        <p:blipFill>
          <a:blip r:embed="rId3"/>
          <a:srcRect/>
          <a:stretch>
            <a:fillRect/>
          </a:stretch>
        </p:blipFill>
        <p:spPr bwMode="auto">
          <a:xfrm>
            <a:off x="714348" y="1643050"/>
            <a:ext cx="7715304" cy="428628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500438"/>
            <a:ext cx="7772400" cy="1470025"/>
          </a:xfrm>
        </p:spPr>
        <p:txBody>
          <a:bodyPr>
            <a:normAutofit fontScale="90000"/>
          </a:bodyPr>
          <a:lstStyle/>
          <a:p>
            <a:r>
              <a:rPr lang="ru-RU" sz="4000" dirty="0">
                <a:solidFill>
                  <a:srgbClr val="C00000"/>
                </a:solidFill>
                <a:latin typeface="Georgia" pitchFamily="18" charset="0"/>
              </a:rPr>
              <a:t>18. В Московский университет принимали:</a:t>
            </a:r>
            <a:br>
              <a:rPr lang="ru-RU" sz="4000" dirty="0">
                <a:solidFill>
                  <a:srgbClr val="C00000"/>
                </a:solidFill>
                <a:latin typeface="Georgia" pitchFamily="18" charset="0"/>
              </a:rPr>
            </a:br>
            <a:r>
              <a:rPr lang="ru-RU" sz="4000" dirty="0">
                <a:solidFill>
                  <a:srgbClr val="C00000"/>
                </a:solidFill>
                <a:latin typeface="Georgia" pitchFamily="18" charset="0"/>
              </a:rPr>
              <a:t>а) дворян </a:t>
            </a:r>
            <a:br>
              <a:rPr lang="ru-RU" sz="4000" dirty="0">
                <a:solidFill>
                  <a:srgbClr val="C00000"/>
                </a:solidFill>
                <a:latin typeface="Georgia" pitchFamily="18" charset="0"/>
              </a:rPr>
            </a:br>
            <a:r>
              <a:rPr lang="ru-RU" sz="4000" dirty="0">
                <a:solidFill>
                  <a:srgbClr val="C00000"/>
                </a:solidFill>
                <a:latin typeface="Georgia" pitchFamily="18" charset="0"/>
              </a:rPr>
              <a:t>б) без различия происхождения и сословия</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428868"/>
            <a:ext cx="7772400"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4000" u="sng" dirty="0">
                <a:solidFill>
                  <a:srgbClr val="C00000"/>
                </a:solidFill>
                <a:latin typeface="Georgia" pitchFamily="18" charset="0"/>
              </a:rPr>
              <a:t>Правильный ответ: б</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smtClean="0">
                <a:solidFill>
                  <a:srgbClr val="C00000"/>
                </a:solidFill>
                <a:latin typeface="Georgia" pitchFamily="18" charset="0"/>
              </a:rPr>
              <a:t> Ломоносов </a:t>
            </a:r>
            <a:r>
              <a:rPr lang="ru-RU" sz="4000" dirty="0">
                <a:solidFill>
                  <a:srgbClr val="C00000"/>
                </a:solidFill>
                <a:latin typeface="Georgia" pitchFamily="18" charset="0"/>
              </a:rPr>
              <a:t>приложил существенные усилия для того, чтобы доступ к знаниям был открыт широким народным слоям, детям разночинцев и крестьян. «В университете тот студент почтеннее, кто больше научится, а чей он сын, в том нет нужды». Ломоносов настоял и на бесплатном обучении.</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Autofit/>
          </a:bodyPr>
          <a:lstStyle/>
          <a:p>
            <a:r>
              <a:rPr lang="ru-RU" sz="3600" dirty="0">
                <a:solidFill>
                  <a:srgbClr val="C00000"/>
                </a:solidFill>
                <a:latin typeface="Georgia" pitchFamily="18" charset="0"/>
              </a:rPr>
              <a:t>19. Телесные наказания практиковались во всех тогдашних учебных заведениях. </a:t>
            </a:r>
            <a:r>
              <a:rPr lang="ru-RU" sz="3600" dirty="0" smtClean="0">
                <a:solidFill>
                  <a:srgbClr val="C00000"/>
                </a:solidFill>
                <a:latin typeface="Georgia" pitchFamily="18" charset="0"/>
              </a:rPr>
              <a:t>Ломоносов</a:t>
            </a:r>
            <a:r>
              <a:rPr lang="ru-RU" sz="3600" dirty="0">
                <a:solidFill>
                  <a:srgbClr val="C00000"/>
                </a:solidFill>
                <a:latin typeface="Georgia" pitchFamily="18" charset="0"/>
              </a:rPr>
              <a:t>:</a:t>
            </a:r>
            <a:br>
              <a:rPr lang="ru-RU" sz="3600" dirty="0">
                <a:solidFill>
                  <a:srgbClr val="C00000"/>
                </a:solidFill>
                <a:latin typeface="Georgia" pitchFamily="18" charset="0"/>
              </a:rPr>
            </a:br>
            <a:r>
              <a:rPr lang="ru-RU" sz="3600" dirty="0">
                <a:solidFill>
                  <a:srgbClr val="C00000"/>
                </a:solidFill>
                <a:latin typeface="Georgia" pitchFamily="18" charset="0"/>
              </a:rPr>
              <a:t>а) также считал, что они нужны </a:t>
            </a:r>
            <a:br>
              <a:rPr lang="ru-RU" sz="3600" dirty="0">
                <a:solidFill>
                  <a:srgbClr val="C00000"/>
                </a:solidFill>
                <a:latin typeface="Georgia" pitchFamily="18" charset="0"/>
              </a:rPr>
            </a:br>
            <a:r>
              <a:rPr lang="ru-RU" sz="3600" dirty="0">
                <a:solidFill>
                  <a:srgbClr val="C00000"/>
                </a:solidFill>
                <a:latin typeface="Georgia" pitchFamily="18" charset="0"/>
              </a:rPr>
              <a:t>б) был против телесных наказаний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rmAutofit fontScale="90000"/>
          </a:bodyPr>
          <a:lstStyle/>
          <a:p>
            <a:r>
              <a:rPr lang="ru-RU" sz="4000" dirty="0">
                <a:solidFill>
                  <a:srgbClr val="C00000"/>
                </a:solidFill>
                <a:latin typeface="Georgia" pitchFamily="18" charset="0"/>
              </a:rPr>
              <a:t>1. М.В. Ломоносов родился 8 (19) ноября 1711 года </a:t>
            </a:r>
            <a:br>
              <a:rPr lang="ru-RU" sz="4000" dirty="0">
                <a:solidFill>
                  <a:srgbClr val="C00000"/>
                </a:solidFill>
                <a:latin typeface="Georgia" pitchFamily="18" charset="0"/>
              </a:rPr>
            </a:br>
            <a:r>
              <a:rPr lang="ru-RU" sz="4000" dirty="0">
                <a:solidFill>
                  <a:srgbClr val="C00000"/>
                </a:solidFill>
                <a:latin typeface="Georgia" pitchFamily="18" charset="0"/>
              </a:rPr>
              <a:t>а) в деревне </a:t>
            </a:r>
            <a:r>
              <a:rPr lang="ru-RU" sz="4000" dirty="0" err="1">
                <a:solidFill>
                  <a:srgbClr val="C00000"/>
                </a:solidFill>
                <a:latin typeface="Georgia" pitchFamily="18" charset="0"/>
              </a:rPr>
              <a:t>Мишанинской</a:t>
            </a: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4000" dirty="0">
                <a:solidFill>
                  <a:srgbClr val="C00000"/>
                </a:solidFill>
                <a:latin typeface="Georgia" pitchFamily="18" charset="0"/>
              </a:rPr>
              <a:t>б) в селе Холмогоры </a:t>
            </a:r>
            <a:r>
              <a:rPr lang="ru-RU" dirty="0">
                <a:solidFill>
                  <a:srgbClr val="C00000"/>
                </a:solidFill>
                <a:latin typeface="Georgia" pitchFamily="18" charset="0"/>
              </a:rPr>
              <a:t/>
            </a:r>
            <a:br>
              <a:rPr lang="ru-RU" dirty="0">
                <a:solidFill>
                  <a:srgbClr val="C00000"/>
                </a:solidFill>
                <a:latin typeface="Georgia" pitchFamily="18" charset="0"/>
              </a:rPr>
            </a:br>
            <a:r>
              <a:rPr lang="ru-RU" dirty="0">
                <a:solidFill>
                  <a:srgbClr val="C00000"/>
                </a:solidFill>
                <a:latin typeface="Georgia" pitchFamily="18" charset="0"/>
              </a:rPr>
              <a:t> </a:t>
            </a:r>
            <a:r>
              <a:rPr lang="ru-RU" sz="3600" dirty="0">
                <a:solidFill>
                  <a:srgbClr val="C00000"/>
                </a:solidFill>
                <a:latin typeface="Georgia" pitchFamily="18" charset="0"/>
              </a:rPr>
              <a:t/>
            </a:r>
            <a:br>
              <a:rPr lang="ru-RU" sz="3600" dirty="0">
                <a:solidFill>
                  <a:srgbClr val="C00000"/>
                </a:solidFill>
                <a:latin typeface="Georgia" pitchFamily="18" charset="0"/>
              </a:rPr>
            </a:br>
            <a:endParaRPr lang="ru-RU" dirty="0">
              <a:latin typeface="Georg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428868"/>
            <a:ext cx="7772400"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600" u="sng" dirty="0">
                <a:solidFill>
                  <a:srgbClr val="C00000"/>
                </a:solidFill>
                <a:latin typeface="Georgia" pitchFamily="18" charset="0"/>
              </a:rPr>
              <a:t>Правильный ответ: б</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smtClean="0">
                <a:solidFill>
                  <a:srgbClr val="C00000"/>
                </a:solidFill>
                <a:latin typeface="Georgia" pitchFamily="18" charset="0"/>
              </a:rPr>
              <a:t> Ломоносов </a:t>
            </a:r>
            <a:r>
              <a:rPr lang="ru-RU" sz="3600" dirty="0">
                <a:solidFill>
                  <a:srgbClr val="C00000"/>
                </a:solidFill>
                <a:latin typeface="Georgia" pitchFamily="18" charset="0"/>
              </a:rPr>
              <a:t>был ярым противником телесных наказаний. Основным средством воспитания он считал убеждение. Он разработал целый ряд разнообразных поощрительных мер - устные похвалы, награждение книгами, серебряными медалями.</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143248"/>
            <a:ext cx="7772400" cy="1470025"/>
          </a:xfrm>
        </p:spPr>
        <p:txBody>
          <a:bodyPr>
            <a:noAutofit/>
          </a:bodyPr>
          <a:lstStyle/>
          <a:p>
            <a:r>
              <a:rPr lang="ru-RU" sz="3600" dirty="0">
                <a:solidFill>
                  <a:srgbClr val="C00000"/>
                </a:solidFill>
                <a:latin typeface="Georgia" pitchFamily="18" charset="0"/>
              </a:rPr>
              <a:t>20.а) как и другие учёные-книжники </a:t>
            </a:r>
            <a:r>
              <a:rPr lang="en-US" sz="3600" dirty="0">
                <a:solidFill>
                  <a:srgbClr val="C00000"/>
                </a:solidFill>
                <a:latin typeface="Georgia" pitchFamily="18" charset="0"/>
              </a:rPr>
              <a:t>XVIII</a:t>
            </a:r>
            <a:r>
              <a:rPr lang="ru-RU" sz="3600" dirty="0">
                <a:solidFill>
                  <a:srgbClr val="C00000"/>
                </a:solidFill>
                <a:latin typeface="Georgia" pitchFamily="18" charset="0"/>
              </a:rPr>
              <a:t> века Ломоносов считал, что учёный должен заниматься чистой наукой.</a:t>
            </a:r>
            <a:br>
              <a:rPr lang="ru-RU" sz="3600" dirty="0">
                <a:solidFill>
                  <a:srgbClr val="C00000"/>
                </a:solidFill>
                <a:latin typeface="Georgia" pitchFamily="18" charset="0"/>
              </a:rPr>
            </a:br>
            <a:r>
              <a:rPr lang="ru-RU" sz="3600" dirty="0">
                <a:solidFill>
                  <a:srgbClr val="C00000"/>
                </a:solidFill>
                <a:latin typeface="Georgia" pitchFamily="18" charset="0"/>
              </a:rPr>
              <a:t>б) Ломоносов признавал необходимость широкой связи науки с практикой, с производством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38178" y="2324100"/>
            <a:ext cx="7772400"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000" u="sng" dirty="0">
                <a:solidFill>
                  <a:srgbClr val="C00000"/>
                </a:solidFill>
                <a:latin typeface="Georgia" pitchFamily="18" charset="0"/>
              </a:rPr>
              <a:t>Правильный ответ: б</a:t>
            </a:r>
            <a:r>
              <a:rPr lang="ru-RU" sz="3000" dirty="0">
                <a:solidFill>
                  <a:srgbClr val="C00000"/>
                </a:solidFill>
                <a:latin typeface="Georgia" pitchFamily="18" charset="0"/>
              </a:rPr>
              <a:t/>
            </a:r>
            <a:br>
              <a:rPr lang="ru-RU" sz="3000" dirty="0">
                <a:solidFill>
                  <a:srgbClr val="C00000"/>
                </a:solidFill>
                <a:latin typeface="Georgia" pitchFamily="18" charset="0"/>
              </a:rPr>
            </a:br>
            <a:r>
              <a:rPr lang="ru-RU" sz="3000" dirty="0" smtClean="0">
                <a:solidFill>
                  <a:srgbClr val="C00000"/>
                </a:solidFill>
                <a:latin typeface="Georgia" pitchFamily="18" charset="0"/>
              </a:rPr>
              <a:t> Важнейшей </a:t>
            </a:r>
            <a:r>
              <a:rPr lang="ru-RU" sz="3000" dirty="0">
                <a:solidFill>
                  <a:srgbClr val="C00000"/>
                </a:solidFill>
                <a:latin typeface="Georgia" pitchFamily="18" charset="0"/>
              </a:rPr>
              <a:t>задачей каждого истинного учёного Ломоносов считал сознательное применение   достижений науки в производстве, в «умножений благ жизни». Ломоносов выдвинул ряд проектов хозяйственного исследования природных богатств страны, разрабатывал планы её экономического и культурного развития. Он поставил вопрос о необходимости ведения сельского хозяйства на научной основе, предложил меры по охране лесов и т.д. </a:t>
            </a:r>
            <a:br>
              <a:rPr lang="ru-RU" sz="3000" dirty="0">
                <a:solidFill>
                  <a:srgbClr val="C00000"/>
                </a:solidFill>
                <a:latin typeface="Georgia" pitchFamily="18" charset="0"/>
              </a:rPr>
            </a:br>
            <a:endParaRPr lang="ru-RU" sz="3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rmAutofit fontScale="90000"/>
          </a:bodyPr>
          <a:lstStyle/>
          <a:p>
            <a:r>
              <a:rPr lang="ru-RU" sz="4000" dirty="0">
                <a:solidFill>
                  <a:srgbClr val="C00000"/>
                </a:solidFill>
                <a:latin typeface="Georgia" pitchFamily="18" charset="0"/>
              </a:rPr>
              <a:t>21.Огромной заслугой Ломоносова является то, что он</a:t>
            </a:r>
            <a:br>
              <a:rPr lang="ru-RU" sz="4000" dirty="0">
                <a:solidFill>
                  <a:srgbClr val="C00000"/>
                </a:solidFill>
                <a:latin typeface="Georgia" pitchFamily="18" charset="0"/>
              </a:rPr>
            </a:br>
            <a:r>
              <a:rPr lang="ru-RU" sz="4000" dirty="0">
                <a:solidFill>
                  <a:srgbClr val="C00000"/>
                </a:solidFill>
                <a:latin typeface="Georgia" pitchFamily="18" charset="0"/>
              </a:rPr>
              <a:t>а) проводил реформы русского языка</a:t>
            </a:r>
            <a:br>
              <a:rPr lang="ru-RU" sz="4000" dirty="0">
                <a:solidFill>
                  <a:srgbClr val="C00000"/>
                </a:solidFill>
                <a:latin typeface="Georgia" pitchFamily="18" charset="0"/>
              </a:rPr>
            </a:br>
            <a:r>
              <a:rPr lang="ru-RU" sz="4000" dirty="0">
                <a:solidFill>
                  <a:srgbClr val="C00000"/>
                </a:solidFill>
                <a:latin typeface="Georgia" pitchFamily="18" charset="0"/>
              </a:rPr>
              <a:t>б) выдвинул гипотезу флогистона</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457192" y="2405070"/>
            <a:ext cx="8305808" cy="1470025"/>
          </a:xfrm>
        </p:spPr>
        <p:txBody>
          <a:bodyPr>
            <a:noAutofit/>
          </a:bodyPr>
          <a:lstStyle/>
          <a:p>
            <a:r>
              <a:rPr lang="ru-RU" sz="2700" dirty="0">
                <a:solidFill>
                  <a:srgbClr val="C00000"/>
                </a:solidFill>
                <a:latin typeface="Georgia" pitchFamily="18" charset="0"/>
              </a:rPr>
              <a:t/>
            </a:r>
            <a:br>
              <a:rPr lang="ru-RU" sz="2700" dirty="0">
                <a:solidFill>
                  <a:srgbClr val="C00000"/>
                </a:solidFill>
                <a:latin typeface="Georgia" pitchFamily="18" charset="0"/>
              </a:rPr>
            </a:br>
            <a:r>
              <a:rPr lang="ru-RU" sz="2700" dirty="0">
                <a:solidFill>
                  <a:srgbClr val="C00000"/>
                </a:solidFill>
                <a:latin typeface="Georgia" pitchFamily="18" charset="0"/>
              </a:rPr>
              <a:t> </a:t>
            </a:r>
            <a:br>
              <a:rPr lang="ru-RU" sz="2700" dirty="0">
                <a:solidFill>
                  <a:srgbClr val="C00000"/>
                </a:solidFill>
                <a:latin typeface="Georgia" pitchFamily="18" charset="0"/>
              </a:rPr>
            </a:br>
            <a:r>
              <a:rPr lang="ru-RU" sz="2700" u="sng" dirty="0">
                <a:solidFill>
                  <a:srgbClr val="C00000"/>
                </a:solidFill>
                <a:latin typeface="Georgia" pitchFamily="18" charset="0"/>
              </a:rPr>
              <a:t>Правильный ответ: а</a:t>
            </a:r>
            <a:r>
              <a:rPr lang="ru-RU" sz="2700" dirty="0">
                <a:solidFill>
                  <a:srgbClr val="C00000"/>
                </a:solidFill>
                <a:latin typeface="Georgia" pitchFamily="18" charset="0"/>
              </a:rPr>
              <a:t/>
            </a:r>
            <a:br>
              <a:rPr lang="ru-RU" sz="2700" dirty="0">
                <a:solidFill>
                  <a:srgbClr val="C00000"/>
                </a:solidFill>
                <a:latin typeface="Georgia" pitchFamily="18" charset="0"/>
              </a:rPr>
            </a:br>
            <a:r>
              <a:rPr lang="ru-RU" sz="2700" dirty="0" smtClean="0">
                <a:solidFill>
                  <a:srgbClr val="C00000"/>
                </a:solidFill>
                <a:latin typeface="Georgia" pitchFamily="18" charset="0"/>
              </a:rPr>
              <a:t>В </a:t>
            </a:r>
            <a:r>
              <a:rPr lang="ru-RU" sz="2700" dirty="0">
                <a:solidFill>
                  <a:srgbClr val="C00000"/>
                </a:solidFill>
                <a:latin typeface="Georgia" pitchFamily="18" charset="0"/>
              </a:rPr>
              <a:t>то время русский язык был крайне тяжёл, со множеством церковнославянизмов, варваризмов, затруднявших его понимание. В своих филологических трудах Ломоносов исходил из убеждения, что развитие русского литературного языка должно происходить на основе сближения с народной живой речью.</a:t>
            </a:r>
            <a:br>
              <a:rPr lang="ru-RU" sz="2700" dirty="0">
                <a:solidFill>
                  <a:srgbClr val="C00000"/>
                </a:solidFill>
                <a:latin typeface="Georgia" pitchFamily="18" charset="0"/>
              </a:rPr>
            </a:br>
            <a:r>
              <a:rPr lang="ru-RU" sz="2700" dirty="0">
                <a:solidFill>
                  <a:srgbClr val="C00000"/>
                </a:solidFill>
                <a:latin typeface="Georgia" pitchFamily="18" charset="0"/>
              </a:rPr>
              <a:t>Он создал первую «Российскую грамматику», по которой учились многие поколения русских людей. Её основные нормы и правила сохранили своё значение до сегодняшних дней. Гипотеза же о флогистоне - тепловой жидкости, якобы переливающейся из одного тела в другое при их соприкосновении – ненаучна, и Ломоносов её опровергал. </a:t>
            </a:r>
            <a:r>
              <a:rPr lang="ru-RU" sz="2700" dirty="0"/>
              <a:t/>
            </a:r>
            <a:br>
              <a:rPr lang="ru-RU" sz="2700" dirty="0"/>
            </a:br>
            <a:endParaRPr lang="ru-RU" sz="27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3074" name="Picture 2" descr="&amp;Pcy;&amp;ocy;&amp;khcy;&amp;ocy;&amp;zhcy;&amp;iecy;&amp;iecy; &amp;icy;&amp;zcy;&amp;ocy;&amp;bcy;&amp;rcy;&amp;acy;&amp;zhcy;&amp;iecy;&amp;ncy;&amp;icy;&amp;iecy;"/>
          <p:cNvPicPr>
            <a:picLocks noChangeAspect="1" noChangeArrowheads="1"/>
          </p:cNvPicPr>
          <p:nvPr/>
        </p:nvPicPr>
        <p:blipFill>
          <a:blip r:embed="rId3">
            <a:lum bright="10000" contrast="10000"/>
          </a:blip>
          <a:srcRect/>
          <a:stretch>
            <a:fillRect/>
          </a:stretch>
        </p:blipFill>
        <p:spPr bwMode="auto">
          <a:xfrm>
            <a:off x="2357422" y="285728"/>
            <a:ext cx="4523461" cy="628654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286124"/>
            <a:ext cx="7772400" cy="1470025"/>
          </a:xfrm>
        </p:spPr>
        <p:txBody>
          <a:bodyPr>
            <a:normAutofit fontScale="90000"/>
          </a:bodyPr>
          <a:lstStyle/>
          <a:p>
            <a:r>
              <a:rPr lang="ru-RU" sz="3600" dirty="0">
                <a:solidFill>
                  <a:srgbClr val="C00000"/>
                </a:solidFill>
                <a:latin typeface="Georgia" pitchFamily="18" charset="0"/>
              </a:rPr>
              <a:t>22.Ломоносов знал около 12 иностранных языков.</a:t>
            </a:r>
            <a:br>
              <a:rPr lang="ru-RU" sz="3600" dirty="0">
                <a:solidFill>
                  <a:srgbClr val="C00000"/>
                </a:solidFill>
                <a:latin typeface="Georgia" pitchFamily="18" charset="0"/>
              </a:rPr>
            </a:br>
            <a:r>
              <a:rPr lang="ru-RU" sz="3600" dirty="0">
                <a:solidFill>
                  <a:srgbClr val="C00000"/>
                </a:solidFill>
                <a:latin typeface="Georgia" pitchFamily="18" charset="0"/>
              </a:rPr>
              <a:t>В то время в России и в Западной Европе было широко распространено мнение, что научные мысли можно выражать только на латинском языке, а научно объясняться можно только на иностранном языке. Ломоносов:</a:t>
            </a:r>
            <a:br>
              <a:rPr lang="ru-RU" sz="3600" dirty="0">
                <a:solidFill>
                  <a:srgbClr val="C00000"/>
                </a:solidFill>
                <a:latin typeface="Georgia" pitchFamily="18" charset="0"/>
              </a:rPr>
            </a:br>
            <a:r>
              <a:rPr lang="ru-RU" sz="3600" dirty="0">
                <a:solidFill>
                  <a:srgbClr val="C00000"/>
                </a:solidFill>
                <a:latin typeface="Georgia" pitchFamily="18" charset="0"/>
              </a:rPr>
              <a:t>а) </a:t>
            </a:r>
            <a:r>
              <a:rPr lang="ru-RU" sz="3600" dirty="0" smtClean="0">
                <a:solidFill>
                  <a:srgbClr val="C00000"/>
                </a:solidFill>
                <a:latin typeface="Georgia" pitchFamily="18" charset="0"/>
              </a:rPr>
              <a:t>всецело </a:t>
            </a:r>
            <a:r>
              <a:rPr lang="ru-RU" sz="3600" dirty="0">
                <a:solidFill>
                  <a:srgbClr val="C00000"/>
                </a:solidFill>
                <a:latin typeface="Georgia" pitchFamily="18" charset="0"/>
              </a:rPr>
              <a:t>поддерживал это мнение </a:t>
            </a:r>
            <a:br>
              <a:rPr lang="ru-RU" sz="3600" dirty="0">
                <a:solidFill>
                  <a:srgbClr val="C00000"/>
                </a:solidFill>
                <a:latin typeface="Georgia" pitchFamily="18" charset="0"/>
              </a:rPr>
            </a:br>
            <a:r>
              <a:rPr lang="ru-RU" sz="3600" dirty="0">
                <a:solidFill>
                  <a:srgbClr val="C00000"/>
                </a:solidFill>
                <a:latin typeface="Georgia" pitchFamily="18" charset="0"/>
              </a:rPr>
              <a:t>б) первым начал писать научные труды на русском языке          </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285992"/>
            <a:ext cx="7772400" cy="1470025"/>
          </a:xfrm>
        </p:spPr>
        <p:txBody>
          <a:bodyPr>
            <a:normAutofit fontScale="90000"/>
          </a:bodyPr>
          <a:lstStyle/>
          <a:p>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r>
              <a:rPr lang="ru-RU" sz="3100" u="sng" dirty="0">
                <a:solidFill>
                  <a:srgbClr val="C00000"/>
                </a:solidFill>
                <a:latin typeface="Georgia" pitchFamily="18" charset="0"/>
              </a:rPr>
              <a:t>Правильный ответ: б </a:t>
            </a:r>
            <a:r>
              <a:rPr lang="ru-RU" sz="3100" dirty="0">
                <a:solidFill>
                  <a:srgbClr val="C00000"/>
                </a:solidFill>
                <a:latin typeface="Georgia" pitchFamily="18" charset="0"/>
              </a:rPr>
              <a:t/>
            </a:r>
            <a:br>
              <a:rPr lang="ru-RU" sz="3100" dirty="0">
                <a:solidFill>
                  <a:srgbClr val="C00000"/>
                </a:solidFill>
                <a:latin typeface="Georgia" pitchFamily="18" charset="0"/>
              </a:rPr>
            </a:br>
            <a:r>
              <a:rPr lang="ru-RU" sz="3100" dirty="0">
                <a:solidFill>
                  <a:srgbClr val="C00000"/>
                </a:solidFill>
                <a:latin typeface="Georgia" pitchFamily="18" charset="0"/>
              </a:rPr>
              <a:t>Ломоносов по праву признаётся основателем русской научной и технической терминологии.</a:t>
            </a:r>
            <a:br>
              <a:rPr lang="ru-RU" sz="3100" dirty="0">
                <a:solidFill>
                  <a:srgbClr val="C00000"/>
                </a:solidFill>
                <a:latin typeface="Georgia" pitchFamily="18" charset="0"/>
              </a:rPr>
            </a:br>
            <a:r>
              <a:rPr lang="ru-RU" sz="3100" dirty="0">
                <a:solidFill>
                  <a:srgbClr val="C00000"/>
                </a:solidFill>
                <a:latin typeface="Georgia" pitchFamily="18" charset="0"/>
              </a:rPr>
              <a:t>Избегая иностранных заимствований, он в то же время стремился содействовать сближению отечественной науки с </a:t>
            </a:r>
            <a:r>
              <a:rPr lang="ru-RU" sz="3100" dirty="0" err="1">
                <a:solidFill>
                  <a:srgbClr val="C00000"/>
                </a:solidFill>
                <a:latin typeface="Georgia" pitchFamily="18" charset="0"/>
              </a:rPr>
              <a:t>западно-европейской</a:t>
            </a:r>
            <a:r>
              <a:rPr lang="ru-RU" sz="3100" dirty="0">
                <a:solidFill>
                  <a:srgbClr val="C00000"/>
                </a:solidFill>
                <a:latin typeface="Georgia" pitchFamily="18" charset="0"/>
              </a:rPr>
              <a:t>. Он широко использовал интернациональную научную терминологию, составленную преимущественно из греко-латинских корней. Благодаря  огромной  плодотворной работе Ломоносова, наука в России стала развиваться на родном языке. </a:t>
            </a:r>
            <a:r>
              <a:rPr lang="ru-RU" sz="3100" dirty="0"/>
              <a:t/>
            </a:r>
            <a:br>
              <a:rPr lang="ru-RU" sz="3100" dirty="0"/>
            </a:br>
            <a:endParaRPr lang="ru-RU" sz="31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286124"/>
            <a:ext cx="7772400" cy="1470025"/>
          </a:xfrm>
        </p:spPr>
        <p:txBody>
          <a:bodyPr>
            <a:noAutofit/>
          </a:bodyPr>
          <a:lstStyle/>
          <a:p>
            <a:r>
              <a:rPr lang="ru-RU" sz="3600" dirty="0">
                <a:solidFill>
                  <a:srgbClr val="C00000"/>
                </a:solidFill>
                <a:latin typeface="Georgia" pitchFamily="18" charset="0"/>
              </a:rPr>
              <a:t>23. Ломоносов был убеждённым противником войн. Но он видел объективную  неизбежность их.</a:t>
            </a:r>
            <a:br>
              <a:rPr lang="ru-RU" sz="3600" dirty="0">
                <a:solidFill>
                  <a:srgbClr val="C00000"/>
                </a:solidFill>
                <a:latin typeface="Georgia" pitchFamily="18" charset="0"/>
              </a:rPr>
            </a:br>
            <a:r>
              <a:rPr lang="ru-RU" sz="3600" dirty="0">
                <a:solidFill>
                  <a:srgbClr val="C00000"/>
                </a:solidFill>
                <a:latin typeface="Georgia" pitchFamily="18" charset="0"/>
              </a:rPr>
              <a:t>В качестве действенной меры «сохранение военного искусства во время  продолжительного мира» Ломоносов собирался предложить</a:t>
            </a:r>
            <a:br>
              <a:rPr lang="ru-RU" sz="3600" dirty="0">
                <a:solidFill>
                  <a:srgbClr val="C00000"/>
                </a:solidFill>
                <a:latin typeface="Georgia" pitchFamily="18" charset="0"/>
              </a:rPr>
            </a:br>
            <a:r>
              <a:rPr lang="ru-RU" sz="3600" dirty="0">
                <a:solidFill>
                  <a:srgbClr val="C00000"/>
                </a:solidFill>
                <a:latin typeface="Georgia" pitchFamily="18" charset="0"/>
              </a:rPr>
              <a:t>а) Олимпийские игры </a:t>
            </a:r>
            <a:br>
              <a:rPr lang="ru-RU" sz="3600" dirty="0">
                <a:solidFill>
                  <a:srgbClr val="C00000"/>
                </a:solidFill>
                <a:latin typeface="Georgia" pitchFamily="18" charset="0"/>
              </a:rPr>
            </a:br>
            <a:r>
              <a:rPr lang="ru-RU" sz="3600" dirty="0">
                <a:solidFill>
                  <a:srgbClr val="C00000"/>
                </a:solidFill>
                <a:latin typeface="Georgia" pitchFamily="18" charset="0"/>
              </a:rPr>
              <a:t>б) военные учения («потешные баталии»)</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428868"/>
            <a:ext cx="7772400"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600" u="sng" dirty="0">
                <a:solidFill>
                  <a:srgbClr val="C00000"/>
                </a:solidFill>
                <a:latin typeface="Georgia" pitchFamily="18" charset="0"/>
              </a:rPr>
              <a:t>Правильный ответ: а</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Правда, в своих записках меценату И.И. Шувалова он не разъяснял, как конкретно следовало проводить их, но само направление его мысли не может не вызывать восхищение.</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786058"/>
            <a:ext cx="7772400" cy="1470025"/>
          </a:xfrm>
        </p:spPr>
        <p:txBody>
          <a:bodyPr>
            <a:normAutofit fontScale="90000"/>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4000" u="sng" dirty="0">
                <a:solidFill>
                  <a:srgbClr val="C00000"/>
                </a:solidFill>
                <a:latin typeface="Georgia" pitchFamily="18" charset="0"/>
              </a:rPr>
              <a:t>Правильный ответ: а</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М.Ломоносов родился в деревне </a:t>
            </a:r>
            <a:r>
              <a:rPr lang="ru-RU" sz="4000" dirty="0" err="1">
                <a:solidFill>
                  <a:srgbClr val="C00000"/>
                </a:solidFill>
                <a:latin typeface="Georgia" pitchFamily="18" charset="0"/>
              </a:rPr>
              <a:t>Мишанинской</a:t>
            </a:r>
            <a:r>
              <a:rPr lang="ru-RU" sz="4000" dirty="0">
                <a:solidFill>
                  <a:srgbClr val="C00000"/>
                </a:solidFill>
                <a:latin typeface="Georgia" pitchFamily="18" charset="0"/>
              </a:rPr>
              <a:t>, которая располагалась около села Холмогоры.</a:t>
            </a:r>
            <a:r>
              <a:rPr lang="ru-RU" sz="4000" dirty="0">
                <a:latin typeface="Georgia" pitchFamily="18" charset="0"/>
              </a:rPr>
              <a:t/>
            </a:r>
            <a:br>
              <a:rPr lang="ru-RU" sz="4000" dirty="0">
                <a:latin typeface="Georgia" pitchFamily="18" charset="0"/>
              </a:rPr>
            </a:br>
            <a:endParaRPr lang="ru-RU" sz="4000" dirty="0">
              <a:latin typeface="Georgia"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500306"/>
            <a:ext cx="7772400" cy="1470025"/>
          </a:xfrm>
        </p:spPr>
        <p:txBody>
          <a:bodyPr>
            <a:normAutofit/>
          </a:bodyPr>
          <a:lstStyle/>
          <a:p>
            <a:r>
              <a:rPr lang="ru-RU" sz="3600" b="1" dirty="0">
                <a:solidFill>
                  <a:srgbClr val="C00000"/>
                </a:solidFill>
                <a:latin typeface="Georgia" pitchFamily="18" charset="0"/>
              </a:rPr>
              <a:t>Раздел II. Научные открытия</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rmAutofit fontScale="90000"/>
          </a:bodyPr>
          <a:lstStyle/>
          <a:p>
            <a:r>
              <a:rPr lang="ru-RU" sz="4000" dirty="0">
                <a:solidFill>
                  <a:srgbClr val="C00000"/>
                </a:solidFill>
                <a:latin typeface="Georgia" pitchFamily="18" charset="0"/>
              </a:rPr>
              <a:t>24.  М.В. Ломоносов: </a:t>
            </a:r>
            <a:br>
              <a:rPr lang="ru-RU" sz="4000" dirty="0">
                <a:solidFill>
                  <a:srgbClr val="C00000"/>
                </a:solidFill>
                <a:latin typeface="Georgia" pitchFamily="18" charset="0"/>
              </a:rPr>
            </a:br>
            <a:r>
              <a:rPr lang="ru-RU" sz="4000" dirty="0">
                <a:solidFill>
                  <a:srgbClr val="C00000"/>
                </a:solidFill>
                <a:latin typeface="Georgia" pitchFamily="18" charset="0"/>
              </a:rPr>
              <a:t>а) разработал гипотезу «блуждающей жидкости», придающей газам упругость;</a:t>
            </a:r>
            <a:br>
              <a:rPr lang="ru-RU" sz="4000" dirty="0">
                <a:solidFill>
                  <a:srgbClr val="C00000"/>
                </a:solidFill>
                <a:latin typeface="Georgia" pitchFamily="18" charset="0"/>
              </a:rPr>
            </a:br>
            <a:r>
              <a:rPr lang="ru-RU" sz="4000" dirty="0">
                <a:solidFill>
                  <a:srgbClr val="C00000"/>
                </a:solidFill>
                <a:latin typeface="Georgia" pitchFamily="18" charset="0"/>
              </a:rPr>
              <a:t>б) создал физическую химию.</a:t>
            </a:r>
            <a:br>
              <a:rPr lang="ru-RU" sz="4000" dirty="0">
                <a:solidFill>
                  <a:srgbClr val="C00000"/>
                </a:solidFill>
                <a:latin typeface="Georgia" pitchFamily="18" charset="0"/>
              </a:rPr>
            </a:br>
            <a:r>
              <a:rPr lang="ru-RU" sz="4000" dirty="0">
                <a:solidFill>
                  <a:srgbClr val="C00000"/>
                </a:solidFill>
                <a:latin typeface="Georgia" pitchFamily="18" charset="0"/>
              </a:rPr>
              <a:t> </a:t>
            </a:r>
            <a:br>
              <a:rPr lang="ru-RU" sz="40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543172"/>
            <a:ext cx="7772400" cy="1470025"/>
          </a:xfrm>
        </p:spPr>
        <p:txBody>
          <a:bodyPr>
            <a:noAutofit/>
          </a:bodyPr>
          <a:lstStyle/>
          <a:p>
            <a:r>
              <a:rPr lang="ru-RU" sz="2700" dirty="0">
                <a:solidFill>
                  <a:srgbClr val="C00000"/>
                </a:solidFill>
                <a:latin typeface="Georgia" pitchFamily="18" charset="0"/>
              </a:rPr>
              <a:t/>
            </a:r>
            <a:br>
              <a:rPr lang="ru-RU" sz="2700" dirty="0">
                <a:solidFill>
                  <a:srgbClr val="C00000"/>
                </a:solidFill>
                <a:latin typeface="Georgia" pitchFamily="18" charset="0"/>
              </a:rPr>
            </a:br>
            <a:r>
              <a:rPr lang="ru-RU" sz="2700" dirty="0">
                <a:solidFill>
                  <a:srgbClr val="C00000"/>
                </a:solidFill>
                <a:latin typeface="Georgia" pitchFamily="18" charset="0"/>
              </a:rPr>
              <a:t> </a:t>
            </a:r>
            <a:br>
              <a:rPr lang="ru-RU" sz="2700" dirty="0">
                <a:solidFill>
                  <a:srgbClr val="C00000"/>
                </a:solidFill>
                <a:latin typeface="Georgia" pitchFamily="18" charset="0"/>
              </a:rPr>
            </a:br>
            <a:r>
              <a:rPr lang="ru-RU" sz="3200" u="sng" dirty="0">
                <a:solidFill>
                  <a:srgbClr val="C00000"/>
                </a:solidFill>
                <a:latin typeface="Georgia" pitchFamily="18" charset="0"/>
              </a:rPr>
              <a:t>Правильный ответ: б</a:t>
            </a:r>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dirty="0">
                <a:solidFill>
                  <a:srgbClr val="C00000"/>
                </a:solidFill>
                <a:latin typeface="Georgia" pitchFamily="18" charset="0"/>
              </a:rPr>
              <a:t>Ломоносову принадлежит чрезвычайно плодотворная идея объединения усилий разных </a:t>
            </a:r>
            <a:r>
              <a:rPr lang="ru-RU" sz="3200" dirty="0" smtClean="0">
                <a:solidFill>
                  <a:srgbClr val="C00000"/>
                </a:solidFill>
                <a:latin typeface="Georgia" pitchFamily="18" charset="0"/>
              </a:rPr>
              <a:t>наук. Пользуясь </a:t>
            </a:r>
            <a:r>
              <a:rPr lang="ru-RU" sz="3200" dirty="0">
                <a:solidFill>
                  <a:srgbClr val="C00000"/>
                </a:solidFill>
                <a:latin typeface="Georgia" pitchFamily="18" charset="0"/>
              </a:rPr>
              <a:t>методом физической химии, сам Ломоносов рассмотрел ряд </a:t>
            </a:r>
            <a:r>
              <a:rPr lang="ru-RU" sz="3200" dirty="0" smtClean="0">
                <a:solidFill>
                  <a:srgbClr val="C00000"/>
                </a:solidFill>
                <a:latin typeface="Georgia" pitchFamily="18" charset="0"/>
              </a:rPr>
              <a:t>вопросов, </a:t>
            </a:r>
            <a:r>
              <a:rPr lang="ru-RU" sz="3200" dirty="0">
                <a:solidFill>
                  <a:srgbClr val="C00000"/>
                </a:solidFill>
                <a:latin typeface="Georgia" pitchFamily="18" charset="0"/>
              </a:rPr>
              <a:t>не утративших актуальности в наши дни. Так, он изучал действие на вещества низких и высоких температур и давления, явления вязкости, свойства растворов и т.д. </a:t>
            </a:r>
            <a:r>
              <a:rPr lang="ru-RU" sz="2700" dirty="0"/>
              <a:t/>
            </a:r>
            <a:br>
              <a:rPr lang="ru-RU" sz="2700" dirty="0"/>
            </a:br>
            <a:endParaRPr lang="ru-RU" sz="27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3400" dirty="0" smtClean="0">
                <a:solidFill>
                  <a:srgbClr val="C00000"/>
                </a:solidFill>
                <a:latin typeface="Georgia" pitchFamily="18" charset="0"/>
              </a:rPr>
              <a:t>Экспозиция Музея М.В. Ломоносова </a:t>
            </a:r>
            <a:br>
              <a:rPr lang="ru-RU" sz="3400" dirty="0" smtClean="0">
                <a:solidFill>
                  <a:srgbClr val="C00000"/>
                </a:solidFill>
                <a:latin typeface="Georgia" pitchFamily="18" charset="0"/>
              </a:rPr>
            </a:br>
            <a:r>
              <a:rPr lang="ru-RU" sz="3400" dirty="0" smtClean="0">
                <a:solidFill>
                  <a:srgbClr val="C00000"/>
                </a:solidFill>
                <a:latin typeface="Georgia" pitchFamily="18" charset="0"/>
              </a:rPr>
              <a:t>в Санкт-Петербурге</a:t>
            </a:r>
            <a:endParaRPr lang="ru-RU" sz="3400" dirty="0">
              <a:solidFill>
                <a:srgbClr val="C00000"/>
              </a:solidFill>
              <a:latin typeface="Georgia" pitchFamily="18" charset="0"/>
            </a:endParaRPr>
          </a:p>
        </p:txBody>
      </p:sp>
      <p:pic>
        <p:nvPicPr>
          <p:cNvPr id="4098" name="Picture 2" descr="C:\Users\Windows 7\Desktop\P81201-185345(1)(1).jpg"/>
          <p:cNvPicPr>
            <a:picLocks noChangeAspect="1" noChangeArrowheads="1"/>
          </p:cNvPicPr>
          <p:nvPr/>
        </p:nvPicPr>
        <p:blipFill>
          <a:blip r:embed="rId3" cstate="print"/>
          <a:srcRect/>
          <a:stretch>
            <a:fillRect/>
          </a:stretch>
        </p:blipFill>
        <p:spPr bwMode="auto">
          <a:xfrm>
            <a:off x="785786" y="1500174"/>
            <a:ext cx="7516578" cy="44974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2543172"/>
            <a:ext cx="7772400" cy="1470025"/>
          </a:xfrm>
        </p:spPr>
        <p:txBody>
          <a:bodyPr>
            <a:noAutofit/>
          </a:bodyPr>
          <a:lstStyle/>
          <a:p>
            <a:r>
              <a:rPr lang="ru-RU" sz="2700" dirty="0">
                <a:solidFill>
                  <a:srgbClr val="C00000"/>
                </a:solidFill>
                <a:latin typeface="Georgia" pitchFamily="18" charset="0"/>
              </a:rPr>
              <a:t/>
            </a:r>
            <a:br>
              <a:rPr lang="ru-RU" sz="2700" dirty="0">
                <a:solidFill>
                  <a:srgbClr val="C00000"/>
                </a:solidFill>
                <a:latin typeface="Georgia" pitchFamily="18" charset="0"/>
              </a:rPr>
            </a:br>
            <a:r>
              <a:rPr lang="ru-RU" sz="3200" dirty="0" smtClean="0">
                <a:solidFill>
                  <a:srgbClr val="C00000"/>
                </a:solidFill>
                <a:latin typeface="Georgia" pitchFamily="18" charset="0"/>
              </a:rPr>
              <a:t>Что </a:t>
            </a:r>
            <a:r>
              <a:rPr lang="ru-RU" sz="3200" dirty="0">
                <a:solidFill>
                  <a:srgbClr val="C00000"/>
                </a:solidFill>
                <a:latin typeface="Georgia" pitchFamily="18" charset="0"/>
              </a:rPr>
              <a:t>касается гипотезы «блуждающей жидкости»; будучи убежденным материалистом, он был непримиримыми противником подобных туманных </a:t>
            </a:r>
            <a:r>
              <a:rPr lang="ru-RU" sz="3200" dirty="0" smtClean="0">
                <a:solidFill>
                  <a:srgbClr val="C00000"/>
                </a:solidFill>
                <a:latin typeface="Georgia" pitchFamily="18" charset="0"/>
              </a:rPr>
              <a:t>гипотез. </a:t>
            </a:r>
            <a:r>
              <a:rPr lang="ru-RU" sz="3200" dirty="0">
                <a:solidFill>
                  <a:srgbClr val="C00000"/>
                </a:solidFill>
                <a:latin typeface="Georgia" pitchFamily="18" charset="0"/>
              </a:rPr>
              <a:t>Также Ломоносова по праву следует считать основоположником геохимии, металлургической химии, химии стекла и керамики и др.</a:t>
            </a:r>
            <a:r>
              <a:rPr lang="ru-RU" sz="2700" dirty="0"/>
              <a:t/>
            </a:r>
            <a:br>
              <a:rPr lang="ru-RU" sz="2700" dirty="0"/>
            </a:br>
            <a:endParaRPr lang="ru-RU" sz="27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Autofit/>
          </a:bodyPr>
          <a:lstStyle/>
          <a:p>
            <a:r>
              <a:rPr lang="ru-RU" sz="3600" dirty="0" smtClean="0">
                <a:solidFill>
                  <a:srgbClr val="C00000"/>
                </a:solidFill>
                <a:latin typeface="Georgia" pitchFamily="18" charset="0"/>
              </a:rPr>
              <a:t>25.Поистине </a:t>
            </a:r>
            <a:r>
              <a:rPr lang="ru-RU" sz="3600" dirty="0">
                <a:solidFill>
                  <a:srgbClr val="C00000"/>
                </a:solidFill>
                <a:latin typeface="Georgia" pitchFamily="18" charset="0"/>
              </a:rPr>
              <a:t>эпохальным стало открытие и </a:t>
            </a:r>
            <a:r>
              <a:rPr lang="ru-RU" sz="3600" dirty="0" err="1">
                <a:solidFill>
                  <a:srgbClr val="C00000"/>
                </a:solidFill>
                <a:latin typeface="Georgia" pitchFamily="18" charset="0"/>
              </a:rPr>
              <a:t>естественно-научное</a:t>
            </a:r>
            <a:r>
              <a:rPr lang="ru-RU" sz="3600" dirty="0">
                <a:solidFill>
                  <a:srgbClr val="C00000"/>
                </a:solidFill>
                <a:latin typeface="Georgia" pitchFamily="18" charset="0"/>
              </a:rPr>
              <a:t> обоснование Ломоносовым </a:t>
            </a:r>
            <a:br>
              <a:rPr lang="ru-RU" sz="3600" dirty="0">
                <a:solidFill>
                  <a:srgbClr val="C00000"/>
                </a:solidFill>
                <a:latin typeface="Georgia" pitchFamily="18" charset="0"/>
              </a:rPr>
            </a:br>
            <a:r>
              <a:rPr lang="ru-RU" sz="3600" dirty="0">
                <a:solidFill>
                  <a:srgbClr val="C00000"/>
                </a:solidFill>
                <a:latin typeface="Georgia" pitchFamily="18" charset="0"/>
              </a:rPr>
              <a:t>  а) </a:t>
            </a:r>
            <a:r>
              <a:rPr lang="ru-RU" sz="3600" dirty="0" smtClean="0">
                <a:solidFill>
                  <a:srgbClr val="C00000"/>
                </a:solidFill>
                <a:latin typeface="Georgia" pitchFamily="18" charset="0"/>
              </a:rPr>
              <a:t>закона сохранения </a:t>
            </a:r>
            <a:r>
              <a:rPr lang="ru-RU" sz="3600" dirty="0">
                <a:solidFill>
                  <a:srgbClr val="C00000"/>
                </a:solidFill>
                <a:latin typeface="Georgia" pitchFamily="18" charset="0"/>
              </a:rPr>
              <a:t>материи и движения </a:t>
            </a:r>
            <a:br>
              <a:rPr lang="ru-RU" sz="3600" dirty="0">
                <a:solidFill>
                  <a:srgbClr val="C00000"/>
                </a:solidFill>
                <a:latin typeface="Georgia" pitchFamily="18" charset="0"/>
              </a:rPr>
            </a:br>
            <a:r>
              <a:rPr lang="ru-RU" sz="3600" dirty="0">
                <a:solidFill>
                  <a:srgbClr val="C00000"/>
                </a:solidFill>
                <a:latin typeface="Georgia" pitchFamily="18" charset="0"/>
              </a:rPr>
              <a:t>  б) закона притяжения тел.</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285724" y="2247908"/>
            <a:ext cx="8520126" cy="1470025"/>
          </a:xfrm>
        </p:spPr>
        <p:txBody>
          <a:bodyPr>
            <a:noAutofit/>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2800" u="sng" dirty="0">
                <a:solidFill>
                  <a:srgbClr val="C00000"/>
                </a:solidFill>
                <a:latin typeface="Georgia" pitchFamily="18" charset="0"/>
              </a:rPr>
              <a:t>Правильный ответ: а</a:t>
            </a:r>
            <a:r>
              <a:rPr lang="ru-RU" sz="2800" dirty="0">
                <a:solidFill>
                  <a:srgbClr val="C00000"/>
                </a:solidFill>
                <a:latin typeface="Georgia" pitchFamily="18" charset="0"/>
              </a:rPr>
              <a:t/>
            </a:r>
            <a:br>
              <a:rPr lang="ru-RU" sz="2800" dirty="0">
                <a:solidFill>
                  <a:srgbClr val="C00000"/>
                </a:solidFill>
                <a:latin typeface="Georgia" pitchFamily="18" charset="0"/>
              </a:rPr>
            </a:br>
            <a:r>
              <a:rPr lang="ru-RU" sz="2800" dirty="0">
                <a:solidFill>
                  <a:srgbClr val="C00000"/>
                </a:solidFill>
                <a:latin typeface="Georgia" pitchFamily="18" charset="0"/>
              </a:rPr>
              <a:t>Основной закон природы – закон </a:t>
            </a:r>
            <a:r>
              <a:rPr lang="ru-RU" sz="2800" dirty="0" smtClean="0">
                <a:solidFill>
                  <a:srgbClr val="C00000"/>
                </a:solidFill>
                <a:latin typeface="Georgia" pitchFamily="18" charset="0"/>
              </a:rPr>
              <a:t>сохранения </a:t>
            </a:r>
            <a:r>
              <a:rPr lang="ru-RU" sz="2800" dirty="0">
                <a:solidFill>
                  <a:srgbClr val="C00000"/>
                </a:solidFill>
                <a:latin typeface="Georgia" pitchFamily="18" charset="0"/>
              </a:rPr>
              <a:t>массы вещества  был впервые открыт </a:t>
            </a:r>
            <a:br>
              <a:rPr lang="ru-RU" sz="2800" dirty="0">
                <a:solidFill>
                  <a:srgbClr val="C00000"/>
                </a:solidFill>
                <a:latin typeface="Georgia" pitchFamily="18" charset="0"/>
              </a:rPr>
            </a:br>
            <a:r>
              <a:rPr lang="ru-RU" sz="2800" dirty="0">
                <a:solidFill>
                  <a:srgbClr val="C00000"/>
                </a:solidFill>
                <a:latin typeface="Georgia" pitchFamily="18" charset="0"/>
              </a:rPr>
              <a:t>М. В. Ломоносовым, на двадцать лет раньше, чем французом Лавуазье. Ломоносов также первым сформулировал молекулярно-кинетическую теорию строения вещества, которая составляет основу современных взглядов на строение материи. Он сумел объяснить многие физические явления, которые были непонятны его современникам, разработал новую теорию о природе электрических явлений, объяснил явление атмосферного электричества, и пр.</a:t>
            </a:r>
            <a:br>
              <a:rPr lang="ru-RU" sz="2800" dirty="0">
                <a:solidFill>
                  <a:srgbClr val="C00000"/>
                </a:solidFill>
                <a:latin typeface="Georgia" pitchFamily="18" charset="0"/>
              </a:rPr>
            </a:br>
            <a:endParaRPr lang="ru-RU" sz="28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9110" y="3267072"/>
            <a:ext cx="7772400" cy="1470025"/>
          </a:xfrm>
        </p:spPr>
        <p:txBody>
          <a:bodyPr>
            <a:noAutofit/>
          </a:bodyPr>
          <a:lstStyle/>
          <a:p>
            <a:r>
              <a:rPr lang="ru-RU" sz="2800" dirty="0" smtClean="0">
                <a:solidFill>
                  <a:srgbClr val="C00000"/>
                </a:solidFill>
                <a:latin typeface="Georgia" pitchFamily="18" charset="0"/>
              </a:rPr>
              <a:t>26. </a:t>
            </a:r>
            <a:r>
              <a:rPr lang="ru-RU" sz="2800" dirty="0">
                <a:solidFill>
                  <a:srgbClr val="C00000"/>
                </a:solidFill>
                <a:latin typeface="Georgia" pitchFamily="18" charset="0"/>
              </a:rPr>
              <a:t>В 18 веке многие ученые категорически отрицали возможность погружения верхнего, холодного воздуха в нижней, теплый воздух. Ломоносов опытным путем открыл, доказал и объяснил конвекционные воздушные токи в атмосфере. Свой </a:t>
            </a:r>
            <a:r>
              <a:rPr lang="ru-RU" sz="2800" dirty="0" smtClean="0">
                <a:solidFill>
                  <a:srgbClr val="C00000"/>
                </a:solidFill>
                <a:latin typeface="Georgia" pitchFamily="18" charset="0"/>
              </a:rPr>
              <a:t>неслыханный </a:t>
            </a:r>
            <a:r>
              <a:rPr lang="ru-RU" sz="2800" dirty="0">
                <a:solidFill>
                  <a:srgbClr val="C00000"/>
                </a:solidFill>
                <a:latin typeface="Georgia" pitchFamily="18" charset="0"/>
              </a:rPr>
              <a:t>по трудности для науки и техники того времени эксперимент ученый задумал осуществить с помощью самопишущих приборов, которые, по его замыслу, должны были подыматься в верхние слои атмосферы: </a:t>
            </a:r>
            <a:br>
              <a:rPr lang="ru-RU" sz="2800" dirty="0">
                <a:solidFill>
                  <a:srgbClr val="C00000"/>
                </a:solidFill>
                <a:latin typeface="Georgia" pitchFamily="18" charset="0"/>
              </a:rPr>
            </a:br>
            <a:r>
              <a:rPr lang="ru-RU" sz="2800" dirty="0">
                <a:solidFill>
                  <a:srgbClr val="C00000"/>
                </a:solidFill>
                <a:latin typeface="Georgia" pitchFamily="18" charset="0"/>
              </a:rPr>
              <a:t>а) воздушными змеями </a:t>
            </a:r>
            <a:br>
              <a:rPr lang="ru-RU" sz="2800" dirty="0">
                <a:solidFill>
                  <a:srgbClr val="C00000"/>
                </a:solidFill>
                <a:latin typeface="Georgia" pitchFamily="18" charset="0"/>
              </a:rPr>
            </a:br>
            <a:r>
              <a:rPr lang="ru-RU" sz="2800" dirty="0">
                <a:solidFill>
                  <a:srgbClr val="C00000"/>
                </a:solidFill>
                <a:latin typeface="Georgia" pitchFamily="18" charset="0"/>
              </a:rPr>
              <a:t>б) геликоптером.</a:t>
            </a:r>
            <a:br>
              <a:rPr lang="ru-RU" sz="2800" dirty="0">
                <a:solidFill>
                  <a:srgbClr val="C00000"/>
                </a:solidFill>
                <a:latin typeface="Georgia" pitchFamily="18" charset="0"/>
              </a:rPr>
            </a:br>
            <a:r>
              <a:rPr lang="ru-RU" sz="2800" dirty="0">
                <a:solidFill>
                  <a:srgbClr val="C00000"/>
                </a:solidFill>
                <a:latin typeface="Georgia" pitchFamily="18" charset="0"/>
              </a:rPr>
              <a:t> </a:t>
            </a:r>
            <a:br>
              <a:rPr lang="ru-RU" sz="2800" dirty="0">
                <a:solidFill>
                  <a:srgbClr val="C00000"/>
                </a:solidFill>
                <a:latin typeface="Georgia" pitchFamily="18" charset="0"/>
              </a:rPr>
            </a:br>
            <a:endParaRPr lang="ru-RU" sz="28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0" y="2643182"/>
            <a:ext cx="8996426" cy="1470025"/>
          </a:xfrm>
        </p:spPr>
        <p:txBody>
          <a:bodyPr>
            <a:noAutofit/>
          </a:bodyPr>
          <a:lstStyle/>
          <a:p>
            <a:r>
              <a:rPr lang="ru-RU" sz="2800" dirty="0">
                <a:solidFill>
                  <a:srgbClr val="C00000"/>
                </a:solidFill>
                <a:latin typeface="Georgia" pitchFamily="18" charset="0"/>
              </a:rPr>
              <a:t> </a:t>
            </a:r>
            <a:br>
              <a:rPr lang="ru-RU" sz="2800" dirty="0">
                <a:solidFill>
                  <a:srgbClr val="C00000"/>
                </a:solidFill>
                <a:latin typeface="Georgia" pitchFamily="18" charset="0"/>
              </a:rPr>
            </a:br>
            <a:r>
              <a:rPr lang="ru-RU" sz="2800" u="sng" dirty="0">
                <a:solidFill>
                  <a:srgbClr val="C00000"/>
                </a:solidFill>
                <a:latin typeface="Georgia" pitchFamily="18" charset="0"/>
              </a:rPr>
              <a:t>Правильный ответ:  б</a:t>
            </a:r>
            <a:r>
              <a:rPr lang="ru-RU" sz="2800" dirty="0">
                <a:solidFill>
                  <a:srgbClr val="C00000"/>
                </a:solidFill>
                <a:latin typeface="Georgia" pitchFamily="18" charset="0"/>
              </a:rPr>
              <a:t/>
            </a:r>
            <a:br>
              <a:rPr lang="ru-RU" sz="2800" dirty="0">
                <a:solidFill>
                  <a:srgbClr val="C00000"/>
                </a:solidFill>
                <a:latin typeface="Georgia" pitchFamily="18" charset="0"/>
              </a:rPr>
            </a:br>
            <a:r>
              <a:rPr lang="ru-RU" sz="2800" dirty="0">
                <a:solidFill>
                  <a:srgbClr val="C00000"/>
                </a:solidFill>
                <a:latin typeface="Georgia" pitchFamily="18" charset="0"/>
              </a:rPr>
              <a:t>1 июля 1754 года Ломоносов продемонстрировал сконструированный им оригинальный летательный аппарат – «</a:t>
            </a:r>
            <a:r>
              <a:rPr lang="ru-RU" sz="2800" dirty="0" err="1">
                <a:solidFill>
                  <a:srgbClr val="C00000"/>
                </a:solidFill>
                <a:latin typeface="Georgia" pitchFamily="18" charset="0"/>
              </a:rPr>
              <a:t>Аэродромическую</a:t>
            </a:r>
            <a:r>
              <a:rPr lang="ru-RU" sz="2800" dirty="0">
                <a:solidFill>
                  <a:srgbClr val="C00000"/>
                </a:solidFill>
                <a:latin typeface="Georgia" pitchFamily="18" charset="0"/>
              </a:rPr>
              <a:t> машину». Это был небольшой геликоптер, приспособленный для поднимания самопишущих метеорологических приборов. (Интересно, что до последнего времени изобретателем геликоптера считали </a:t>
            </a:r>
            <a:r>
              <a:rPr lang="ru-RU" sz="2800" dirty="0" err="1">
                <a:solidFill>
                  <a:srgbClr val="C00000"/>
                </a:solidFill>
                <a:latin typeface="Georgia" pitchFamily="18" charset="0"/>
              </a:rPr>
              <a:t>Науктона</a:t>
            </a:r>
            <a:r>
              <a:rPr lang="ru-RU" sz="2800" dirty="0">
                <a:solidFill>
                  <a:srgbClr val="C00000"/>
                </a:solidFill>
                <a:latin typeface="Georgia" pitchFamily="18" charset="0"/>
              </a:rPr>
              <a:t>, сконструировавшего свой прибор на 14 лет позже). </a:t>
            </a:r>
            <a:br>
              <a:rPr lang="ru-RU" sz="2800" dirty="0">
                <a:solidFill>
                  <a:srgbClr val="C00000"/>
                </a:solidFill>
                <a:latin typeface="Georgia" pitchFamily="18" charset="0"/>
              </a:rPr>
            </a:br>
            <a:r>
              <a:rPr lang="ru-RU" sz="2800" dirty="0">
                <a:solidFill>
                  <a:srgbClr val="C00000"/>
                </a:solidFill>
                <a:latin typeface="Georgia" pitchFamily="18" charset="0"/>
              </a:rPr>
              <a:t> Геликоптер поднимался при помощи горизонтально вращающихся в разные стороны крыльев, которые приводились в движения пружиной.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357158" y="2643182"/>
            <a:ext cx="8491510" cy="1470025"/>
          </a:xfrm>
        </p:spPr>
        <p:txBody>
          <a:bodyPr>
            <a:noAutofit/>
          </a:bodyPr>
          <a:lstStyle/>
          <a:p>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2800" dirty="0" smtClean="0">
                <a:solidFill>
                  <a:srgbClr val="C00000"/>
                </a:solidFill>
                <a:latin typeface="Georgia" pitchFamily="18" charset="0"/>
              </a:rPr>
              <a:t>Таким </a:t>
            </a:r>
            <a:r>
              <a:rPr lang="ru-RU" sz="2800" dirty="0">
                <a:solidFill>
                  <a:srgbClr val="C00000"/>
                </a:solidFill>
                <a:latin typeface="Georgia" pitchFamily="18" charset="0"/>
              </a:rPr>
              <a:t>образом, Ломоносов сделал первую в истории практическую попытку применить архимедов винт для воздушного судоходства. До него считалось невозможным держаться в воздухе посредством  движения крыльев. Так Ломоносов явился изобретателем летательного аппарата тяжелее воздуха. Его открытие было использовано гораздо позднее русскими учеными. И в 1930 году в ЦАГИ (центральном аэрогидродинамическом институте им. Н.Е. Жуковского) был построен первый в мире надежно летающий одноместный одновинтовой вертолет.</a:t>
            </a:r>
            <a:r>
              <a:rPr lang="ru-RU" sz="2000" dirty="0">
                <a:solidFill>
                  <a:srgbClr val="C00000"/>
                </a:solidFill>
                <a:latin typeface="Georgia" pitchFamily="18" charset="0"/>
              </a:rPr>
              <a:t/>
            </a:r>
            <a:br>
              <a:rPr lang="ru-RU" sz="2000" dirty="0">
                <a:solidFill>
                  <a:srgbClr val="C00000"/>
                </a:solidFill>
                <a:latin typeface="Georgia" pitchFamily="18" charset="0"/>
              </a:rPr>
            </a:br>
            <a:endParaRPr lang="ru-RU" sz="2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3600" dirty="0" smtClean="0">
                <a:solidFill>
                  <a:srgbClr val="C00000"/>
                </a:solidFill>
                <a:latin typeface="Georgia" pitchFamily="18" charset="0"/>
              </a:rPr>
              <a:t>Деревня, в которой родился </a:t>
            </a:r>
            <a:br>
              <a:rPr lang="ru-RU" sz="3600" dirty="0" smtClean="0">
                <a:solidFill>
                  <a:srgbClr val="C00000"/>
                </a:solidFill>
                <a:latin typeface="Georgia" pitchFamily="18" charset="0"/>
              </a:rPr>
            </a:br>
            <a:r>
              <a:rPr lang="ru-RU" sz="3600" dirty="0" smtClean="0">
                <a:solidFill>
                  <a:srgbClr val="C00000"/>
                </a:solidFill>
                <a:latin typeface="Georgia" pitchFamily="18" charset="0"/>
              </a:rPr>
              <a:t>М.В. Ломоносов</a:t>
            </a:r>
            <a:endParaRPr lang="ru-RU" sz="3600" dirty="0">
              <a:solidFill>
                <a:srgbClr val="C00000"/>
              </a:solidFill>
              <a:latin typeface="Georgia" pitchFamily="18" charset="0"/>
            </a:endParaRPr>
          </a:p>
        </p:txBody>
      </p:sp>
      <p:pic>
        <p:nvPicPr>
          <p:cNvPr id="115714" name="Picture 2"/>
          <p:cNvPicPr>
            <a:picLocks noChangeAspect="1" noChangeArrowheads="1"/>
          </p:cNvPicPr>
          <p:nvPr/>
        </p:nvPicPr>
        <p:blipFill>
          <a:blip r:embed="rId3">
            <a:lum contrast="20000"/>
          </a:blip>
          <a:srcRect/>
          <a:stretch>
            <a:fillRect/>
          </a:stretch>
        </p:blipFill>
        <p:spPr bwMode="auto">
          <a:xfrm>
            <a:off x="928662" y="1500174"/>
            <a:ext cx="7286644" cy="4778903"/>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93186" name="Picture 2" descr="C:\Users\Windows 7\Desktop\проект 9А\Новая папка\lomonosov040416.jpg"/>
          <p:cNvPicPr>
            <a:picLocks noChangeAspect="1" noChangeArrowheads="1"/>
          </p:cNvPicPr>
          <p:nvPr/>
        </p:nvPicPr>
        <p:blipFill>
          <a:blip r:embed="rId3"/>
          <a:srcRect/>
          <a:stretch>
            <a:fillRect/>
          </a:stretch>
        </p:blipFill>
        <p:spPr bwMode="auto">
          <a:xfrm>
            <a:off x="385734" y="1552562"/>
            <a:ext cx="3595477" cy="4357718"/>
          </a:xfrm>
          <a:prstGeom prst="rect">
            <a:avLst/>
          </a:prstGeom>
          <a:noFill/>
        </p:spPr>
      </p:pic>
      <p:pic>
        <p:nvPicPr>
          <p:cNvPr id="93187" name="Picture 3" descr="C:\Users\Windows 7\Desktop\проект 9А\Новая папка\vertolet10.jpg"/>
          <p:cNvPicPr>
            <a:picLocks noChangeAspect="1" noChangeArrowheads="1"/>
          </p:cNvPicPr>
          <p:nvPr/>
        </p:nvPicPr>
        <p:blipFill>
          <a:blip r:embed="rId4"/>
          <a:srcRect/>
          <a:stretch>
            <a:fillRect/>
          </a:stretch>
        </p:blipFill>
        <p:spPr bwMode="auto">
          <a:xfrm>
            <a:off x="4033826" y="2152638"/>
            <a:ext cx="4933978" cy="3083736"/>
          </a:xfrm>
          <a:prstGeom prst="rect">
            <a:avLst/>
          </a:prstGeom>
          <a:noFill/>
        </p:spPr>
      </p:pic>
      <p:sp>
        <p:nvSpPr>
          <p:cNvPr id="6" name="TextBox 5"/>
          <p:cNvSpPr txBox="1"/>
          <p:nvPr/>
        </p:nvSpPr>
        <p:spPr>
          <a:xfrm>
            <a:off x="723900" y="261952"/>
            <a:ext cx="7653056" cy="6309420"/>
          </a:xfrm>
          <a:prstGeom prst="rect">
            <a:avLst/>
          </a:prstGeom>
          <a:noFill/>
        </p:spPr>
        <p:txBody>
          <a:bodyPr wrap="none" rtlCol="0">
            <a:spAutoFit/>
          </a:bodyPr>
          <a:lstStyle/>
          <a:p>
            <a:pPr algn="ctr"/>
            <a:r>
              <a:rPr lang="ru-RU" sz="3600" dirty="0" err="1" smtClean="0">
                <a:solidFill>
                  <a:srgbClr val="C00000"/>
                </a:solidFill>
                <a:latin typeface="Georgia" pitchFamily="18" charset="0"/>
              </a:rPr>
              <a:t>Аэродромическая</a:t>
            </a:r>
            <a:r>
              <a:rPr lang="ru-RU" sz="3600" dirty="0" smtClean="0">
                <a:solidFill>
                  <a:srgbClr val="C00000"/>
                </a:solidFill>
                <a:latin typeface="Georgia" pitchFamily="18" charset="0"/>
              </a:rPr>
              <a:t> машина </a:t>
            </a:r>
          </a:p>
          <a:p>
            <a:pPr algn="ctr"/>
            <a:r>
              <a:rPr lang="ru-RU" sz="3600" dirty="0" smtClean="0">
                <a:solidFill>
                  <a:srgbClr val="C00000"/>
                </a:solidFill>
                <a:latin typeface="Georgia" pitchFamily="18" charset="0"/>
              </a:rPr>
              <a:t>М.В. Ломоносова –</a:t>
            </a:r>
          </a:p>
          <a:p>
            <a:pPr algn="ctr"/>
            <a:endParaRPr lang="ru-RU" sz="20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endParaRPr lang="ru-RU" sz="24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endParaRPr lang="ru-RU" sz="3600" b="1" dirty="0" smtClean="0">
              <a:solidFill>
                <a:srgbClr val="C00000"/>
              </a:solidFill>
              <a:latin typeface="Georgia" pitchFamily="18" charset="0"/>
            </a:endParaRPr>
          </a:p>
          <a:p>
            <a:pPr algn="ctr"/>
            <a:r>
              <a:rPr lang="ru-RU" sz="3600" dirty="0" smtClean="0">
                <a:solidFill>
                  <a:srgbClr val="C00000"/>
                </a:solidFill>
                <a:latin typeface="Georgia" pitchFamily="18" charset="0"/>
              </a:rPr>
              <a:t> прообраз современного вертолета</a:t>
            </a: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390488" y="3195638"/>
            <a:ext cx="8501090" cy="1470025"/>
          </a:xfrm>
        </p:spPr>
        <p:txBody>
          <a:bodyPr>
            <a:normAutofit fontScale="90000"/>
          </a:bodyPr>
          <a:lstStyle/>
          <a:p>
            <a:r>
              <a:rPr lang="ru-RU" sz="3100" dirty="0" smtClean="0">
                <a:solidFill>
                  <a:srgbClr val="C00000"/>
                </a:solidFill>
                <a:latin typeface="Georgia" pitchFamily="18" charset="0"/>
              </a:rPr>
              <a:t>27. </a:t>
            </a:r>
            <a:r>
              <a:rPr lang="ru-RU" sz="3100" dirty="0">
                <a:solidFill>
                  <a:srgbClr val="C00000"/>
                </a:solidFill>
                <a:latin typeface="Georgia" pitchFamily="18" charset="0"/>
              </a:rPr>
              <a:t>Оптика была подлинной страстью Ломоносова, ею он занимался всю свою жизнь.</a:t>
            </a:r>
            <a:br>
              <a:rPr lang="ru-RU" sz="3100" dirty="0">
                <a:solidFill>
                  <a:srgbClr val="C00000"/>
                </a:solidFill>
                <a:latin typeface="Georgia" pitchFamily="18" charset="0"/>
              </a:rPr>
            </a:br>
            <a:r>
              <a:rPr lang="ru-RU" sz="3100" dirty="0">
                <a:solidFill>
                  <a:srgbClr val="C00000"/>
                </a:solidFill>
                <a:latin typeface="Georgia" pitchFamily="18" charset="0"/>
              </a:rPr>
              <a:t>Ломоносов впервые в истории оптики поставил перед собой задачу создать специальную «</a:t>
            </a:r>
            <a:r>
              <a:rPr lang="ru-RU" sz="3100" dirty="0" err="1">
                <a:solidFill>
                  <a:srgbClr val="C00000"/>
                </a:solidFill>
                <a:latin typeface="Georgia" pitchFamily="18" charset="0"/>
              </a:rPr>
              <a:t>ночезрительную</a:t>
            </a:r>
            <a:r>
              <a:rPr lang="ru-RU" sz="3100" dirty="0">
                <a:solidFill>
                  <a:srgbClr val="C00000"/>
                </a:solidFill>
                <a:latin typeface="Georgia" pitchFamily="18" charset="0"/>
              </a:rPr>
              <a:t>  трубу», посредством которой можно было бы рассматривать в светлую ночь или сумерки едва различимые глазом удаленные предметы.</a:t>
            </a:r>
            <a:br>
              <a:rPr lang="ru-RU" sz="3100" dirty="0">
                <a:solidFill>
                  <a:srgbClr val="C00000"/>
                </a:solidFill>
                <a:latin typeface="Georgia" pitchFamily="18" charset="0"/>
              </a:rPr>
            </a:br>
            <a:r>
              <a:rPr lang="ru-RU" sz="3100" dirty="0" smtClean="0">
                <a:solidFill>
                  <a:srgbClr val="C00000"/>
                </a:solidFill>
                <a:latin typeface="Georgia" pitchFamily="18" charset="0"/>
              </a:rPr>
              <a:t>а) работа </a:t>
            </a:r>
            <a:r>
              <a:rPr lang="ru-RU" sz="3100" dirty="0">
                <a:solidFill>
                  <a:srgbClr val="C00000"/>
                </a:solidFill>
                <a:latin typeface="Georgia" pitchFamily="18" charset="0"/>
              </a:rPr>
              <a:t>Ломоносова встретила резкую критику со стороны ряда академиков  в связи с невозможностью создания таких труб.</a:t>
            </a:r>
            <a:br>
              <a:rPr lang="ru-RU" sz="3100" dirty="0">
                <a:solidFill>
                  <a:srgbClr val="C00000"/>
                </a:solidFill>
                <a:latin typeface="Georgia" pitchFamily="18" charset="0"/>
              </a:rPr>
            </a:br>
            <a:r>
              <a:rPr lang="ru-RU" sz="3100" dirty="0" smtClean="0">
                <a:solidFill>
                  <a:srgbClr val="C00000"/>
                </a:solidFill>
                <a:latin typeface="Georgia" pitchFamily="18" charset="0"/>
              </a:rPr>
              <a:t>б) эти </a:t>
            </a:r>
            <a:r>
              <a:rPr lang="ru-RU" sz="3100" dirty="0">
                <a:solidFill>
                  <a:srgbClr val="C00000"/>
                </a:solidFill>
                <a:latin typeface="Georgia" pitchFamily="18" charset="0"/>
              </a:rPr>
              <a:t>устройства стали широко применяться на практике при </a:t>
            </a:r>
            <a:r>
              <a:rPr lang="ru-RU" sz="3100" dirty="0" smtClean="0">
                <a:solidFill>
                  <a:srgbClr val="C00000"/>
                </a:solidFill>
                <a:latin typeface="Georgia" pitchFamily="18" charset="0"/>
              </a:rPr>
              <a:t>наблюдении </a:t>
            </a:r>
            <a:r>
              <a:rPr lang="ru-RU" sz="3100" dirty="0">
                <a:solidFill>
                  <a:srgbClr val="C00000"/>
                </a:solidFill>
                <a:latin typeface="Georgia" pitchFamily="18" charset="0"/>
              </a:rPr>
              <a:t>ночного неба.</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sz="36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23874" y="2362200"/>
            <a:ext cx="7772400" cy="1470025"/>
          </a:xfrm>
        </p:spPr>
        <p:txBody>
          <a:bodyPr>
            <a:normAutofit fontScale="90000"/>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3100" u="sng" dirty="0">
                <a:solidFill>
                  <a:srgbClr val="C00000"/>
                </a:solidFill>
                <a:latin typeface="Georgia" pitchFamily="18" charset="0"/>
              </a:rPr>
              <a:t>Правильный ответ: а</a:t>
            </a:r>
            <a:r>
              <a:rPr lang="ru-RU" sz="3100" dirty="0">
                <a:solidFill>
                  <a:srgbClr val="C00000"/>
                </a:solidFill>
                <a:latin typeface="Georgia" pitchFamily="18" charset="0"/>
              </a:rPr>
              <a:t/>
            </a:r>
            <a:br>
              <a:rPr lang="ru-RU" sz="3100" dirty="0">
                <a:solidFill>
                  <a:srgbClr val="C00000"/>
                </a:solidFill>
                <a:latin typeface="Georgia" pitchFamily="18" charset="0"/>
              </a:rPr>
            </a:br>
            <a:r>
              <a:rPr lang="ru-RU" sz="3100" dirty="0">
                <a:solidFill>
                  <a:srgbClr val="C00000"/>
                </a:solidFill>
                <a:latin typeface="Georgia" pitchFamily="18" charset="0"/>
              </a:rPr>
              <a:t>После смерти Ломоносова идея </a:t>
            </a:r>
            <a:r>
              <a:rPr lang="ru-RU" sz="3100" dirty="0" err="1">
                <a:solidFill>
                  <a:srgbClr val="C00000"/>
                </a:solidFill>
                <a:latin typeface="Georgia" pitchFamily="18" charset="0"/>
              </a:rPr>
              <a:t>ночезрительной</a:t>
            </a:r>
            <a:r>
              <a:rPr lang="ru-RU" sz="3100" dirty="0">
                <a:solidFill>
                  <a:srgbClr val="C00000"/>
                </a:solidFill>
                <a:latin typeface="Georgia" pitchFamily="18" charset="0"/>
              </a:rPr>
              <a:t> трубы была надолго забыта. Лишь спустя 185 лет, в дни Великой Отечественной войны,  замечательное изобретение нашего ученого получило свое применение в виде </a:t>
            </a:r>
            <a:r>
              <a:rPr lang="ru-RU" sz="3100" dirty="0" err="1">
                <a:solidFill>
                  <a:srgbClr val="C00000"/>
                </a:solidFill>
                <a:latin typeface="Georgia" pitchFamily="18" charset="0"/>
              </a:rPr>
              <a:t>ночезрительных</a:t>
            </a:r>
            <a:r>
              <a:rPr lang="ru-RU" sz="3100" dirty="0">
                <a:solidFill>
                  <a:srgbClr val="C00000"/>
                </a:solidFill>
                <a:latin typeface="Georgia" pitchFamily="18" charset="0"/>
              </a:rPr>
              <a:t>  биноклей с большим увеличением. Этими приборами оснащались зенитные батареи, и когда вражеской самолет ночью попадал в лучи прожекторов, дальность действия последних при наблюдении за самолетом в </a:t>
            </a:r>
            <a:r>
              <a:rPr lang="ru-RU" sz="3100" dirty="0" err="1">
                <a:solidFill>
                  <a:srgbClr val="C00000"/>
                </a:solidFill>
                <a:latin typeface="Georgia" pitchFamily="18" charset="0"/>
              </a:rPr>
              <a:t>ночезрительный</a:t>
            </a:r>
            <a:r>
              <a:rPr lang="ru-RU" sz="3100" dirty="0">
                <a:solidFill>
                  <a:srgbClr val="C00000"/>
                </a:solidFill>
                <a:latin typeface="Georgia" pitchFamily="18" charset="0"/>
              </a:rPr>
              <a:t>  бинокль увеличивалась примерно в полтора раза.</a:t>
            </a:r>
            <a:br>
              <a:rPr lang="ru-RU" sz="3100" dirty="0">
                <a:solidFill>
                  <a:srgbClr val="C00000"/>
                </a:solidFill>
                <a:latin typeface="Georgia" pitchFamily="18" charset="0"/>
              </a:rPr>
            </a:br>
            <a:endParaRPr lang="ru-RU" sz="31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14546" y="428604"/>
            <a:ext cx="4500594" cy="5151995"/>
          </a:xfrm>
          <a:prstGeom prst="rect">
            <a:avLst/>
          </a:prstGeom>
          <a:noFill/>
          <a:ln w="9525">
            <a:noFill/>
            <a:miter lim="800000"/>
            <a:headEnd/>
            <a:tailEnd/>
          </a:ln>
          <a:effectLst/>
        </p:spPr>
      </p:pic>
      <p:sp>
        <p:nvSpPr>
          <p:cNvPr id="7" name="TextBox 6"/>
          <p:cNvSpPr txBox="1"/>
          <p:nvPr/>
        </p:nvSpPr>
        <p:spPr>
          <a:xfrm>
            <a:off x="1500166" y="5473005"/>
            <a:ext cx="5969904" cy="1384995"/>
          </a:xfrm>
          <a:prstGeom prst="rect">
            <a:avLst/>
          </a:prstGeom>
          <a:noFill/>
        </p:spPr>
        <p:txBody>
          <a:bodyPr wrap="none" rtlCol="0">
            <a:spAutoFit/>
          </a:bodyPr>
          <a:lstStyle/>
          <a:p>
            <a:pPr algn="ctr"/>
            <a:r>
              <a:rPr lang="ru-RU" sz="2800" dirty="0" smtClean="0">
                <a:solidFill>
                  <a:srgbClr val="C00000"/>
                </a:solidFill>
                <a:latin typeface="Georgia" pitchFamily="18" charset="0"/>
              </a:rPr>
              <a:t>Большая линза </a:t>
            </a:r>
          </a:p>
          <a:p>
            <a:pPr algn="ctr"/>
            <a:r>
              <a:rPr lang="ru-RU" sz="2800" dirty="0" smtClean="0">
                <a:solidFill>
                  <a:srgbClr val="C00000"/>
                </a:solidFill>
                <a:latin typeface="Georgia" pitchFamily="18" charset="0"/>
              </a:rPr>
              <a:t>от «зажигательного инструмента»</a:t>
            </a:r>
          </a:p>
          <a:p>
            <a:pPr algn="ctr"/>
            <a:r>
              <a:rPr lang="ru-RU" sz="2800" dirty="0" smtClean="0">
                <a:solidFill>
                  <a:srgbClr val="C00000"/>
                </a:solidFill>
                <a:latin typeface="Georgia" pitchFamily="18" charset="0"/>
              </a:rPr>
              <a:t>(1699 г.)</a:t>
            </a:r>
            <a:endParaRPr lang="ru-RU" sz="2800" dirty="0">
              <a:solidFill>
                <a:srgbClr val="C00000"/>
              </a:solidFill>
              <a:latin typeface="Georgia"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500034" y="3214686"/>
            <a:ext cx="8215370" cy="1470025"/>
          </a:xfrm>
        </p:spPr>
        <p:txBody>
          <a:bodyPr>
            <a:normAutofit fontScale="90000"/>
          </a:bodyPr>
          <a:lstStyle/>
          <a:p>
            <a:r>
              <a:rPr lang="ru-RU" sz="4000" dirty="0" smtClean="0">
                <a:solidFill>
                  <a:srgbClr val="C00000"/>
                </a:solidFill>
                <a:latin typeface="Georgia" pitchFamily="18" charset="0"/>
              </a:rPr>
              <a:t>28. </a:t>
            </a:r>
            <a:r>
              <a:rPr lang="ru-RU" sz="4000" dirty="0">
                <a:solidFill>
                  <a:srgbClr val="C00000"/>
                </a:solidFill>
                <a:latin typeface="Georgia" pitchFamily="18" charset="0"/>
              </a:rPr>
              <a:t>а) </a:t>
            </a:r>
            <a:r>
              <a:rPr lang="ru-RU" sz="4000" dirty="0" smtClean="0">
                <a:solidFill>
                  <a:srgbClr val="C00000"/>
                </a:solidFill>
                <a:latin typeface="Georgia" pitchFamily="18" charset="0"/>
              </a:rPr>
              <a:t>глубоко </a:t>
            </a:r>
            <a:r>
              <a:rPr lang="ru-RU" sz="4000" dirty="0">
                <a:solidFill>
                  <a:srgbClr val="C00000"/>
                </a:solidFill>
                <a:latin typeface="Georgia" pitchFamily="18" charset="0"/>
              </a:rPr>
              <a:t>изучив конструкции зеркальных телескопов, предложенных Ньютоном и Грегори, М.В. Ломоносов создал усовершенствованный телескоп.</a:t>
            </a:r>
            <a:br>
              <a:rPr lang="ru-RU" sz="4000" dirty="0">
                <a:solidFill>
                  <a:srgbClr val="C00000"/>
                </a:solidFill>
                <a:latin typeface="Georgia" pitchFamily="18" charset="0"/>
              </a:rPr>
            </a:br>
            <a:r>
              <a:rPr lang="ru-RU" sz="4000" dirty="0">
                <a:solidFill>
                  <a:srgbClr val="C00000"/>
                </a:solidFill>
                <a:latin typeface="Georgia" pitchFamily="18" charset="0"/>
              </a:rPr>
              <a:t>б) </a:t>
            </a:r>
            <a:r>
              <a:rPr lang="ru-RU" sz="4000" dirty="0" smtClean="0">
                <a:solidFill>
                  <a:srgbClr val="C00000"/>
                </a:solidFill>
                <a:latin typeface="Georgia" pitchFamily="18" charset="0"/>
              </a:rPr>
              <a:t>приоритет </a:t>
            </a:r>
            <a:r>
              <a:rPr lang="ru-RU" sz="4000" dirty="0">
                <a:solidFill>
                  <a:srgbClr val="C00000"/>
                </a:solidFill>
                <a:latin typeface="Georgia" pitchFamily="18" charset="0"/>
              </a:rPr>
              <a:t>этого изобретения принадлежит английскому астроному В. Гершелю.</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28632" y="2814638"/>
            <a:ext cx="7772400" cy="1470025"/>
          </a:xfrm>
        </p:spPr>
        <p:txBody>
          <a:bodyPr>
            <a:normAutofit fontScale="90000"/>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u="sng" dirty="0">
                <a:solidFill>
                  <a:srgbClr val="C00000"/>
                </a:solidFill>
                <a:latin typeface="Georgia" pitchFamily="18" charset="0"/>
              </a:rPr>
              <a:t>Правильный ответ: а</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Ломоносов разработал новую конструкцию телескопа. Двадцатью годами позже (в 1789 г.) такой же телескоп построил В. Гершель. Только из-за недостаточной известности конструкции телескопа Ломоносова приоритет этого изобретения на западе незаслуженно приписывают В. Гершелю. В течение 1762-63гг. Ломоносов разработал около десяти конструкций зеркальных телескопов. </a:t>
            </a:r>
            <a:r>
              <a:rPr lang="ru-RU" dirty="0"/>
              <a:t/>
            </a:r>
            <a:br>
              <a:rPr lang="ru-RU" dirty="0"/>
            </a:br>
            <a:r>
              <a:rPr lang="ru-RU" dirty="0"/>
              <a:t> </a:t>
            </a:r>
            <a:br>
              <a:rPr lang="ru-RU" dirty="0"/>
            </a:br>
            <a:endParaRPr lang="ru-RU"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Autofit/>
          </a:bodyPr>
          <a:lstStyle/>
          <a:p>
            <a:r>
              <a:rPr lang="ru-RU" sz="3600" dirty="0" smtClean="0">
                <a:solidFill>
                  <a:srgbClr val="C00000"/>
                </a:solidFill>
                <a:latin typeface="Georgia" pitchFamily="18" charset="0"/>
              </a:rPr>
              <a:t>29.Ломоносов </a:t>
            </a:r>
            <a:r>
              <a:rPr lang="ru-RU" sz="3600" dirty="0">
                <a:solidFill>
                  <a:srgbClr val="C00000"/>
                </a:solidFill>
                <a:latin typeface="Georgia" pitchFamily="18" charset="0"/>
              </a:rPr>
              <a:t>связывал появление северного сияния: </a:t>
            </a:r>
            <a:br>
              <a:rPr lang="ru-RU" sz="3600" dirty="0">
                <a:solidFill>
                  <a:srgbClr val="C00000"/>
                </a:solidFill>
                <a:latin typeface="Georgia" pitchFamily="18" charset="0"/>
              </a:rPr>
            </a:br>
            <a:r>
              <a:rPr lang="ru-RU" sz="3600" dirty="0">
                <a:solidFill>
                  <a:srgbClr val="C00000"/>
                </a:solidFill>
                <a:latin typeface="Georgia" pitchFamily="18" charset="0"/>
              </a:rPr>
              <a:t>а) с возгоранием сернистых, селитряных и других паров в верхних слоях атмосферы</a:t>
            </a:r>
            <a:br>
              <a:rPr lang="ru-RU" sz="3600" dirty="0">
                <a:solidFill>
                  <a:srgbClr val="C00000"/>
                </a:solidFill>
                <a:latin typeface="Georgia" pitchFamily="18" charset="0"/>
              </a:rPr>
            </a:br>
            <a:r>
              <a:rPr lang="ru-RU" sz="3600" dirty="0">
                <a:solidFill>
                  <a:srgbClr val="C00000"/>
                </a:solidFill>
                <a:latin typeface="Georgia" pitchFamily="18" charset="0"/>
              </a:rPr>
              <a:t>б) с участием электричества</a:t>
            </a:r>
            <a:br>
              <a:rPr lang="ru-RU" sz="3600" dirty="0">
                <a:solidFill>
                  <a:srgbClr val="C00000"/>
                </a:solidFill>
                <a:latin typeface="Georgia" pitchFamily="18" charset="0"/>
              </a:rPr>
            </a:br>
            <a:r>
              <a:rPr lang="ru-RU" sz="3600" dirty="0">
                <a:solidFill>
                  <a:srgbClr val="C00000"/>
                </a:solidFill>
                <a:latin typeface="Georgia" pitchFamily="18" charset="0"/>
              </a:rPr>
              <a:t> </a:t>
            </a:r>
            <a:r>
              <a:rPr lang="ru-RU" sz="3200" dirty="0">
                <a:solidFill>
                  <a:srgbClr val="C00000"/>
                </a:solidFill>
                <a:latin typeface="Georgia" pitchFamily="18" charset="0"/>
              </a:rPr>
              <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76256" y="2514600"/>
            <a:ext cx="7772400" cy="1470025"/>
          </a:xfrm>
        </p:spPr>
        <p:txBody>
          <a:bodyPr>
            <a:noAutofit/>
          </a:bodyPr>
          <a:lstStyle/>
          <a:p>
            <a:r>
              <a:rPr lang="ru-RU" sz="3200" dirty="0">
                <a:solidFill>
                  <a:srgbClr val="C00000"/>
                </a:solidFill>
                <a:latin typeface="Georgia" pitchFamily="18" charset="0"/>
              </a:rPr>
              <a:t/>
            </a:r>
            <a:br>
              <a:rPr lang="ru-RU" sz="3200" dirty="0">
                <a:solidFill>
                  <a:srgbClr val="C00000"/>
                </a:solidFill>
                <a:latin typeface="Georgia" pitchFamily="18" charset="0"/>
              </a:rPr>
            </a:br>
            <a:r>
              <a:rPr lang="ru-RU" sz="3000" dirty="0">
                <a:solidFill>
                  <a:srgbClr val="C00000"/>
                </a:solidFill>
                <a:latin typeface="Georgia" pitchFamily="18" charset="0"/>
              </a:rPr>
              <a:t> </a:t>
            </a:r>
            <a:r>
              <a:rPr lang="ru-RU" sz="3000" u="sng" dirty="0">
                <a:solidFill>
                  <a:srgbClr val="C00000"/>
                </a:solidFill>
                <a:latin typeface="Georgia" pitchFamily="18" charset="0"/>
              </a:rPr>
              <a:t/>
            </a:r>
            <a:br>
              <a:rPr lang="ru-RU" sz="3000" u="sng" dirty="0">
                <a:solidFill>
                  <a:srgbClr val="C00000"/>
                </a:solidFill>
                <a:latin typeface="Georgia" pitchFamily="18" charset="0"/>
              </a:rPr>
            </a:br>
            <a:r>
              <a:rPr lang="ru-RU" sz="3000" u="sng" dirty="0">
                <a:solidFill>
                  <a:srgbClr val="C00000"/>
                </a:solidFill>
                <a:latin typeface="Georgia" pitchFamily="18" charset="0"/>
              </a:rPr>
              <a:t>Правильный ответ:  б</a:t>
            </a:r>
            <a:r>
              <a:rPr lang="ru-RU" sz="3000" dirty="0">
                <a:solidFill>
                  <a:srgbClr val="C00000"/>
                </a:solidFill>
                <a:latin typeface="Georgia" pitchFamily="18" charset="0"/>
              </a:rPr>
              <a:t/>
            </a:r>
            <a:br>
              <a:rPr lang="ru-RU" sz="3000" dirty="0">
                <a:solidFill>
                  <a:srgbClr val="C00000"/>
                </a:solidFill>
                <a:latin typeface="Georgia" pitchFamily="18" charset="0"/>
              </a:rPr>
            </a:br>
            <a:r>
              <a:rPr lang="ru-RU" sz="3000" dirty="0">
                <a:solidFill>
                  <a:srgbClr val="C00000"/>
                </a:solidFill>
                <a:latin typeface="Georgia" pitchFamily="18" charset="0"/>
              </a:rPr>
              <a:t>Во времена Ломоносова бытовали совершенно наивные трактовки северных сияний – отражение огня исландского вулкана Гекла, во льдах северных морей и его проекция на ночное небо, возгорание сернистых и др. паров и т.п.  Ломоносов предполагал электрическую природу северных сияний, что, </a:t>
            </a:r>
            <a:r>
              <a:rPr lang="ru-RU" sz="3000" dirty="0" smtClean="0">
                <a:solidFill>
                  <a:srgbClr val="C00000"/>
                </a:solidFill>
                <a:latin typeface="Georgia" pitchFamily="18" charset="0"/>
              </a:rPr>
              <a:t>несомненно, </a:t>
            </a:r>
            <a:r>
              <a:rPr lang="ru-RU" sz="3000" dirty="0">
                <a:solidFill>
                  <a:srgbClr val="C00000"/>
                </a:solidFill>
                <a:latin typeface="Georgia" pitchFamily="18" charset="0"/>
              </a:rPr>
              <a:t>было шагом вперед. (Но он не учитывал участие земного  магнетизма, а </a:t>
            </a:r>
            <a:r>
              <a:rPr lang="ru-RU" sz="3000" dirty="0" smtClean="0">
                <a:solidFill>
                  <a:srgbClr val="C00000"/>
                </a:solidFill>
                <a:latin typeface="Georgia" pitchFamily="18" charset="0"/>
              </a:rPr>
              <a:t>также </a:t>
            </a:r>
            <a:r>
              <a:rPr lang="ru-RU" sz="3000" dirty="0">
                <a:solidFill>
                  <a:srgbClr val="C00000"/>
                </a:solidFill>
                <a:latin typeface="Georgia" pitchFamily="18" charset="0"/>
              </a:rPr>
              <a:t>космического воздействия в образовании сияний) </a:t>
            </a:r>
            <a:br>
              <a:rPr lang="ru-RU" sz="3000" dirty="0">
                <a:solidFill>
                  <a:srgbClr val="C00000"/>
                </a:solidFill>
                <a:latin typeface="Georgia" pitchFamily="18" charset="0"/>
              </a:rPr>
            </a:br>
            <a:endParaRPr lang="ru-RU" sz="3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7772400" cy="1470025"/>
          </a:xfrm>
        </p:spPr>
        <p:txBody>
          <a:bodyPr>
            <a:noAutofit/>
          </a:bodyPr>
          <a:lstStyle/>
          <a:p>
            <a:r>
              <a:rPr lang="ru-RU" sz="3600" dirty="0" smtClean="0">
                <a:solidFill>
                  <a:srgbClr val="C00000"/>
                </a:solidFill>
                <a:latin typeface="Georgia" pitchFamily="18" charset="0"/>
              </a:rPr>
              <a:t>30. По мнению </a:t>
            </a:r>
            <a:r>
              <a:rPr lang="ru-RU" sz="3600" dirty="0">
                <a:solidFill>
                  <a:srgbClr val="C00000"/>
                </a:solidFill>
                <a:latin typeface="Georgia" pitchFamily="18" charset="0"/>
              </a:rPr>
              <a:t>Ломоносова климат любой местности зависит </a:t>
            </a:r>
            <a:br>
              <a:rPr lang="ru-RU" sz="3600" dirty="0">
                <a:solidFill>
                  <a:srgbClr val="C00000"/>
                </a:solidFill>
                <a:latin typeface="Georgia" pitchFamily="18" charset="0"/>
              </a:rPr>
            </a:br>
            <a:r>
              <a:rPr lang="ru-RU" sz="3600" dirty="0">
                <a:solidFill>
                  <a:srgbClr val="C00000"/>
                </a:solidFill>
                <a:latin typeface="Georgia" pitchFamily="18" charset="0"/>
              </a:rPr>
              <a:t>а) от ее широтного положения, высоты над уровнем моря и происхождения воздушных масс.</a:t>
            </a:r>
            <a:br>
              <a:rPr lang="ru-RU" sz="3600" dirty="0">
                <a:solidFill>
                  <a:srgbClr val="C00000"/>
                </a:solidFill>
                <a:latin typeface="Georgia" pitchFamily="18" charset="0"/>
              </a:rPr>
            </a:br>
            <a:r>
              <a:rPr lang="ru-RU" sz="3600" dirty="0">
                <a:solidFill>
                  <a:srgbClr val="C00000"/>
                </a:solidFill>
                <a:latin typeface="Georgia" pitchFamily="18" charset="0"/>
              </a:rPr>
              <a:t>б) только от географической широты местности </a:t>
            </a:r>
            <a:r>
              <a:rPr lang="ru-RU" sz="3200" dirty="0">
                <a:solidFill>
                  <a:srgbClr val="C00000"/>
                </a:solidFill>
                <a:latin typeface="Georgia" pitchFamily="18" charset="0"/>
              </a:rPr>
              <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500306"/>
            <a:ext cx="7772400" cy="1470025"/>
          </a:xfrm>
        </p:spPr>
        <p:txBody>
          <a:bodyPr>
            <a:noAutofit/>
          </a:bodyPr>
          <a:lstStyle/>
          <a:p>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dirty="0">
                <a:solidFill>
                  <a:srgbClr val="C00000"/>
                </a:solidFill>
                <a:latin typeface="Georgia" pitchFamily="18" charset="0"/>
              </a:rPr>
              <a:t> </a:t>
            </a:r>
            <a:br>
              <a:rPr lang="ru-RU" sz="3200" dirty="0">
                <a:solidFill>
                  <a:srgbClr val="C00000"/>
                </a:solidFill>
                <a:latin typeface="Georgia" pitchFamily="18" charset="0"/>
              </a:rPr>
            </a:br>
            <a:r>
              <a:rPr lang="ru-RU" sz="3200" u="sng" dirty="0">
                <a:solidFill>
                  <a:srgbClr val="C00000"/>
                </a:solidFill>
                <a:latin typeface="Georgia" pitchFamily="18" charset="0"/>
              </a:rPr>
              <a:t>Правильный ответ: а</a:t>
            </a:r>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dirty="0">
                <a:solidFill>
                  <a:srgbClr val="C00000"/>
                </a:solidFill>
                <a:latin typeface="Georgia" pitchFamily="18" charset="0"/>
              </a:rPr>
              <a:t>Как </a:t>
            </a:r>
            <a:r>
              <a:rPr lang="ru-RU" sz="3200" dirty="0" smtClean="0">
                <a:solidFill>
                  <a:srgbClr val="C00000"/>
                </a:solidFill>
                <a:latin typeface="Georgia" pitchFamily="18" charset="0"/>
              </a:rPr>
              <a:t>видим, </a:t>
            </a:r>
            <a:r>
              <a:rPr lang="ru-RU" sz="3200" dirty="0">
                <a:solidFill>
                  <a:srgbClr val="C00000"/>
                </a:solidFill>
                <a:latin typeface="Georgia" pitchFamily="18" charset="0"/>
              </a:rPr>
              <a:t>здесь Ломоносов далеко опережает науку своего времени, обнаруживая  </a:t>
            </a:r>
            <a:r>
              <a:rPr lang="ru-RU" sz="3200" dirty="0" err="1">
                <a:solidFill>
                  <a:srgbClr val="C00000"/>
                </a:solidFill>
                <a:latin typeface="Georgia" pitchFamily="18" charset="0"/>
              </a:rPr>
              <a:t>физико</a:t>
            </a:r>
            <a:r>
              <a:rPr lang="ru-RU" sz="3200" dirty="0">
                <a:solidFill>
                  <a:srgbClr val="C00000"/>
                </a:solidFill>
                <a:latin typeface="Georgia" pitchFamily="18" charset="0"/>
              </a:rPr>
              <a:t>- географическое понимание климата, учитывающее взаимосвязи формирующих его </a:t>
            </a:r>
            <a:r>
              <a:rPr lang="ru-RU" sz="3200" dirty="0" smtClean="0">
                <a:solidFill>
                  <a:srgbClr val="C00000"/>
                </a:solidFill>
                <a:latin typeface="Georgia" pitchFamily="18" charset="0"/>
              </a:rPr>
              <a:t>явлений. </a:t>
            </a:r>
            <a:r>
              <a:rPr lang="ru-RU" sz="3200" dirty="0">
                <a:solidFill>
                  <a:srgbClr val="C00000"/>
                </a:solidFill>
                <a:latin typeface="Georgia" pitchFamily="18" charset="0"/>
              </a:rPr>
              <a:t>И это в то время, когда климатологии как науки ещё не существовало. Также ему принадлежит инициатива изучения метеорологических явлений путём организации метеорологической службы.</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357562"/>
            <a:ext cx="7772400" cy="1470025"/>
          </a:xfrm>
        </p:spPr>
        <p:txBody>
          <a:bodyPr>
            <a:normAutofit fontScale="90000"/>
          </a:bodyPr>
          <a:lstStyle/>
          <a:p>
            <a:r>
              <a:rPr lang="ru-RU" sz="4000" dirty="0">
                <a:solidFill>
                  <a:srgbClr val="C00000"/>
                </a:solidFill>
                <a:latin typeface="Georgia" pitchFamily="18" charset="0"/>
              </a:rPr>
              <a:t>2. Отец – Василий </a:t>
            </a:r>
            <a:r>
              <a:rPr lang="ru-RU" sz="4000" dirty="0" err="1">
                <a:solidFill>
                  <a:srgbClr val="C00000"/>
                </a:solidFill>
                <a:latin typeface="Georgia" pitchFamily="18" charset="0"/>
              </a:rPr>
              <a:t>Дорофеевич</a:t>
            </a:r>
            <a:r>
              <a:rPr lang="ru-RU" sz="4000" dirty="0">
                <a:solidFill>
                  <a:srgbClr val="C00000"/>
                </a:solidFill>
                <a:latin typeface="Georgia" pitchFamily="18" charset="0"/>
              </a:rPr>
              <a:t> Ломоносов был: </a:t>
            </a:r>
            <a:br>
              <a:rPr lang="ru-RU" sz="4000" dirty="0">
                <a:solidFill>
                  <a:srgbClr val="C00000"/>
                </a:solidFill>
                <a:latin typeface="Georgia" pitchFamily="18" charset="0"/>
              </a:rPr>
            </a:br>
            <a:r>
              <a:rPr lang="ru-RU" sz="4000" dirty="0">
                <a:solidFill>
                  <a:srgbClr val="C00000"/>
                </a:solidFill>
                <a:latin typeface="Georgia" pitchFamily="18" charset="0"/>
              </a:rPr>
              <a:t>а) местным дьячком</a:t>
            </a:r>
            <a:br>
              <a:rPr lang="ru-RU" sz="4000" dirty="0">
                <a:solidFill>
                  <a:srgbClr val="C00000"/>
                </a:solidFill>
                <a:latin typeface="Georgia" pitchFamily="18" charset="0"/>
              </a:rPr>
            </a:br>
            <a:r>
              <a:rPr lang="ru-RU" sz="4000" dirty="0">
                <a:solidFill>
                  <a:srgbClr val="C00000"/>
                </a:solidFill>
                <a:latin typeface="Georgia" pitchFamily="18" charset="0"/>
              </a:rPr>
              <a:t>б) помором</a:t>
            </a:r>
            <a:r>
              <a:rPr lang="ru-RU" dirty="0">
                <a:solidFill>
                  <a:srgbClr val="C00000"/>
                </a:solidFill>
                <a:latin typeface="Georgia" pitchFamily="18" charset="0"/>
              </a:rPr>
              <a:t/>
            </a:r>
            <a:br>
              <a:rPr lang="ru-RU" dirty="0">
                <a:solidFill>
                  <a:srgbClr val="C00000"/>
                </a:solidFill>
                <a:latin typeface="Georgia" pitchFamily="18" charset="0"/>
              </a:rPr>
            </a:br>
            <a:r>
              <a:rPr lang="ru-RU" dirty="0">
                <a:solidFill>
                  <a:srgbClr val="C00000"/>
                </a:solidFill>
                <a:latin typeface="Georgia" pitchFamily="18" charset="0"/>
              </a:rPr>
              <a:t> </a:t>
            </a:r>
            <a:br>
              <a:rPr lang="ru-RU" dirty="0">
                <a:solidFill>
                  <a:srgbClr val="C00000"/>
                </a:solidFill>
                <a:latin typeface="Georgia" pitchFamily="18" charset="0"/>
              </a:rPr>
            </a:br>
            <a:endParaRPr lang="ru-RU"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171450" y="3005134"/>
            <a:ext cx="8839200" cy="1470025"/>
          </a:xfrm>
        </p:spPr>
        <p:txBody>
          <a:bodyPr>
            <a:noAutofit/>
          </a:bodyPr>
          <a:lstStyle/>
          <a:p>
            <a:r>
              <a:rPr lang="ru-RU" sz="3200" dirty="0" smtClean="0">
                <a:solidFill>
                  <a:srgbClr val="C00000"/>
                </a:solidFill>
                <a:latin typeface="Georgia" pitchFamily="18" charset="0"/>
              </a:rPr>
              <a:t>31. </a:t>
            </a:r>
            <a:r>
              <a:rPr lang="ru-RU" sz="3200" dirty="0">
                <a:solidFill>
                  <a:srgbClr val="C00000"/>
                </a:solidFill>
                <a:latin typeface="Georgia" pitchFamily="18" charset="0"/>
              </a:rPr>
              <a:t>В 18 веке загадкой для науки было то, </a:t>
            </a:r>
            <a:r>
              <a:rPr lang="ru-RU" sz="3200" dirty="0" smtClean="0">
                <a:solidFill>
                  <a:srgbClr val="C00000"/>
                </a:solidFill>
                <a:latin typeface="Georgia" pitchFamily="18" charset="0"/>
              </a:rPr>
              <a:t/>
            </a:r>
            <a:br>
              <a:rPr lang="ru-RU" sz="3200" dirty="0" smtClean="0">
                <a:solidFill>
                  <a:srgbClr val="C00000"/>
                </a:solidFill>
                <a:latin typeface="Georgia" pitchFamily="18" charset="0"/>
              </a:rPr>
            </a:br>
            <a:r>
              <a:rPr lang="ru-RU" sz="3200" dirty="0" smtClean="0">
                <a:solidFill>
                  <a:srgbClr val="C00000"/>
                </a:solidFill>
                <a:latin typeface="Georgia" pitchFamily="18" charset="0"/>
              </a:rPr>
              <a:t>что на </a:t>
            </a:r>
            <a:r>
              <a:rPr lang="ru-RU" sz="3200" dirty="0">
                <a:solidFill>
                  <a:srgbClr val="C00000"/>
                </a:solidFill>
                <a:latin typeface="Georgia" pitchFamily="18" charset="0"/>
              </a:rPr>
              <a:t>Севере встречаются остатки южных растений и животных. Особенно поразительными казались находки костей  и скелетов мамонтов (которых в то время принимали за слонов). Среди западноевропейских ученых было распространено мнение, что это останки боевых слонов, участников прежних военных походов. </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57150" y="3305176"/>
            <a:ext cx="8986854" cy="1470025"/>
          </a:xfrm>
        </p:spPr>
        <p:txBody>
          <a:bodyPr>
            <a:noAutofit/>
          </a:bodyPr>
          <a:lstStyle/>
          <a:p>
            <a:r>
              <a:rPr lang="ru-RU" sz="3200" dirty="0" smtClean="0">
                <a:solidFill>
                  <a:srgbClr val="C00000"/>
                </a:solidFill>
                <a:latin typeface="Georgia" pitchFamily="18" charset="0"/>
              </a:rPr>
              <a:t> Но </a:t>
            </a:r>
            <a:r>
              <a:rPr lang="ru-RU" sz="3200" dirty="0">
                <a:solidFill>
                  <a:srgbClr val="C00000"/>
                </a:solidFill>
                <a:latin typeface="Georgia" pitchFamily="18" charset="0"/>
              </a:rPr>
              <a:t>чаще всего эти находки объясняли заносом во время всемирного потопа. Отдельные ученые  искали причины этого явления в горизонтальном передвижении континентов.  Ломоносов считал, что причиной этого явления: </a:t>
            </a:r>
            <a:br>
              <a:rPr lang="ru-RU" sz="3200" dirty="0">
                <a:solidFill>
                  <a:srgbClr val="C00000"/>
                </a:solidFill>
                <a:latin typeface="Georgia" pitchFamily="18" charset="0"/>
              </a:rPr>
            </a:br>
            <a:r>
              <a:rPr lang="ru-RU" sz="3200" dirty="0" smtClean="0">
                <a:solidFill>
                  <a:srgbClr val="C00000"/>
                </a:solidFill>
                <a:latin typeface="Georgia" pitchFamily="18" charset="0"/>
              </a:rPr>
              <a:t>а) горизонтальное </a:t>
            </a:r>
            <a:r>
              <a:rPr lang="ru-RU" sz="3200" dirty="0">
                <a:solidFill>
                  <a:srgbClr val="C00000"/>
                </a:solidFill>
                <a:latin typeface="Georgia" pitchFamily="18" charset="0"/>
              </a:rPr>
              <a:t>передвижение континентов </a:t>
            </a:r>
            <a:br>
              <a:rPr lang="ru-RU" sz="3200" dirty="0">
                <a:solidFill>
                  <a:srgbClr val="C00000"/>
                </a:solidFill>
                <a:latin typeface="Georgia" pitchFamily="18" charset="0"/>
              </a:rPr>
            </a:br>
            <a:r>
              <a:rPr lang="ru-RU" sz="3200" dirty="0" smtClean="0">
                <a:solidFill>
                  <a:srgbClr val="C00000"/>
                </a:solidFill>
                <a:latin typeface="Georgia" pitchFamily="18" charset="0"/>
              </a:rPr>
              <a:t>б) перемена </a:t>
            </a:r>
            <a:r>
              <a:rPr lang="ru-RU" sz="3200" dirty="0">
                <a:solidFill>
                  <a:srgbClr val="C00000"/>
                </a:solidFill>
                <a:latin typeface="Georgia" pitchFamily="18" charset="0"/>
              </a:rPr>
              <a:t>климатических условий на земной поверхности.</a:t>
            </a:r>
            <a:br>
              <a:rPr lang="ru-RU" sz="3200" dirty="0">
                <a:solidFill>
                  <a:srgbClr val="C00000"/>
                </a:solidFill>
                <a:latin typeface="Georgia" pitchFamily="18" charset="0"/>
              </a:rPr>
            </a:br>
            <a:r>
              <a:rPr lang="ru-RU" sz="3200" dirty="0">
                <a:solidFill>
                  <a:srgbClr val="C00000"/>
                </a:solidFill>
                <a:latin typeface="Georgia" pitchFamily="18" charset="0"/>
              </a:rPr>
              <a:t> </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4" y="2771776"/>
            <a:ext cx="7772400" cy="1470025"/>
          </a:xfrm>
        </p:spPr>
        <p:txBody>
          <a:bodyPr>
            <a:noAutofit/>
          </a:bodyPr>
          <a:lstStyle/>
          <a:p>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u="sng" dirty="0">
                <a:solidFill>
                  <a:srgbClr val="C00000"/>
                </a:solidFill>
                <a:latin typeface="Georgia" pitchFamily="18" charset="0"/>
              </a:rPr>
              <a:t>Правильный ответ: б</a:t>
            </a:r>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dirty="0">
                <a:solidFill>
                  <a:srgbClr val="C00000"/>
                </a:solidFill>
                <a:latin typeface="Georgia" pitchFamily="18" charset="0"/>
              </a:rPr>
              <a:t>Ломоносов отрицал возможность появление на Севере южных форм органического мира вследствие передвижения материков. Идея горизонтальных передвижений больших масс суши противоречила основным тектоническим  воззрениям  М.В.Ломоносова.</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3357562"/>
            <a:ext cx="7772400" cy="1470025"/>
          </a:xfrm>
        </p:spPr>
        <p:txBody>
          <a:bodyPr>
            <a:noAutofit/>
          </a:bodyPr>
          <a:lstStyle/>
          <a:p>
            <a:r>
              <a:rPr lang="ru-RU" sz="3200" dirty="0" smtClean="0">
                <a:solidFill>
                  <a:srgbClr val="C00000"/>
                </a:solidFill>
                <a:latin typeface="Georgia" pitchFamily="18" charset="0"/>
              </a:rPr>
              <a:t>32. </a:t>
            </a:r>
            <a:r>
              <a:rPr lang="ru-RU" sz="3200" dirty="0">
                <a:solidFill>
                  <a:srgbClr val="C00000"/>
                </a:solidFill>
                <a:latin typeface="Georgia" pitchFamily="18" charset="0"/>
              </a:rPr>
              <a:t>М.В. Ломоносов многое сделал в области геологии и минералогии. Советские ученые увековечили имя своего великого предшественника, назвав минерал, найденный в жильной горной породе: </a:t>
            </a:r>
            <a:br>
              <a:rPr lang="ru-RU" sz="3200" dirty="0">
                <a:solidFill>
                  <a:srgbClr val="C00000"/>
                </a:solidFill>
                <a:latin typeface="Georgia" pitchFamily="18" charset="0"/>
              </a:rPr>
            </a:br>
            <a:r>
              <a:rPr lang="ru-RU" sz="3200" dirty="0">
                <a:solidFill>
                  <a:srgbClr val="C00000"/>
                </a:solidFill>
                <a:latin typeface="Georgia" pitchFamily="18" charset="0"/>
              </a:rPr>
              <a:t>а) </a:t>
            </a:r>
            <a:r>
              <a:rPr lang="ru-RU" sz="3200" dirty="0" err="1">
                <a:solidFill>
                  <a:srgbClr val="C00000"/>
                </a:solidFill>
                <a:latin typeface="Georgia" pitchFamily="18" charset="0"/>
              </a:rPr>
              <a:t>ломоносовитом</a:t>
            </a:r>
            <a:r>
              <a:rPr lang="ru-RU" sz="3200" dirty="0">
                <a:solidFill>
                  <a:srgbClr val="C00000"/>
                </a:solidFill>
                <a:latin typeface="Georgia" pitchFamily="18" charset="0"/>
              </a:rPr>
              <a:t>;</a:t>
            </a:r>
            <a:br>
              <a:rPr lang="ru-RU" sz="3200" dirty="0">
                <a:solidFill>
                  <a:srgbClr val="C00000"/>
                </a:solidFill>
                <a:latin typeface="Georgia" pitchFamily="18" charset="0"/>
              </a:rPr>
            </a:br>
            <a:r>
              <a:rPr lang="ru-RU" sz="3200" dirty="0">
                <a:solidFill>
                  <a:srgbClr val="C00000"/>
                </a:solidFill>
                <a:latin typeface="Georgia" pitchFamily="18" charset="0"/>
              </a:rPr>
              <a:t>б) </a:t>
            </a:r>
            <a:r>
              <a:rPr lang="ru-RU" sz="3200" dirty="0" err="1">
                <a:solidFill>
                  <a:srgbClr val="C00000"/>
                </a:solidFill>
                <a:latin typeface="Georgia" pitchFamily="18" charset="0"/>
              </a:rPr>
              <a:t>ломоносовским</a:t>
            </a:r>
            <a:r>
              <a:rPr lang="ru-RU" sz="3200" dirty="0">
                <a:solidFill>
                  <a:srgbClr val="C00000"/>
                </a:solidFill>
                <a:latin typeface="Georgia" pitchFamily="18" charset="0"/>
              </a:rPr>
              <a:t>.</a:t>
            </a:r>
            <a:br>
              <a:rPr lang="ru-RU" sz="3200" dirty="0">
                <a:solidFill>
                  <a:srgbClr val="C00000"/>
                </a:solidFill>
                <a:latin typeface="Georgia" pitchFamily="18" charset="0"/>
              </a:rPr>
            </a:br>
            <a:r>
              <a:rPr lang="ru-RU" sz="3200" dirty="0">
                <a:solidFill>
                  <a:srgbClr val="C00000"/>
                </a:solidFill>
                <a:latin typeface="Georgia" pitchFamily="18" charset="0"/>
              </a:rPr>
              <a:t> </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85786" y="571480"/>
            <a:ext cx="7772400" cy="1470025"/>
          </a:xfrm>
        </p:spPr>
        <p:txBody>
          <a:bodyPr>
            <a:noAutofit/>
          </a:bodyPr>
          <a:lstStyle/>
          <a:p>
            <a:r>
              <a:rPr lang="ru-RU" sz="3400" dirty="0">
                <a:solidFill>
                  <a:srgbClr val="C00000"/>
                </a:solidFill>
                <a:latin typeface="Georgia" pitchFamily="18" charset="0"/>
              </a:rPr>
              <a:t/>
            </a:r>
            <a:br>
              <a:rPr lang="ru-RU" sz="3400" dirty="0">
                <a:solidFill>
                  <a:srgbClr val="C00000"/>
                </a:solidFill>
                <a:latin typeface="Georgia" pitchFamily="18" charset="0"/>
              </a:rPr>
            </a:br>
            <a:r>
              <a:rPr lang="ru-RU" sz="3400" dirty="0">
                <a:solidFill>
                  <a:srgbClr val="C00000"/>
                </a:solidFill>
                <a:latin typeface="Georgia" pitchFamily="18" charset="0"/>
              </a:rPr>
              <a:t> </a:t>
            </a:r>
            <a:br>
              <a:rPr lang="ru-RU" sz="3400" dirty="0">
                <a:solidFill>
                  <a:srgbClr val="C00000"/>
                </a:solidFill>
                <a:latin typeface="Georgia" pitchFamily="18" charset="0"/>
              </a:rPr>
            </a:br>
            <a:r>
              <a:rPr lang="ru-RU" sz="3400" u="sng" dirty="0">
                <a:solidFill>
                  <a:srgbClr val="C00000"/>
                </a:solidFill>
                <a:latin typeface="Georgia" pitchFamily="18" charset="0"/>
              </a:rPr>
              <a:t>Правильный ответ: а</a:t>
            </a:r>
            <a:r>
              <a:rPr lang="ru-RU" sz="3400" dirty="0">
                <a:solidFill>
                  <a:srgbClr val="C00000"/>
                </a:solidFill>
                <a:latin typeface="Georgia" pitchFamily="18" charset="0"/>
              </a:rPr>
              <a:t/>
            </a:r>
            <a:br>
              <a:rPr lang="ru-RU" sz="3400" dirty="0">
                <a:solidFill>
                  <a:srgbClr val="C00000"/>
                </a:solidFill>
                <a:latin typeface="Georgia" pitchFamily="18" charset="0"/>
              </a:rPr>
            </a:br>
            <a:r>
              <a:rPr lang="ru-RU" sz="3400" dirty="0" err="1">
                <a:solidFill>
                  <a:srgbClr val="C00000"/>
                </a:solidFill>
                <a:latin typeface="Georgia" pitchFamily="18" charset="0"/>
              </a:rPr>
              <a:t>Ломоносовит</a:t>
            </a:r>
            <a:r>
              <a:rPr lang="ru-RU" sz="3400" dirty="0">
                <a:solidFill>
                  <a:srgbClr val="C00000"/>
                </a:solidFill>
                <a:latin typeface="Georgia" pitchFamily="18" charset="0"/>
              </a:rPr>
              <a:t> – состоит из крупных кристаллов полевого шпата, кварца, слюды и др.</a:t>
            </a:r>
            <a:br>
              <a:rPr lang="ru-RU" sz="3400" dirty="0">
                <a:solidFill>
                  <a:srgbClr val="C00000"/>
                </a:solidFill>
                <a:latin typeface="Georgia" pitchFamily="18" charset="0"/>
              </a:rPr>
            </a:br>
            <a:endParaRPr lang="ru-RU" sz="3400" dirty="0">
              <a:solidFill>
                <a:srgbClr val="C00000"/>
              </a:solidFill>
              <a:latin typeface="Georgia" pitchFamily="18" charset="0"/>
            </a:endParaRPr>
          </a:p>
        </p:txBody>
      </p:sp>
      <p:pic>
        <p:nvPicPr>
          <p:cNvPr id="4" name="Picture 2" descr="&amp;Kcy;&amp;acy;&amp;rcy;&amp;tcy;&amp;icy;&amp;ncy;&amp;kcy;&amp;icy; &amp;pcy;&amp;ocy; &amp;zcy;&amp;acy;&amp;pcy;&amp;rcy;&amp;ocy;&amp;scy;&amp;ucy; &amp;lcy;&amp;ocy;&amp;mcy;&amp;ocy;&amp;ncy;&amp;ocy;&amp;scy;&amp;ocy;&amp;vcy;&amp;icy;&amp;tcy;"/>
          <p:cNvPicPr>
            <a:picLocks noChangeAspect="1" noChangeArrowheads="1"/>
          </p:cNvPicPr>
          <p:nvPr/>
        </p:nvPicPr>
        <p:blipFill>
          <a:blip r:embed="rId3">
            <a:lum bright="10000" contrast="30000"/>
          </a:blip>
          <a:srcRect/>
          <a:stretch>
            <a:fillRect/>
          </a:stretch>
        </p:blipFill>
        <p:spPr bwMode="auto">
          <a:xfrm>
            <a:off x="2643174" y="2500306"/>
            <a:ext cx="4000503" cy="4000504"/>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285720" y="3143248"/>
            <a:ext cx="8501090" cy="1470025"/>
          </a:xfrm>
        </p:spPr>
        <p:txBody>
          <a:bodyPr>
            <a:normAutofit fontScale="90000"/>
          </a:bodyPr>
          <a:lstStyle/>
          <a:p>
            <a:r>
              <a:rPr lang="ru-RU" sz="4000" dirty="0" smtClean="0">
                <a:solidFill>
                  <a:srgbClr val="C00000"/>
                </a:solidFill>
                <a:latin typeface="Georgia" pitchFamily="18" charset="0"/>
              </a:rPr>
              <a:t>33. </a:t>
            </a:r>
            <a:r>
              <a:rPr lang="ru-RU" sz="4000" dirty="0">
                <a:solidFill>
                  <a:srgbClr val="C00000"/>
                </a:solidFill>
                <a:latin typeface="Georgia" pitchFamily="18" charset="0"/>
              </a:rPr>
              <a:t>В области минералогии Ломоносов раскрыл происхождение многих ископаемых:</a:t>
            </a:r>
            <a:br>
              <a:rPr lang="ru-RU" sz="4000" dirty="0">
                <a:solidFill>
                  <a:srgbClr val="C00000"/>
                </a:solidFill>
                <a:latin typeface="Georgia" pitchFamily="18" charset="0"/>
              </a:rPr>
            </a:br>
            <a:r>
              <a:rPr lang="ru-RU" sz="4000" dirty="0">
                <a:solidFill>
                  <a:srgbClr val="C00000"/>
                </a:solidFill>
                <a:latin typeface="Georgia" pitchFamily="18" charset="0"/>
              </a:rPr>
              <a:t>а) </a:t>
            </a:r>
            <a:r>
              <a:rPr lang="ru-RU" sz="4000" dirty="0" smtClean="0">
                <a:solidFill>
                  <a:srgbClr val="C00000"/>
                </a:solidFill>
                <a:latin typeface="Georgia" pitchFamily="18" charset="0"/>
              </a:rPr>
              <a:t>угля</a:t>
            </a:r>
            <a:r>
              <a:rPr lang="ru-RU" sz="4000" dirty="0">
                <a:solidFill>
                  <a:srgbClr val="C00000"/>
                </a:solidFill>
                <a:latin typeface="Georgia" pitchFamily="18" charset="0"/>
              </a:rPr>
              <a:t>, торфа </a:t>
            </a:r>
            <a:br>
              <a:rPr lang="ru-RU" sz="4000" dirty="0">
                <a:solidFill>
                  <a:srgbClr val="C00000"/>
                </a:solidFill>
                <a:latin typeface="Georgia" pitchFamily="18" charset="0"/>
              </a:rPr>
            </a:br>
            <a:r>
              <a:rPr lang="ru-RU" sz="4000" dirty="0">
                <a:solidFill>
                  <a:srgbClr val="C00000"/>
                </a:solidFill>
                <a:latin typeface="Georgia" pitchFamily="18" charset="0"/>
              </a:rPr>
              <a:t>б) драгоценных металлов</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endParaRPr lang="ru-RU"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714348" y="2714620"/>
            <a:ext cx="7772400" cy="1470025"/>
          </a:xfrm>
        </p:spPr>
        <p:txBody>
          <a:bodyPr>
            <a:normAutofit fontScale="90000"/>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4000" u="sng" dirty="0">
                <a:solidFill>
                  <a:srgbClr val="C00000"/>
                </a:solidFill>
                <a:latin typeface="Georgia" pitchFamily="18" charset="0"/>
              </a:rPr>
              <a:t>Правильный ответ:  а</a:t>
            </a:r>
            <a:r>
              <a:rPr lang="ru-RU" sz="4000" dirty="0">
                <a:solidFill>
                  <a:srgbClr val="C00000"/>
                </a:solidFill>
                <a:latin typeface="Georgia" pitchFamily="18" charset="0"/>
              </a:rPr>
              <a:t/>
            </a:r>
            <a:br>
              <a:rPr lang="ru-RU" sz="4000" dirty="0">
                <a:solidFill>
                  <a:srgbClr val="C00000"/>
                </a:solidFill>
                <a:latin typeface="Georgia" pitchFamily="18" charset="0"/>
              </a:rPr>
            </a:br>
            <a:r>
              <a:rPr lang="ru-RU" sz="4000" dirty="0">
                <a:solidFill>
                  <a:srgbClr val="C00000"/>
                </a:solidFill>
                <a:latin typeface="Georgia" pitchFamily="18" charset="0"/>
              </a:rPr>
              <a:t>В начале и середине </a:t>
            </a:r>
            <a:r>
              <a:rPr lang="en-US" sz="4000" dirty="0">
                <a:solidFill>
                  <a:srgbClr val="C00000"/>
                </a:solidFill>
                <a:latin typeface="Georgia" pitchFamily="18" charset="0"/>
              </a:rPr>
              <a:t>XVIII</a:t>
            </a:r>
            <a:r>
              <a:rPr lang="ru-RU" sz="4000" dirty="0">
                <a:solidFill>
                  <a:srgbClr val="C00000"/>
                </a:solidFill>
                <a:latin typeface="Georgia" pitchFamily="18" charset="0"/>
              </a:rPr>
              <a:t> века ещё существовали довольно фантастические представления о торфе. Его считали землёй, пропитанной горючими веществами , особой корневой тканью, или растением, и даже связывали его образование с деятельностью всемирного потопа.</a:t>
            </a:r>
            <a:r>
              <a:rPr lang="ru-RU" sz="3600" dirty="0">
                <a:solidFill>
                  <a:srgbClr val="C00000"/>
                </a:solidFill>
                <a:latin typeface="Georgia" pitchFamily="18" charset="0"/>
              </a:rPr>
              <a:t/>
            </a:r>
            <a:br>
              <a:rPr lang="ru-RU" sz="3600" dirty="0">
                <a:solidFill>
                  <a:srgbClr val="C00000"/>
                </a:solidFill>
                <a:latin typeface="Georgia" pitchFamily="18" charset="0"/>
              </a:rPr>
            </a:br>
            <a:r>
              <a:rPr lang="ru-RU" sz="2900" dirty="0"/>
              <a:t/>
            </a:r>
            <a:br>
              <a:rPr lang="ru-RU" sz="2900" dirty="0"/>
            </a:br>
            <a:r>
              <a:rPr lang="ru-RU" sz="2900" dirty="0"/>
              <a:t> </a:t>
            </a:r>
            <a:r>
              <a:rPr lang="ru-RU" sz="2700" dirty="0"/>
              <a:t/>
            </a:r>
            <a:br>
              <a:rPr lang="ru-RU" sz="2700" dirty="0"/>
            </a:br>
            <a:endParaRPr lang="ru-RU" sz="27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357158" y="2524128"/>
            <a:ext cx="8429684" cy="1470025"/>
          </a:xfrm>
        </p:spPr>
        <p:txBody>
          <a:bodyPr>
            <a:normAutofit fontScale="90000"/>
          </a:bodyPr>
          <a:lstStyle/>
          <a:p>
            <a:r>
              <a:rPr lang="ru-RU" sz="3600" dirty="0">
                <a:solidFill>
                  <a:srgbClr val="C00000"/>
                </a:solidFill>
                <a:latin typeface="Georgia" pitchFamily="18" charset="0"/>
              </a:rPr>
              <a:t/>
            </a:r>
            <a:br>
              <a:rPr lang="ru-RU" sz="3600" dirty="0">
                <a:solidFill>
                  <a:srgbClr val="C00000"/>
                </a:solidFill>
                <a:latin typeface="Georgia" pitchFamily="18" charset="0"/>
              </a:rPr>
            </a:br>
            <a:r>
              <a:rPr lang="ru-RU" sz="3600" dirty="0">
                <a:solidFill>
                  <a:srgbClr val="C00000"/>
                </a:solidFill>
                <a:latin typeface="Georgia" pitchFamily="18" charset="0"/>
              </a:rPr>
              <a:t> </a:t>
            </a:r>
            <a:br>
              <a:rPr lang="ru-RU" sz="3600" dirty="0">
                <a:solidFill>
                  <a:srgbClr val="C00000"/>
                </a:solidFill>
                <a:latin typeface="Georgia" pitchFamily="18" charset="0"/>
              </a:rPr>
            </a:br>
            <a:r>
              <a:rPr lang="ru-RU" sz="2900" dirty="0">
                <a:solidFill>
                  <a:srgbClr val="C00000"/>
                </a:solidFill>
                <a:latin typeface="Georgia" pitchFamily="18" charset="0"/>
              </a:rPr>
              <a:t/>
            </a:r>
            <a:br>
              <a:rPr lang="ru-RU" sz="2900" dirty="0">
                <a:solidFill>
                  <a:srgbClr val="C00000"/>
                </a:solidFill>
                <a:latin typeface="Georgia" pitchFamily="18" charset="0"/>
              </a:rPr>
            </a:br>
            <a:r>
              <a:rPr lang="ru-RU" sz="4000" dirty="0">
                <a:solidFill>
                  <a:srgbClr val="C00000"/>
                </a:solidFill>
                <a:latin typeface="Georgia" pitchFamily="18" charset="0"/>
              </a:rPr>
              <a:t>Ломоносов хоть и считал торф одной из разновидностей подземного мха, но верно считал, что в образовании торфяной массы принимают непосредственное  участие остатки других перегнивших растений. Кроме того он считал, что торф-источник, из которого образовался каменный уголь - в этом он пошёл значительно дальше своей эпохи. </a:t>
            </a:r>
            <a:r>
              <a:rPr lang="ru-RU" sz="2900" dirty="0"/>
              <a:t/>
            </a:r>
            <a:br>
              <a:rPr lang="ru-RU" sz="2900" dirty="0"/>
            </a:br>
            <a:r>
              <a:rPr lang="ru-RU" sz="2900" dirty="0"/>
              <a:t> </a:t>
            </a:r>
            <a:r>
              <a:rPr lang="ru-RU" sz="2700" dirty="0"/>
              <a:t/>
            </a:r>
            <a:br>
              <a:rPr lang="ru-RU" sz="2700" dirty="0"/>
            </a:br>
            <a:endParaRPr lang="ru-RU" sz="27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42910" y="3000372"/>
            <a:ext cx="8072494" cy="1470025"/>
          </a:xfrm>
        </p:spPr>
        <p:txBody>
          <a:bodyPr>
            <a:normAutofit fontScale="90000"/>
          </a:bodyPr>
          <a:lstStyle/>
          <a:p>
            <a:r>
              <a:rPr lang="ru-RU" sz="3800" dirty="0" smtClean="0">
                <a:solidFill>
                  <a:srgbClr val="C00000"/>
                </a:solidFill>
                <a:latin typeface="Georgia" pitchFamily="18" charset="0"/>
              </a:rPr>
              <a:t>34. </a:t>
            </a:r>
            <a:r>
              <a:rPr lang="ru-RU" sz="3800" dirty="0">
                <a:solidFill>
                  <a:srgbClr val="C00000"/>
                </a:solidFill>
                <a:latin typeface="Georgia" pitchFamily="18" charset="0"/>
              </a:rPr>
              <a:t>М.В. Ломоносов планировал экспедицию по отысканию Северо-восточного прохода через арктический бассейн. Руководителем ее был назначен капитан 1-ого ранга, впоследствии известный адмирал, Василий Яковлевич </a:t>
            </a:r>
            <a:r>
              <a:rPr lang="ru-RU" sz="3800" dirty="0" err="1">
                <a:solidFill>
                  <a:srgbClr val="C00000"/>
                </a:solidFill>
                <a:latin typeface="Georgia" pitchFamily="18" charset="0"/>
              </a:rPr>
              <a:t>Чичагов</a:t>
            </a:r>
            <a:r>
              <a:rPr lang="ru-RU" sz="3800" dirty="0">
                <a:solidFill>
                  <a:srgbClr val="C00000"/>
                </a:solidFill>
                <a:latin typeface="Georgia" pitchFamily="18" charset="0"/>
              </a:rPr>
              <a:t/>
            </a:r>
            <a:br>
              <a:rPr lang="ru-RU" sz="3800" dirty="0">
                <a:solidFill>
                  <a:srgbClr val="C00000"/>
                </a:solidFill>
                <a:latin typeface="Georgia" pitchFamily="18" charset="0"/>
              </a:rPr>
            </a:br>
            <a:r>
              <a:rPr lang="ru-RU" sz="3800" dirty="0">
                <a:solidFill>
                  <a:srgbClr val="C00000"/>
                </a:solidFill>
                <a:latin typeface="Georgia" pitchFamily="18" charset="0"/>
              </a:rPr>
              <a:t>а) </a:t>
            </a:r>
            <a:r>
              <a:rPr lang="ru-RU" sz="3800" dirty="0" smtClean="0">
                <a:solidFill>
                  <a:srgbClr val="C00000"/>
                </a:solidFill>
                <a:latin typeface="Georgia" pitchFamily="18" charset="0"/>
              </a:rPr>
              <a:t>экспедиция </a:t>
            </a:r>
            <a:r>
              <a:rPr lang="ru-RU" sz="3800" dirty="0">
                <a:solidFill>
                  <a:srgbClr val="C00000"/>
                </a:solidFill>
                <a:latin typeface="Georgia" pitchFamily="18" charset="0"/>
              </a:rPr>
              <a:t>блестяще завершилась</a:t>
            </a:r>
            <a:br>
              <a:rPr lang="ru-RU" sz="3800" dirty="0">
                <a:solidFill>
                  <a:srgbClr val="C00000"/>
                </a:solidFill>
                <a:latin typeface="Georgia" pitchFamily="18" charset="0"/>
              </a:rPr>
            </a:br>
            <a:r>
              <a:rPr lang="ru-RU" sz="3800" dirty="0">
                <a:solidFill>
                  <a:srgbClr val="C00000"/>
                </a:solidFill>
                <a:latin typeface="Georgia" pitchFamily="18" charset="0"/>
              </a:rPr>
              <a:t>б) </a:t>
            </a:r>
            <a:r>
              <a:rPr lang="ru-RU" sz="3800" dirty="0" smtClean="0">
                <a:solidFill>
                  <a:srgbClr val="C00000"/>
                </a:solidFill>
                <a:latin typeface="Georgia" pitchFamily="18" charset="0"/>
              </a:rPr>
              <a:t>экспедиция </a:t>
            </a:r>
            <a:r>
              <a:rPr lang="ru-RU" sz="3800" dirty="0" err="1">
                <a:solidFill>
                  <a:srgbClr val="C00000"/>
                </a:solidFill>
                <a:latin typeface="Georgia" pitchFamily="18" charset="0"/>
              </a:rPr>
              <a:t>Чичагова</a:t>
            </a:r>
            <a:r>
              <a:rPr lang="ru-RU" sz="3800" dirty="0">
                <a:solidFill>
                  <a:srgbClr val="C00000"/>
                </a:solidFill>
                <a:latin typeface="Georgia" pitchFamily="18" charset="0"/>
              </a:rPr>
              <a:t> не выполнила своей основной задачи</a:t>
            </a:r>
            <a:r>
              <a:rPr lang="ru-RU" sz="3200" dirty="0">
                <a:solidFill>
                  <a:srgbClr val="C00000"/>
                </a:solidFill>
                <a:latin typeface="Georgia" pitchFamily="18" charset="0"/>
              </a:rPr>
              <a:t/>
            </a:r>
            <a:br>
              <a:rPr lang="ru-RU" sz="3200" dirty="0">
                <a:solidFill>
                  <a:srgbClr val="C00000"/>
                </a:solidFill>
                <a:latin typeface="Georgia" pitchFamily="18" charset="0"/>
              </a:rPr>
            </a:br>
            <a:r>
              <a:rPr lang="ru-RU" sz="3200" dirty="0">
                <a:solidFill>
                  <a:srgbClr val="C00000"/>
                </a:solidFill>
                <a:latin typeface="Georgia" pitchFamily="18" charset="0"/>
              </a:rPr>
              <a:t> </a:t>
            </a:r>
            <a:br>
              <a:rPr lang="ru-RU" sz="3200" dirty="0">
                <a:solidFill>
                  <a:srgbClr val="C00000"/>
                </a:solidFill>
                <a:latin typeface="Georgia" pitchFamily="18" charset="0"/>
              </a:rPr>
            </a:br>
            <a:endParaRPr lang="ru-RU" sz="32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52450" y="2209800"/>
            <a:ext cx="7772400" cy="1470025"/>
          </a:xfrm>
        </p:spPr>
        <p:txBody>
          <a:bodyPr>
            <a:noAutofit/>
          </a:bodyPr>
          <a:lstStyle/>
          <a:p>
            <a:r>
              <a:rPr lang="ru-RU" sz="3000" dirty="0">
                <a:solidFill>
                  <a:srgbClr val="C00000"/>
                </a:solidFill>
                <a:latin typeface="Georgia" pitchFamily="18" charset="0"/>
              </a:rPr>
              <a:t/>
            </a:r>
            <a:br>
              <a:rPr lang="ru-RU" sz="3000" dirty="0">
                <a:solidFill>
                  <a:srgbClr val="C00000"/>
                </a:solidFill>
                <a:latin typeface="Georgia" pitchFamily="18" charset="0"/>
              </a:rPr>
            </a:br>
            <a:r>
              <a:rPr lang="ru-RU" sz="3000" dirty="0">
                <a:solidFill>
                  <a:srgbClr val="C00000"/>
                </a:solidFill>
                <a:latin typeface="Georgia" pitchFamily="18" charset="0"/>
              </a:rPr>
              <a:t> </a:t>
            </a:r>
            <a:br>
              <a:rPr lang="ru-RU" sz="3000" dirty="0">
                <a:solidFill>
                  <a:srgbClr val="C00000"/>
                </a:solidFill>
                <a:latin typeface="Georgia" pitchFamily="18" charset="0"/>
              </a:rPr>
            </a:br>
            <a:r>
              <a:rPr lang="ru-RU" sz="3000" u="sng" dirty="0">
                <a:solidFill>
                  <a:srgbClr val="C00000"/>
                </a:solidFill>
                <a:latin typeface="Georgia" pitchFamily="18" charset="0"/>
              </a:rPr>
              <a:t>Правильный ответ: б</a:t>
            </a:r>
            <a:r>
              <a:rPr lang="ru-RU" sz="3000" dirty="0">
                <a:solidFill>
                  <a:srgbClr val="C00000"/>
                </a:solidFill>
                <a:latin typeface="Georgia" pitchFamily="18" charset="0"/>
              </a:rPr>
              <a:t/>
            </a:r>
            <a:br>
              <a:rPr lang="ru-RU" sz="3000" dirty="0">
                <a:solidFill>
                  <a:srgbClr val="C00000"/>
                </a:solidFill>
                <a:latin typeface="Georgia" pitchFamily="18" charset="0"/>
              </a:rPr>
            </a:br>
            <a:r>
              <a:rPr lang="ru-RU" sz="3000" dirty="0">
                <a:solidFill>
                  <a:srgbClr val="C00000"/>
                </a:solidFill>
                <a:latin typeface="Georgia" pitchFamily="18" charset="0"/>
              </a:rPr>
              <a:t>Дважды (летом 1765 и 1766 г.г.) пытались суда экспедиции проникнуть на север к западу от Шпицбергена, но, встретив мощные непроходимые льды, парусные суда вернулись обратно. И все же, несмотря на неудачу </a:t>
            </a:r>
            <a:r>
              <a:rPr lang="ru-RU" sz="3000" dirty="0" err="1">
                <a:solidFill>
                  <a:srgbClr val="C00000"/>
                </a:solidFill>
                <a:latin typeface="Georgia" pitchFamily="18" charset="0"/>
              </a:rPr>
              <a:t>Чичагова</a:t>
            </a:r>
            <a:r>
              <a:rPr lang="ru-RU" sz="3000" dirty="0">
                <a:solidFill>
                  <a:srgbClr val="C00000"/>
                </a:solidFill>
                <a:latin typeface="Georgia" pitchFamily="18" charset="0"/>
              </a:rPr>
              <a:t>, значение его экспедиции было достаточно велико. Это была первая широко задуманная научная арктическая экспедиция, снабженная, благодаря трудам </a:t>
            </a:r>
            <a:r>
              <a:rPr lang="ru-RU" sz="3000" dirty="0" smtClean="0">
                <a:solidFill>
                  <a:srgbClr val="C00000"/>
                </a:solidFill>
                <a:latin typeface="Georgia" pitchFamily="18" charset="0"/>
              </a:rPr>
              <a:t>Ломоносова, самыми совершенными для того времени физическими и астронавигационными приборами. </a:t>
            </a:r>
            <a:endParaRPr lang="ru-RU" sz="3000" dirty="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871</Words>
  <Application>Microsoft Office PowerPoint</Application>
  <PresentationFormat>Экран (4:3)</PresentationFormat>
  <Paragraphs>125</Paragraphs>
  <Slides>103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103</vt:i4>
      </vt:variant>
    </vt:vector>
  </HeadingPairs>
  <TitlesOfParts>
    <vt:vector size="104" baseType="lpstr">
      <vt:lpstr>Тема Office</vt:lpstr>
      <vt:lpstr>Викторина «Наш великий земляк – М.В. Ломоносов»</vt:lpstr>
      <vt:lpstr>Михаил Васильевич Ломоносов  (1711-1765 г.г.)</vt:lpstr>
      <vt:lpstr>Слайд 3</vt:lpstr>
      <vt:lpstr>Актуальность проекта</vt:lpstr>
      <vt:lpstr>Раздел I. Биография </vt:lpstr>
      <vt:lpstr>1. М.В. Ломоносов родился 8 (19) ноября 1711 года  а) в деревне Мишанинской  б) в селе Холмогоры    </vt:lpstr>
      <vt:lpstr> Правильный ответ: а М.Ломоносов родился в деревне Мишанинской, которая располагалась около села Холмогоры. </vt:lpstr>
      <vt:lpstr>Деревня, в которой родился  М.В. Ломоносов</vt:lpstr>
      <vt:lpstr>2. Отец – Василий Дорофеевич Ломоносов был:  а) местным дьячком б) помором   </vt:lpstr>
      <vt:lpstr>   Правильный ответ: б Отец был помором и Михаил с 9 до 19 лет регулярно выходил с отцом на промысел, делал самую грубую, черную работу. И замерзал Ломоносов не раз, и тонул не раз, не раз был на краю гибели. </vt:lpstr>
      <vt:lpstr>Поморский коч</vt:lpstr>
      <vt:lpstr>3. С детства Михайло был очень любознательным и тянулся к грамоте. Начал он свое обучение:  а) у учителя сельской школы  б) у деревенского дьячка    </vt:lpstr>
      <vt:lpstr>Юноша Ломоносов. Барельеф. Скульптор П.П. Забелло. </vt:lpstr>
      <vt:lpstr>   Правильный ответ: б У деревенского дьячка «Ну, и сын у тебя, Василий Дорофеевич! – дивился дьячок. Сколько учится, столько меня учит». «Ну и парень! – вторили монахи архирейского подворья. – принесли владыке книгу древлеписьменную для справок. Он поглядел и очки бросил! «Витиевато и узорно, а нечётко»… А Миша зачитал, будто с парусом по ветру побежал». </vt:lpstr>
      <vt:lpstr>4. Михаилу уже было 19 лет, когда он отправился учиться в Москву: а) с рыбным обозом Соловецкого монастыря; б) верхом на лошади   </vt:lpstr>
      <vt:lpstr>   Правильный ответ: а Мимо деревни шел на Москву рыбный обоз. И Михайло ушел с обозом, имея при себе три рубля денег. Отец не отпускал на учебу – ему нужен был помощник. «Я остарел,… на кого брошу дом и промыслы нажитые потом кровавым. Лучшие люди отдадут за тебя своих дочерей». Но Михайло чувствовал в себе иное предназначение. Поэтому он тайно покинул отцовский дом. </vt:lpstr>
      <vt:lpstr>Слайд 17</vt:lpstr>
      <vt:lpstr>5.Книги по астрологии, медицине,  антропологии были написаны только на латыни. Латинскому языку обучали в Славяно-греко-латинской академии. Принимали туда: а) людей простого звания б) детей дворянского и духовного звания   </vt:lpstr>
      <vt:lpstr>   Правильный ответ: б Поскольку людей простого звания не принимали в академию, Михайло назвался дворянским сыном. Ректор академии  удивлялся: «У нас ребята  от учения, как от заразы, бегают. Дубьём не можем приневолить, а этот ради наук с Белого моря прибежал!»   </vt:lpstr>
      <vt:lpstr>На уроке в академии</vt:lpstr>
      <vt:lpstr>6. Принятый в академию, Михайло  ног под собой не чуял  от радости. Первые  три класса он прошёл в один год и быстро одолевал класс за классом.  Был первым в богословии и философии, в красноречии и в поэзии. Пытливый и живой ум везде находил себе пищу.  </vt:lpstr>
      <vt:lpstr>Библиотекарь и ключ отдал ревностному любителю наук: «Начитаешься, дак закрой! А я ужинать, да спать!»  В годы  учения Ломоносов:  а) получал повышенную стипендию за свои выдающиеся способности; б) жил очень скудно, впроголодь   </vt:lpstr>
      <vt:lpstr>   Правильный ответ: б  Ломоносов писал: «Имея от Спасской школы всего один алтын в день жалования, нельзя было иметь на пропитание в день больше, как на денежку (на полкопейки) хлеба и на денежку  квасу, прочее на бумагу, на обувь и другие нужды. Таким образом, жил я пять лет и наук не оставил». </vt:lpstr>
      <vt:lpstr>7.Обман о его происхождении вскоре раскрылся, и М. Ломоносов был:  а) исключён из академии. б) переведён в Петербург и зачислен в Петербургскую академию наук.   </vt:lpstr>
      <vt:lpstr>   Правильный ответ: б Когда обман раскрылся, Ломоносов не стал хитрить и изворачиваться. Он гордо подтвердил свое происхождение, но его не исключили, а как лучшего ученика перевели в Петербуржскую академию. </vt:lpstr>
      <vt:lpstr>8. С огромным желанием устремился Михайло в Петербург. Здесь надеялся он найти новых учителей, новые науки, которым не обучали в Москве. а) его надежды оправдались, т.к. учёные для академии были набраны за границей; это  были опытные профессора. б) радость оказалось преждевременной.   </vt:lpstr>
      <vt:lpstr>   Правильный ответ: б Радость, действительно, оказалось преждевременной. Приглашенные иностранные ученые были равнодушны к вопросу подготовки русских национальных кадров. Профессора преподавали предметы  на немецком языке, т.к. не знали ни одного русского слова, а ученики не знали немецкого. Но профессорам было наплевать, что их не понимают ученики. Учебники тоже были написаны по- немецки. И Михайло сам переводил учебники ночами, сидя за словарём. Мало- помалу становятся ему  понятнее и разглагольствования немца- профессора на кафедре. </vt:lpstr>
      <vt:lpstr>9. С 1736 года Ломоносов  учился в Германии.  Там он обучался: а) математике, физике, механике, горному делу; б) немецкому языку, латыни, стихосложению.   </vt:lpstr>
      <vt:lpstr>   Правильный ответ: а «Студиозус из России есть горячего сложения. Ум живой и схватчивый» - говорил о новичке знаменитый физик Вольф. </vt:lpstr>
      <vt:lpstr>Христиан фон Вольф </vt:lpstr>
      <vt:lpstr>10.В какой области наук Ломоносов стал профессором в 1745 году: а) химии б) физики      </vt:lpstr>
      <vt:lpstr>   Правильный ответ: а "Широко распростирает химия руки свои в дела человеческие…”, — говорил великий учёный. Ломоносов считал химию своей “главной профессией”, причем развитие химии, по мнению ученого, должно было помочь решению практических задач.”Истинный химик должен быть теоретиком и практиком”, — писал он.   </vt:lpstr>
      <vt:lpstr>Слайд 33</vt:lpstr>
      <vt:lpstr>11.Благодаря Ломоносову была открыта химическая лаборатория, одна из лучших в Европе. Также он исхлопотал и учредил стекольный завод.Что делал Михаил Васильевич в мастерской? а) следил за работой стеклодувов. б) сам выдувал колбы и шлифовал оптическое стекло.   </vt:lpstr>
      <vt:lpstr>М.В. Ломоносов в  химической лаборатории</vt:lpstr>
      <vt:lpstr>12.С помощью изобретенных им приборов для наблюдения за звездным небом Ломоносов установил, что планета … окружена слоем воздуха, имеет атмосферу. О какой планете идет речь? а) о Венере б) о Марсе   </vt:lpstr>
      <vt:lpstr>Слайд 37</vt:lpstr>
      <vt:lpstr> Правильный ответ: а Значение открытия Ломоносовым атмосферы на Венере трудно переоценить даже в наше время. Открытие Ломоносова подтвердила советская космическая станция «Венера-4» в 1967 году.    </vt:lpstr>
      <vt:lpstr>  Только атмосфера вокруг Венеры оказалась другой по составу – почти целиком из углекислоты, с огромным давлением и температурой до 5000 °С. На Западе часто открытие  атмосферы на Венере приписывают  либо  немецкому астроному Шретеру, либо английскому В. Гермалю, однако их наблюдения были произведены 30 лет спустя после наблюдений Ломоносова.   </vt:lpstr>
      <vt:lpstr>Большая зрительная труба, изготовленная мастером И.И. Беляевым по проекту Ломоносова в 1762 г..</vt:lpstr>
      <vt:lpstr>13.Что произошло с Ломоносовым и Рихманом при проведении опытов по изучению атмосферного электричества? а) Ломоносов получил серьезную травму. б) Ломоносов чудом не пострадал, а Рихман был убит  грозовым разрядом.   </vt:lpstr>
      <vt:lpstr>   Правильный ответ: б Своему покровителю графу Шувалову он писал: «За диво почтите, Ваше сиятельство, мое письмо. Жив остался дивом, а товарищ мой Рихман  тою же грозовою силою убит. У меня жена зашумела, что де щи остынут, и я пошел обедать. Рихман  умер прекрасною смертью за науку, на своем посту. Ходатайствую перед государыней о помощи семье Рихмана, чтобы и сын его вырос таким же  наук любителем, каков был отец». </vt:lpstr>
      <vt:lpstr>Слайд 43</vt:lpstr>
      <vt:lpstr>14. а) рецепты галантерейных изделий (бисер, стеклярус и др.), а также фарфора  владельцы зарубежных фирм продали Российскому государству за очень большую сумму. б) М.В.Ломоносов стал создателем российского  бисера, стекляруса, смальты (цветного стекла), фарфора.   </vt:lpstr>
      <vt:lpstr>   Правильный ответ: б  Ломоносов провёл не одну тысячу опытов и получил смальты разнообразных цветов и оттенков. Причём он нашёл способ производить «алый стеклярус», чего не могли добиться зарубежные мастера. Ломоносов заложил основы цветного стекловарения, наладил производство из стекла различных изделий.  </vt:lpstr>
      <vt:lpstr>   Причём он добился небывалого разнообразия цветовых оттенков – до него на русских заводах изготовлялось лишь белое, синие и зелёное стекло. Также Ломоносов отдал много сил и времени организации в России производства фарфора, ввозимого до сих пор извне. Владельцы зарубежных  фабрик хранили в строжайшей тайне состав и технологию фарфора. Русский фарфор, изобретённый Ломоносовым, стал скоро соперником не только на внутреннем рынке, но и за рубежом. </vt:lpstr>
      <vt:lpstr>Столик, украшенный смальтами усть-рудицкой фабрики</vt:lpstr>
      <vt:lpstr>15. М.В.Ломоносов учредил мозаичную мастерскую. Лучшая из его мозаичных работ - а) «Полтавская баталия» б) «Покорение Азова в 1696 г.»   </vt:lpstr>
      <vt:lpstr>Правильный ответ: а  « Полтавская баталия – картина из цветного стекла на медном листе во всю стену. Для этой картины Ломоносов заново разработал первую русскую рецептуру мозаичных составов, державшуюся итальянскими мастерами в секрете. По мнению учёного мозаичные картины могли украшать публичные строения изображениями «Лиц и дел великих предков», что будет претворено в жизнь лишь в 20 веке. Что касается мозаичного панно « Покорение Азова в 1696 г.», кончина Ломоносова прервала его работу. </vt:lpstr>
      <vt:lpstr>Мозаичная картина  «Полтавская баталия»</vt:lpstr>
      <vt:lpstr>16. По вопросу о происхождении Древнерусского государства Ломоносов был: а) сторонником норманской теории б) противником норманской теории происхождения русского народа   </vt:lpstr>
      <vt:lpstr>   Правильный ответ: б  Ломоносов решительно выступал против всяких попыток унизить достоинство русского народа, исказить историю России. Он камня на камне не оставил от господствовавшей в те времена норманской теории, суть которой состояла в том, что норманны являлись создателями государства в Древней Руси. Считалось, что именно варяги- скандинавы окультурили её, прозябавшую в первобытном невежестве. </vt:lpstr>
      <vt:lpstr>   Ломоносов выдвинул свою теорию самостоятельного развития государственности на Руси. По монастыстырским книгогохралищам разыскивал он древнерусские летописи и сделал вывод, что не менее, чем за тысячу лет до прихода варягов на Русь, славянские предки русских людей создали свой жизненный уклад, своё хозяйство, торговлю и культуру. </vt:lpstr>
      <vt:lpstr>17.« Я сие великое училище задумал и охлопотал, выносил его и породил; горячими слезами воспитал и жить пустил, и за гробом стану о нём бога молить». О каком учебном заведении идёт речь? а) о Московском университете б) о Петербургском университете   </vt:lpstr>
      <vt:lpstr>   Правильный ответ: а  Московский университет – детище Ломоносова.  Он и план чертил, и кирпич сортировал, и за кладкой следил, облюбовал и избрал профессоров, экзаменовал студентов. Ломоносов делал всё, чтобы лекции читались русскими профессорами и на русском языке. </vt:lpstr>
      <vt:lpstr>Московский государственный университет имени М.В. Ломоносова </vt:lpstr>
      <vt:lpstr>18. В Московский университет принимали: а) дворян  б) без различия происхождения и сословия    </vt:lpstr>
      <vt:lpstr>   Правильный ответ: б  Ломоносов приложил существенные усилия для того, чтобы доступ к знаниям был открыт широким народным слоям, детям разночинцев и крестьян. «В университете тот студент почтеннее, кто больше научится, а чей он сын, в том нет нужды». Ломоносов настоял и на бесплатном обучении. </vt:lpstr>
      <vt:lpstr>19. Телесные наказания практиковались во всех тогдашних учебных заведениях. Ломоносов: а) также считал, что они нужны  б) был против телесных наказаний    </vt:lpstr>
      <vt:lpstr>   Правильный ответ: б  Ломоносов был ярым противником телесных наказаний. Основным средством воспитания он считал убеждение. Он разработал целый ряд разнообразных поощрительных мер - устные похвалы, награждение книгами, серебряными медалями. </vt:lpstr>
      <vt:lpstr>20.а) как и другие учёные-книжники XVIII века Ломоносов считал, что учёный должен заниматься чистой наукой. б) Ломоносов признавал необходимость широкой связи науки с практикой, с производством    </vt:lpstr>
      <vt:lpstr>   Правильный ответ: б  Важнейшей задачей каждого истинного учёного Ломоносов считал сознательное применение   достижений науки в производстве, в «умножений благ жизни». Ломоносов выдвинул ряд проектов хозяйственного исследования природных богатств страны, разрабатывал планы её экономического и культурного развития. Он поставил вопрос о необходимости ведения сельского хозяйства на научной основе, предложил меры по охране лесов и т.д.  </vt:lpstr>
      <vt:lpstr>21.Огромной заслугой Ломоносова является то, что он а) проводил реформы русского языка б) выдвинул гипотезу флогистона   </vt:lpstr>
      <vt:lpstr>   Правильный ответ: а В то время русский язык был крайне тяжёл, со множеством церковнославянизмов, варваризмов, затруднявших его понимание. В своих филологических трудах Ломоносов исходил из убеждения, что развитие русского литературного языка должно происходить на основе сближения с народной живой речью. Он создал первую «Российскую грамматику», по которой учились многие поколения русских людей. Её основные нормы и правила сохранили своё значение до сегодняшних дней. Гипотеза же о флогистоне - тепловой жидкости, якобы переливающейся из одного тела в другое при их соприкосновении – ненаучна, и Ломоносов её опровергал.  </vt:lpstr>
      <vt:lpstr>Слайд 65</vt:lpstr>
      <vt:lpstr>22.Ломоносов знал около 12 иностранных языков. В то время в России и в Западной Европе было широко распространено мнение, что научные мысли можно выражать только на латинском языке, а научно объясняться можно только на иностранном языке. Ломоносов: а) всецело поддерживал это мнение  б) первым начал писать научные труды на русском языке             </vt:lpstr>
      <vt:lpstr>   Правильный ответ: б  Ломоносов по праву признаётся основателем русской научной и технической терминологии. Избегая иностранных заимствований, он в то же время стремился содействовать сближению отечественной науки с западно-европейской. Он широко использовал интернациональную научную терминологию, составленную преимущественно из греко-латинских корней. Благодаря  огромной  плодотворной работе Ломоносова, наука в России стала развиваться на родном языке.  </vt:lpstr>
      <vt:lpstr>23. Ломоносов был убеждённым противником войн. Но он видел объективную  неизбежность их. В качестве действенной меры «сохранение военного искусства во время  продолжительного мира» Ломоносов собирался предложить а) Олимпийские игры  б) военные учения («потешные баталии»)   </vt:lpstr>
      <vt:lpstr>   Правильный ответ: а Правда, в своих записках меценату И.И. Шувалова он не разъяснял, как конкретно следовало проводить их, но само направление его мысли не может не вызывать восхищение. </vt:lpstr>
      <vt:lpstr>Раздел II. Научные открытия</vt:lpstr>
      <vt:lpstr>24.  М.В. Ломоносов:  а) разработал гипотезу «блуждающей жидкости», придающей газам упругость; б) создал физическую химию.   </vt:lpstr>
      <vt:lpstr>   Правильный ответ: б Ломоносову принадлежит чрезвычайно плодотворная идея объединения усилий разных наук. Пользуясь методом физической химии, сам Ломоносов рассмотрел ряд вопросов, не утративших актуальности в наши дни. Так, он изучал действие на вещества низких и высоких температур и давления, явления вязкости, свойства растворов и т.д.  </vt:lpstr>
      <vt:lpstr>Экспозиция Музея М.В. Ломоносова  в Санкт-Петербурге</vt:lpstr>
      <vt:lpstr> Что касается гипотезы «блуждающей жидкости»; будучи убежденным материалистом, он был непримиримыми противником подобных туманных гипотез. Также Ломоносова по праву следует считать основоположником геохимии, металлургической химии, химии стекла и керамики и др. </vt:lpstr>
      <vt:lpstr>25.Поистине эпохальным стало открытие и естественно-научное обоснование Ломоносовым    а) закона сохранения материи и движения    б) закона притяжения тел.   </vt:lpstr>
      <vt:lpstr>   Правильный ответ: а Основной закон природы – закон сохранения массы вещества  был впервые открыт  М. В. Ломоносовым, на двадцать лет раньше, чем французом Лавуазье. Ломоносов также первым сформулировал молекулярно-кинетическую теорию строения вещества, которая составляет основу современных взглядов на строение материи. Он сумел объяснить многие физические явления, которые были непонятны его современникам, разработал новую теорию о природе электрических явлений, объяснил явление атмосферного электричества, и пр. </vt:lpstr>
      <vt:lpstr>26. В 18 веке многие ученые категорически отрицали возможность погружения верхнего, холодного воздуха в нижней, теплый воздух. Ломоносов опытным путем открыл, доказал и объяснил конвекционные воздушные токи в атмосфере. Свой неслыханный по трудности для науки и техники того времени эксперимент ученый задумал осуществить с помощью самопишущих приборов, которые, по его замыслу, должны были подыматься в верхние слои атмосферы:  а) воздушными змеями  б) геликоптером.   </vt:lpstr>
      <vt:lpstr>  Правильный ответ:  б 1 июля 1754 года Ломоносов продемонстрировал сконструированный им оригинальный летательный аппарат – «Аэродромическую машину». Это был небольшой геликоптер, приспособленный для поднимания самопишущих метеорологических приборов. (Интересно, что до последнего времени изобретателем геликоптера считали Науктона, сконструировавшего свой прибор на 14 лет позже).   Геликоптер поднимался при помощи горизонтально вращающихся в разные стороны крыльев, которые приводились в движения пружиной. </vt:lpstr>
      <vt:lpstr>  Таким образом, Ломоносов сделал первую в истории практическую попытку применить архимедов винт для воздушного судоходства. До него считалось невозможным держаться в воздухе посредством  движения крыльев. Так Ломоносов явился изобретателем летательного аппарата тяжелее воздуха. Его открытие было использовано гораздо позднее русскими учеными. И в 1930 году в ЦАГИ (центральном аэрогидродинамическом институте им. Н.Е. Жуковского) был построен первый в мире надежно летающий одноместный одновинтовой вертолет. </vt:lpstr>
      <vt:lpstr>Слайд 80</vt:lpstr>
      <vt:lpstr>27. Оптика была подлинной страстью Ломоносова, ею он занимался всю свою жизнь. Ломоносов впервые в истории оптики поставил перед собой задачу создать специальную «ночезрительную  трубу», посредством которой можно было бы рассматривать в светлую ночь или сумерки едва различимые глазом удаленные предметы. а) работа Ломоносова встретила резкую критику со стороны ряда академиков  в связи с невозможностью создания таких труб. б) эти устройства стали широко применяться на практике при наблюдении ночного неба.   </vt:lpstr>
      <vt:lpstr>   Правильный ответ: а После смерти Ломоносова идея ночезрительной трубы была надолго забыта. Лишь спустя 185 лет, в дни Великой Отечественной войны,  замечательное изобретение нашего ученого получило свое применение в виде ночезрительных  биноклей с большим увеличением. Этими приборами оснащались зенитные батареи, и когда вражеской самолет ночью попадал в лучи прожекторов, дальность действия последних при наблюдении за самолетом в ночезрительный  бинокль увеличивалась примерно в полтора раза. </vt:lpstr>
      <vt:lpstr>Слайд 83</vt:lpstr>
      <vt:lpstr>28. а) глубоко изучив конструкции зеркальных телескопов, предложенных Ньютоном и Грегори, М.В. Ломоносов создал усовершенствованный телескоп. б) приоритет этого изобретения принадлежит английскому астроному В. Гершелю.    </vt:lpstr>
      <vt:lpstr> Правильный ответ: а Ломоносов разработал новую конструкцию телескопа. Двадцатью годами позже (в 1789 г.) такой же телескоп построил В. Гершель. Только из-за недостаточной известности конструкции телескопа Ломоносова приоритет этого изобретения на западе незаслуженно приписывают В. Гершелю. В течение 1762-63гг. Ломоносов разработал около десяти конструкций зеркальных телескопов.    </vt:lpstr>
      <vt:lpstr>29.Ломоносов связывал появление северного сияния:  а) с возгоранием сернистых, селитряных и других паров в верхних слоях атмосферы б) с участием электричества   </vt:lpstr>
      <vt:lpstr>   Правильный ответ:  б Во времена Ломоносова бытовали совершенно наивные трактовки северных сияний – отражение огня исландского вулкана Гекла, во льдах северных морей и его проекция на ночное небо, возгорание сернистых и др. паров и т.п.  Ломоносов предполагал электрическую природу северных сияний, что, несомненно, было шагом вперед. (Но он не учитывал участие земного  магнетизма, а также космического воздействия в образовании сияний)  </vt:lpstr>
      <vt:lpstr>30. По мнению Ломоносова климат любой местности зависит  а) от ее широтного положения, высоты над уровнем моря и происхождения воздушных масс. б) только от географической широты местности  </vt:lpstr>
      <vt:lpstr>   Правильный ответ: а Как видим, здесь Ломоносов далеко опережает науку своего времени, обнаруживая  физико- географическое понимание климата, учитывающее взаимосвязи формирующих его явлений. И это в то время, когда климатологии как науки ещё не существовало. Также ему принадлежит инициатива изучения метеорологических явлений путём организации метеорологической службы. </vt:lpstr>
      <vt:lpstr>31. В 18 веке загадкой для науки было то,  что на Севере встречаются остатки южных растений и животных. Особенно поразительными казались находки костей  и скелетов мамонтов (которых в то время принимали за слонов). Среди западноевропейских ученых было распространено мнение, что это останки боевых слонов, участников прежних военных походов.  </vt:lpstr>
      <vt:lpstr> Но чаще всего эти находки объясняли заносом во время всемирного потопа. Отдельные ученые  искали причины этого явления в горизонтальном передвижении континентов.  Ломоносов считал, что причиной этого явления:  а) горизонтальное передвижение континентов  б) перемена климатических условий на земной поверхности.   </vt:lpstr>
      <vt:lpstr> Правильный ответ: б Ломоносов отрицал возможность появление на Севере южных форм органического мира вследствие передвижения материков. Идея горизонтальных передвижений больших масс суши противоречила основным тектоническим  воззрениям  М.В.Ломоносова. </vt:lpstr>
      <vt:lpstr>32. М.В. Ломоносов многое сделал в области геологии и минералогии. Советские ученые увековечили имя своего великого предшественника, назвав минерал, найденный в жильной горной породе:  а) ломоносовитом; б) ломоносовским.   </vt:lpstr>
      <vt:lpstr>   Правильный ответ: а Ломоносовит – состоит из крупных кристаллов полевого шпата, кварца, слюды и др. </vt:lpstr>
      <vt:lpstr>33. В области минералогии Ломоносов раскрыл происхождение многих ископаемых: а) угля, торфа  б) драгоценных металлов   </vt:lpstr>
      <vt:lpstr>   Правильный ответ:  а В начале и середине XVIII века ещё существовали довольно фантастические представления о торфе. Его считали землёй, пропитанной горючими веществами , особой корневой тканью, или растением, и даже связывали его образование с деятельностью всемирного потопа.    </vt:lpstr>
      <vt:lpstr>    Ломоносов хоть и считал торф одной из разновидностей подземного мха, но верно считал, что в образовании торфяной массы принимают непосредственное  участие остатки других перегнивших растений. Кроме того он считал, что торф-источник, из которого образовался каменный уголь - в этом он пошёл значительно дальше своей эпохи.    </vt:lpstr>
      <vt:lpstr>34. М.В. Ломоносов планировал экспедицию по отысканию Северо-восточного прохода через арктический бассейн. Руководителем ее был назначен капитан 1-ого ранга, впоследствии известный адмирал, Василий Яковлевич Чичагов а) экспедиция блестяще завершилась б) экспедиция Чичагова не выполнила своей основной задачи   </vt:lpstr>
      <vt:lpstr>   Правильный ответ: б Дважды (летом 1765 и 1766 г.г.) пытались суда экспедиции проникнуть на север к западу от Шпицбергена, но, встретив мощные непроходимые льды, парусные суда вернулись обратно. И все же, несмотря на неудачу Чичагова, значение его экспедиции было достаточно велико. Это была первая широко задуманная научная арктическая экспедиция, снабженная, благодаря трудам Ломоносова, самыми совершенными для того времени физическими и астронавигационными приборами. </vt:lpstr>
      <vt:lpstr> Она проникла на север дальше всех западноевропейских экспедиций 18 века. Только в 1932 году советские полярники на ледоколе «Сибиряков» впервые в истории человечества прошли северным морским путем из Архангельска в Тихий океан в одну навигацию. </vt:lpstr>
      <vt:lpstr>Слайд 101</vt:lpstr>
      <vt:lpstr>35.  Ломоносов:  а) горячо одобрял систему силлабического стиха, заимствованную у запада б) считал, что западная система чужда русскому языку.   </vt:lpstr>
      <vt:lpstr> Правильный ответ:  б Ломоносов предложил новый, тонический принцип стихосложения, правильного чередования ударения в стихе, соответствующий национальным особенностям русского языка. «Стихи надлежит сочинять по природному нашего языка свойству», -  говорил Ломоносов. Он дал русскому стиху небывалую по тем временам звучность, четкость, красочность. </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Windows 7</dc:creator>
  <cp:lastModifiedBy>Windows 7</cp:lastModifiedBy>
  <cp:revision>228</cp:revision>
  <dcterms:created xsi:type="dcterms:W3CDTF">2018-11-10T19:04:15Z</dcterms:created>
  <dcterms:modified xsi:type="dcterms:W3CDTF">2019-01-12T16:18:43Z</dcterms:modified>
</cp:coreProperties>
</file>